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4" r:id="rId4"/>
    <p:sldId id="265" r:id="rId5"/>
    <p:sldId id="268" r:id="rId6"/>
    <p:sldId id="266" r:id="rId7"/>
    <p:sldId id="267" r:id="rId8"/>
    <p:sldId id="269" r:id="rId9"/>
    <p:sldId id="270" r:id="rId10"/>
    <p:sldId id="271" r:id="rId11"/>
    <p:sldId id="272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8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5865"/>
  </p:normalViewPr>
  <p:slideViewPr>
    <p:cSldViewPr snapToGrid="0" snapToObjects="1">
      <p:cViewPr varScale="1">
        <p:scale>
          <a:sx n="109" d="100"/>
          <a:sy n="109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CCFD-B935-D24B-82C8-F1BB9D2F906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/>
          <a:srcRect t="17573"/>
          <a:stretch>
            <a:fillRect/>
          </a:stretch>
        </p:blipFill>
        <p:spPr>
          <a:xfrm>
            <a:off x="1" y="0"/>
            <a:ext cx="12191999" cy="25811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E335-6FF4-C64C-AF99-1A89D5F33035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CCFD-B935-D24B-82C8-F1BB9D2F906C}" type="slidenum">
              <a:rPr lang="uk-UA" smtClean="0"/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/>
          <a:srcRect t="63945" b="-1"/>
          <a:stretch>
            <a:fillRect/>
          </a:stretch>
        </p:blipFill>
        <p:spPr>
          <a:xfrm>
            <a:off x="1" y="2558004"/>
            <a:ext cx="12191999" cy="1129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/>
          <a:srcRect t="63945" b="-1"/>
          <a:stretch>
            <a:fillRect/>
          </a:stretch>
        </p:blipFill>
        <p:spPr>
          <a:xfrm>
            <a:off x="1" y="3663907"/>
            <a:ext cx="12191999" cy="1129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/>
          <a:srcRect t="63945" b="-1"/>
          <a:stretch>
            <a:fillRect/>
          </a:stretch>
        </p:blipFill>
        <p:spPr>
          <a:xfrm>
            <a:off x="0" y="4758235"/>
            <a:ext cx="12191999" cy="1129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/>
          <a:srcRect t="63945" b="-1"/>
          <a:stretch>
            <a:fillRect/>
          </a:stretch>
        </p:blipFill>
        <p:spPr>
          <a:xfrm>
            <a:off x="-1" y="5728947"/>
            <a:ext cx="12191999" cy="11290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440" y="3985895"/>
            <a:ext cx="8925560" cy="1942465"/>
          </a:xfrm>
        </p:spPr>
        <p:txBody>
          <a:bodyPr>
            <a:normAutofit fontScale="90000"/>
          </a:bodyPr>
          <a:lstStyle/>
          <a:p>
            <a:br>
              <a:rPr lang="uk-UA" dirty="0">
                <a:solidFill>
                  <a:schemeClr val="accent6">
                    <a:lumMod val="75000"/>
                  </a:schemeClr>
                </a:solidFill>
                <a:latin typeface="Seravek" panose="020B0503040000020004" pitchFamily="34" charset="0"/>
              </a:rPr>
            </a:br>
            <a:br>
              <a:rPr lang="uk-UA" dirty="0">
                <a:solidFill>
                  <a:schemeClr val="accent6">
                    <a:lumMod val="75000"/>
                  </a:schemeClr>
                </a:solidFill>
                <a:latin typeface="Seravek" panose="020B0503040000020004" pitchFamily="34" charset="0"/>
              </a:rPr>
            </a:br>
            <a:br>
              <a:rPr lang="uk-UA" dirty="0">
                <a:solidFill>
                  <a:schemeClr val="accent6">
                    <a:lumMod val="75000"/>
                  </a:schemeClr>
                </a:solidFill>
                <a:latin typeface="Seravek" panose="020B0503040000020004" pitchFamily="34" charset="0"/>
              </a:rPr>
            </a:br>
            <a:br>
              <a:rPr lang="uk-UA" dirty="0">
                <a:solidFill>
                  <a:schemeClr val="accent6">
                    <a:lumMod val="75000"/>
                  </a:schemeClr>
                </a:solidFill>
                <a:latin typeface="Seravek" panose="020B0503040000020004" pitchFamily="34" charset="0"/>
              </a:rPr>
            </a:br>
            <a:br>
              <a:rPr lang="uk-UA" dirty="0">
                <a:solidFill>
                  <a:schemeClr val="accent6">
                    <a:lumMod val="75000"/>
                  </a:schemeClr>
                </a:solidFill>
                <a:latin typeface="Seravek" panose="020B0503040000020004" pitchFamily="34" charset="0"/>
              </a:rPr>
            </a:br>
            <a:endParaRPr lang="uk-UA" sz="4445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687320" y="3528060"/>
            <a:ext cx="7157085" cy="261620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/>
                <a:ea typeface="Calibri" panose="020F0502020204030204"/>
              </a:rPr>
              <a:t>☕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СТЕМ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-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УРОК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У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ФОРМАТІ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КАВ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’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ЯРНІ</a:t>
            </a:r>
            <a:endParaRPr lang="en-US" altLang="en-US" sz="2800" b="1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«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Солодке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меню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апострофа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»</a:t>
            </a:r>
            <a:endParaRPr lang="en-US" altLang="en-US" sz="2800" b="1">
              <a:latin typeface="Times New Roman" panose="02020603050405020304"/>
              <a:ea typeface="Calibri" panose="020F0502020204030204"/>
            </a:endParaRPr>
          </a:p>
          <a:p>
            <a:pPr algn="ctr" defTabSz="266700">
              <a:lnSpc>
                <a:spcPct val="150000"/>
              </a:lnSpc>
            </a:pP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(2 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клас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. </a:t>
            </a:r>
            <a:r>
              <a:rPr lang="en-US" altLang="en-US" sz="2800" b="1">
                <a:latin typeface="Times New Roman" panose="02020603050405020304"/>
                <a:ea typeface="Calibri" panose="020F0502020204030204"/>
              </a:rPr>
              <a:t>Апостроф</a:t>
            </a:r>
            <a:r>
              <a:rPr lang="en-US" altLang="ru-RU" sz="2800" b="1">
                <a:latin typeface="Times New Roman" panose="02020603050405020304"/>
                <a:ea typeface="Calibri" panose="020F0502020204030204"/>
              </a:rPr>
              <a:t>)</a:t>
            </a:r>
            <a:endParaRPr sz="2800" b="1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2" name="Замещающее содержимое 1"/>
          <p:cNvPicPr/>
          <p:nvPr>
            <p:ph sz="half" idx="2"/>
          </p:nvPr>
        </p:nvPicPr>
        <p:blipFill>
          <a:blip r:embed="rId1"/>
          <a:srcRect t="8009" b="8009"/>
          <a:stretch>
            <a:fillRect/>
          </a:stretch>
        </p:blipFill>
        <p:spPr>
          <a:xfrm>
            <a:off x="379730" y="182245"/>
            <a:ext cx="5181600" cy="4351655"/>
          </a:xfrm>
        </p:spPr>
      </p:pic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6666230" y="2180590"/>
            <a:ext cx="5351145" cy="4330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92100" y="405765"/>
            <a:ext cx="11609705" cy="6106795"/>
          </a:xfrm>
        </p:spPr>
        <p:txBody>
          <a:bodyPr>
            <a:noAutofit/>
          </a:bodyPr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Міні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дослідження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Зверніть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увагу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після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яких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букв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стоїть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апостроф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які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звуки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він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розділяє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Супер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(STEM-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акцент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):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Ви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стали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технологами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ярні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придумайте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ще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одне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тістечко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апострофом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наприклад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ятно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ягідне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ятишарове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діти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можуть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фантазувати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2.6.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Станція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Кондитерська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лабораторія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Приготуємо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власні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десерти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Складіть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речення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люблю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…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є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…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9235" y="1337945"/>
            <a:ext cx="11410950" cy="5213985"/>
          </a:xfrm>
        </p:spPr>
        <p:txBody>
          <a:bodyPr>
            <a:normAutofit lnSpcReduction="20000"/>
          </a:bodyPr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Приклади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люблю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ятне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морозиво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тістечок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замовила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торт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Додаткове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Таємний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інгредієнт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Шеф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кухар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сховав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ще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один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інгредієнт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додайте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ще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одне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слово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апострофом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своє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речення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або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придумайте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новий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десерт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Приклади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люблю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ятне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морозиво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міні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тістечок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сімейний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торт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напій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мещающее содержимое 5"/>
          <p:cNvSpPr/>
          <p:nvPr>
            <p:ph sz="half" idx="1"/>
          </p:nvPr>
        </p:nvSpPr>
        <p:spPr>
          <a:xfrm>
            <a:off x="402590" y="791210"/>
            <a:ext cx="11348720" cy="5720080"/>
          </a:xfrm>
        </p:spPr>
        <p:txBody>
          <a:bodyPr>
            <a:noAutofit/>
          </a:bodyPr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2.7.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Станція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Соковий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бар</a:t>
            </a:r>
            <a:r>
              <a:rPr lang="" altLang="en-US" sz="23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Групова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робота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Бариста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переплутав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записи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Встав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апостроф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1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група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ята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ять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сім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група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ятірка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ятний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сік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3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група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сім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ями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ятне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морозиво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група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юре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ють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сік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група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3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який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десерт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 sz="2300">
                <a:latin typeface="Times New Roman" panose="02020603050405020304" charset="0"/>
                <a:cs typeface="Times New Roman" panose="02020603050405020304" charset="0"/>
              </a:rPr>
              <a:t>…</a:t>
            </a:r>
            <a:r>
              <a:rPr lang="en-US" altLang="en-US" sz="2300">
                <a:latin typeface="Times New Roman" panose="02020603050405020304" charset="0"/>
                <a:cs typeface="Times New Roman" panose="02020603050405020304" charset="0"/>
              </a:rPr>
              <a:t>ятниця</a:t>
            </a:r>
            <a:endParaRPr lang="en-US" altLang="en-US" sz="23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/>
          <p:nvPr>
            <p:ph idx="1"/>
          </p:nvPr>
        </p:nvPicPr>
        <p:blipFill>
          <a:blip r:embed="rId1"/>
          <a:srcRect t="24052" b="29937"/>
          <a:stretch>
            <a:fillRect/>
          </a:stretch>
        </p:blipFill>
        <p:spPr>
          <a:xfrm>
            <a:off x="421640" y="0"/>
            <a:ext cx="11104245" cy="6524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93395" y="1409065"/>
            <a:ext cx="10627360" cy="5224145"/>
          </a:xfrm>
        </p:spPr>
        <p:txBody>
          <a:bodyPr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Станція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Морозивний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аналіз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слово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= [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йа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]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2.9.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Станція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Солодке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перетворення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Змінюємо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слова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рецепти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напій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ятірка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тістечок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→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сімейний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десерт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2.10.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Станція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Кавова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розмова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Дайте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відповідь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Що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замовите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Приклади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замовлю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ятне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морозиво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хочу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тістечок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замовить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торт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Замещающее содержимое 3"/>
          <p:cNvPicPr/>
          <p:nvPr>
            <p:ph sz="half" idx="2"/>
          </p:nvPr>
        </p:nvPicPr>
        <p:blipFill>
          <a:blip r:embed="rId1"/>
          <a:srcRect t="21971" b="21971"/>
          <a:stretch>
            <a:fillRect/>
          </a:stretch>
        </p:blipFill>
        <p:spPr>
          <a:xfrm>
            <a:off x="6567805" y="1531620"/>
            <a:ext cx="5181600" cy="435165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760095"/>
            <a:ext cx="10832465" cy="5417185"/>
          </a:xfrm>
        </p:spPr>
        <p:txBody>
          <a:bodyPr>
            <a:normAutofit fontScale="90000"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Збери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замовлення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оновлене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ярні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знову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переплутали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замовлення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Бариста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отримав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набір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слів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але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вони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розсипалися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цукрова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пудра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🍰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Ваше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зібрати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правильні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речення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Склади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речення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інгредієнтів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люблю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сік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замовляє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торт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святковий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хочу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тістечка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/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шоколадні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Запиши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правильно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учні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складають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речення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/>
          <p:nvPr>
            <p:ph idx="1"/>
          </p:nvPr>
        </p:nvPicPr>
        <p:blipFill>
          <a:blip r:embed="rId1"/>
          <a:srcRect t="6004" b="18416"/>
          <a:stretch>
            <a:fillRect/>
          </a:stretch>
        </p:blipFill>
        <p:spPr>
          <a:xfrm>
            <a:off x="587375" y="233045"/>
            <a:ext cx="9773285" cy="605409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89560" y="233680"/>
            <a:ext cx="11116310" cy="6480175"/>
          </a:xfrm>
        </p:spPr>
        <p:txBody>
          <a:bodyPr>
            <a:noAutofit/>
          </a:bodyPr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Додаткове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Смакове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оформлення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Тепер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зроби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замовлення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справжній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клієнт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ярні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додай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слово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будь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ласка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або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уточни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напій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чи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десерт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використай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слово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апострофом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кожному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реченні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✨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Приклади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люблю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ятний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сік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будь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ласка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сім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замовляє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святковий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торт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хочу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ять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шоколадних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тістечок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Висновки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результаті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уроку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учні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засвоїли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правило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вживання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апострофа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навчилися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застосовувати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його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словах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підвищили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інтерес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навчання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Замещающее содержимое 1"/>
          <p:cNvPicPr/>
          <p:nvPr>
            <p:ph idx="1"/>
          </p:nvPr>
        </p:nvPicPr>
        <p:blipFill>
          <a:blip r:embed="rId1"/>
          <a:srcRect t="26445" b="31525"/>
          <a:stretch>
            <a:fillRect/>
          </a:stretch>
        </p:blipFill>
        <p:spPr>
          <a:xfrm>
            <a:off x="361315" y="151765"/>
            <a:ext cx="11549380" cy="655383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33070" y="254000"/>
            <a:ext cx="11286490" cy="6501130"/>
          </a:xfrm>
        </p:spPr>
        <p:txBody>
          <a:bodyPr>
            <a:noAutofit/>
          </a:bodyPr>
          <a:p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</a:rPr>
              <a:t>Загальний</a:t>
            </a:r>
            <a:r>
              <a:rPr lang="en-US" altLang="ru-RU" sz="2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</a:rPr>
              <a:t>висновок</a:t>
            </a:r>
            <a:endParaRPr lang="en-US" altLang="en-US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Модель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STEM-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ярня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ефективним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дидактичним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інструментом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вивчення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української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мови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початковій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школі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оскільки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поєднує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мовні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знання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практичною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діяльністю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ігровими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ситуаціями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наближеними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реального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життя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учнів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Завдяки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використанню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рольової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моделі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кондитери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бариста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офіціанти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навчальний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процес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стає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емоційно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забарвленим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мотивувальним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зрозумілим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дітей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Під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час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уроку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учні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лише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засвоюють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правило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вживання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апострофа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активно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застосовують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його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власному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мовленні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назвах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десертів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напоїв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тістечок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замовленнях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ярні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Це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сприяє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кращому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запам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ятовуванню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орфографічного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правила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асоціації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практичну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дію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Крім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така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форма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роботи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розвиває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комунікативну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компетентність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учнів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уміння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працювати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групі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аналізувати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мовні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явища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творчо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підходити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виконання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завдань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Інтеграція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STEM-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підходу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забезпечує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міжпредметні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язки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формує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логічне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мислення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підвищує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пізнавальну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активність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Отже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модель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STEM-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ярня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сприяє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формуванню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міцних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мовних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навичок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підвищенню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інтересу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навчання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розвитку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творчої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особистості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молодшого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школяра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30230" cy="4351655"/>
          </a:xfrm>
        </p:spPr>
        <p:txBody>
          <a:bodyPr/>
          <a:p>
            <a:r>
              <a:rPr lang="uk-UA" altLang="en-US"/>
              <a:t>                        </a:t>
            </a:r>
            <a:r>
              <a:rPr lang="uk-UA" altLang="en-US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Список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використаних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джерел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Пентилюк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ред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.).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Методика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навчання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української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мови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початковій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школі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Київ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Ленвіт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2018. — 304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стор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95–120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формування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орфографічних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умінь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). 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Інститут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модернізації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змісту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освіти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STEM-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освіта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початковій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школі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методичні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рекомендації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Київ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2021. — 64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Савченко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Дидактика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початкової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школи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Київ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Генеза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2019. — 368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стор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210–235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ігрові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методи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навчання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). 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/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Анотація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Методична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розробка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передбачає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проведення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інтегрованого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STEM-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уроку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української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мови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форматі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рольової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гри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ярня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учні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засвоюють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правило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вживання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практичну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діяльність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складання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оформлення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замовлень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приготування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десертів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напоїв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сформувати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вміння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правильно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вживати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розвивати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мовлення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увагу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грамотність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моделювання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життєвих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ситуацій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Інноваційність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поєднанні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мовної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теми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рольовою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грою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ярня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виступає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секретний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інгредієнт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62255" y="190500"/>
            <a:ext cx="11687810" cy="6574155"/>
          </a:xfrm>
        </p:spPr>
        <p:txBody>
          <a:bodyPr>
            <a:noAutofit/>
          </a:bodyPr>
          <a:p>
            <a:r>
              <a:rPr lang="en-US" altLang="ru-RU" sz="27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70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Хід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уроку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Організаційний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етап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Відкриття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ярні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Вітаю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ярні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Солодка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мова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☕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Сьогодні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кондитери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бариста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офіціанти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нашому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морозиво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тістечка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торти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соки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Але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є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один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секрет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апостроф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нього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мовні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страви</a:t>
            </a:r>
            <a:r>
              <a:rPr lang="" altLang="en-US" sz="240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будуть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правильними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Замещающее содержимое 1"/>
          <p:cNvPicPr/>
          <p:nvPr>
            <p:ph idx="1"/>
          </p:nvPr>
        </p:nvPicPr>
        <p:blipFill>
          <a:blip r:embed="rId1"/>
          <a:srcRect t="11947" b="29309"/>
          <a:stretch>
            <a:fillRect/>
          </a:stretch>
        </p:blipFill>
        <p:spPr>
          <a:xfrm>
            <a:off x="219710" y="304165"/>
            <a:ext cx="11833225" cy="629856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/>
          <p:nvPr>
            <p:ph idx="1"/>
          </p:nvPr>
        </p:nvSpPr>
        <p:spPr>
          <a:xfrm>
            <a:off x="838200" y="993775"/>
            <a:ext cx="10515600" cy="5183505"/>
          </a:xfrm>
        </p:spPr>
        <p:txBody>
          <a:bodyPr>
            <a:normAutofit fontScale="90000"/>
          </a:bodyPr>
          <a:p>
            <a:r>
              <a:rPr lang="en-US" altLang="en-US"/>
              <a:t>Станція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Морозивна</a:t>
            </a:r>
            <a:r>
              <a:rPr lang="en-US" altLang="ru-RU"/>
              <a:t> </a:t>
            </a:r>
            <a:r>
              <a:rPr lang="en-US" altLang="en-US"/>
              <a:t>вітрина</a:t>
            </a:r>
            <a:r>
              <a:rPr lang="" altLang="en-US"/>
              <a:t>»</a:t>
            </a:r>
            <a:r>
              <a:rPr lang="en-US" altLang="ru-RU"/>
              <a:t> (</a:t>
            </a:r>
            <a:r>
              <a:rPr lang="en-US" altLang="en-US"/>
              <a:t>Актуалізація</a:t>
            </a:r>
            <a:r>
              <a:rPr lang="en-US" altLang="ru-RU"/>
              <a:t>)</a:t>
            </a:r>
            <a:endParaRPr lang="en-US" altLang="ru-RU"/>
          </a:p>
          <a:p>
            <a:r>
              <a:rPr lang="en-US" altLang="ru-RU"/>
              <a:t>—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вітрині</a:t>
            </a:r>
            <a:r>
              <a:rPr lang="en-US" altLang="ru-RU"/>
              <a:t> </a:t>
            </a:r>
            <a:r>
              <a:rPr lang="en-US" altLang="en-US"/>
              <a:t>морозива</a:t>
            </a:r>
            <a:r>
              <a:rPr lang="en-US" altLang="ru-RU"/>
              <a:t> </a:t>
            </a:r>
            <a:r>
              <a:rPr lang="en-US" altLang="en-US"/>
              <a:t>назви</a:t>
            </a:r>
            <a:r>
              <a:rPr lang="en-US" altLang="ru-RU"/>
              <a:t> </a:t>
            </a:r>
            <a:r>
              <a:rPr lang="en-US" altLang="en-US"/>
              <a:t>записані</a:t>
            </a:r>
            <a:r>
              <a:rPr lang="en-US" altLang="ru-RU"/>
              <a:t> </a:t>
            </a:r>
            <a:r>
              <a:rPr lang="en-US" altLang="en-US"/>
              <a:t>неправильно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Завдання</a:t>
            </a:r>
            <a:r>
              <a:rPr lang="en-US" altLang="ru-RU"/>
              <a:t>:</a:t>
            </a:r>
            <a:endParaRPr lang="en-US" altLang="ru-RU"/>
          </a:p>
          <a:p>
            <a:r>
              <a:rPr lang="zh-CN" altLang="en-US"/>
              <a:t>☕</a:t>
            </a:r>
            <a:r>
              <a:rPr lang="en-US" altLang="en-US"/>
              <a:t>мятне</a:t>
            </a:r>
            <a:r>
              <a:rPr lang="en-US" altLang="ru-RU"/>
              <a:t> </a:t>
            </a:r>
            <a:r>
              <a:rPr lang="en-US" altLang="en-US"/>
              <a:t>морозиво</a:t>
            </a:r>
            <a:endParaRPr lang="en-US" altLang="en-US"/>
          </a:p>
          <a:p>
            <a:r>
              <a:rPr lang="zh-CN" altLang="en-US"/>
              <a:t>☕</a:t>
            </a:r>
            <a:r>
              <a:rPr lang="en-US" altLang="ru-RU"/>
              <a:t> </a:t>
            </a:r>
            <a:r>
              <a:rPr lang="en-US" altLang="en-US"/>
              <a:t>пятірка</a:t>
            </a:r>
            <a:r>
              <a:rPr lang="en-US" altLang="ru-RU"/>
              <a:t> </a:t>
            </a:r>
            <a:r>
              <a:rPr lang="en-US" altLang="en-US"/>
              <a:t>кульок</a:t>
            </a:r>
            <a:endParaRPr lang="en-US" altLang="en-US"/>
          </a:p>
          <a:p>
            <a:r>
              <a:rPr lang="zh-CN" altLang="en-US"/>
              <a:t>☕</a:t>
            </a:r>
            <a:r>
              <a:rPr lang="en-US" altLang="ru-RU"/>
              <a:t> </a:t>
            </a:r>
            <a:r>
              <a:rPr lang="en-US" altLang="en-US"/>
              <a:t>сімя</a:t>
            </a:r>
            <a:r>
              <a:rPr lang="en-US" altLang="ru-RU"/>
              <a:t> </a:t>
            </a:r>
            <a:r>
              <a:rPr lang="en-US" altLang="en-US"/>
              <a:t>замовила</a:t>
            </a:r>
            <a:r>
              <a:rPr lang="en-US" altLang="ru-RU"/>
              <a:t> </a:t>
            </a:r>
            <a:r>
              <a:rPr lang="en-US" altLang="en-US"/>
              <a:t>десерт</a:t>
            </a:r>
            <a:endParaRPr lang="en-US" altLang="en-US"/>
          </a:p>
          <a:p>
            <a:r>
              <a:rPr lang="en-US" altLang="en-US"/>
              <a:t>✔</a:t>
            </a:r>
            <a:r>
              <a:rPr lang="en-US" altLang="ru-RU"/>
              <a:t> </a:t>
            </a:r>
            <a:r>
              <a:rPr lang="en-US" altLang="en-US"/>
              <a:t>Виправ</a:t>
            </a:r>
            <a:r>
              <a:rPr lang="en-US" altLang="ru-RU"/>
              <a:t>:</a:t>
            </a:r>
            <a:endParaRPr lang="en-US" altLang="ru-RU"/>
          </a:p>
          <a:p>
            <a:r>
              <a:rPr lang="en-US" altLang="en-US"/>
              <a:t>м</a:t>
            </a:r>
            <a:r>
              <a:rPr lang="en-US" altLang="ru-RU"/>
              <a:t>’</a:t>
            </a:r>
            <a:r>
              <a:rPr lang="en-US" altLang="en-US"/>
              <a:t>ятне</a:t>
            </a:r>
            <a:r>
              <a:rPr lang="en-US" altLang="ru-RU"/>
              <a:t> </a:t>
            </a:r>
            <a:r>
              <a:rPr lang="en-US" altLang="en-US"/>
              <a:t>морозиво</a:t>
            </a:r>
            <a:endParaRPr lang="en-US" altLang="en-US"/>
          </a:p>
          <a:p>
            <a:r>
              <a:rPr lang="en-US" altLang="en-US"/>
              <a:t>п</a:t>
            </a:r>
            <a:r>
              <a:rPr lang="en-US" altLang="ru-RU"/>
              <a:t>’</a:t>
            </a:r>
            <a:r>
              <a:rPr lang="en-US" altLang="en-US"/>
              <a:t>ятірка</a:t>
            </a:r>
            <a:r>
              <a:rPr lang="en-US" altLang="ru-RU"/>
              <a:t> </a:t>
            </a:r>
            <a:r>
              <a:rPr lang="en-US" altLang="en-US"/>
              <a:t>кульок</a:t>
            </a:r>
            <a:endParaRPr lang="en-US" altLang="en-US"/>
          </a:p>
          <a:p>
            <a:r>
              <a:rPr lang="en-US" altLang="en-US"/>
              <a:t>сім</a:t>
            </a:r>
            <a:r>
              <a:rPr lang="en-US" altLang="ru-RU"/>
              <a:t>’</a:t>
            </a:r>
            <a:r>
              <a:rPr lang="en-US" altLang="en-US"/>
              <a:t>я</a:t>
            </a:r>
            <a:r>
              <a:rPr lang="en-US" altLang="ru-RU"/>
              <a:t> </a:t>
            </a:r>
            <a:r>
              <a:rPr lang="en-US" altLang="en-US"/>
              <a:t>замовила</a:t>
            </a:r>
            <a:r>
              <a:rPr lang="en-US" altLang="ru-RU"/>
              <a:t> </a:t>
            </a:r>
            <a:r>
              <a:rPr lang="en-US" altLang="en-US"/>
              <a:t>десерт</a:t>
            </a:r>
            <a:endParaRPr lang="en-US" altLang="en-US"/>
          </a:p>
          <a:p>
            <a:r>
              <a:rPr lang="en-US" altLang="ru-RU"/>
              <a:t> </a:t>
            </a:r>
            <a:r>
              <a:rPr lang="en-US" altLang="en-US"/>
              <a:t>Висновок</a:t>
            </a:r>
            <a:r>
              <a:rPr lang="en-US" altLang="ru-RU"/>
              <a:t>: </a:t>
            </a:r>
            <a:r>
              <a:rPr lang="en-US" altLang="en-US"/>
              <a:t>апостроф</a:t>
            </a:r>
            <a:r>
              <a:rPr lang="en-US" altLang="ru-RU"/>
              <a:t> </a:t>
            </a:r>
            <a:r>
              <a:rPr lang="en-US" altLang="en-US"/>
              <a:t>важливий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правильного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замовлення</a:t>
            </a:r>
            <a:r>
              <a:rPr lang="" altLang="en-US"/>
              <a:t>»</a:t>
            </a:r>
            <a:endParaRPr lang="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Замещающее содержимое 1"/>
          <p:cNvPicPr/>
          <p:nvPr>
            <p:ph idx="1"/>
          </p:nvPr>
        </p:nvPicPr>
        <p:blipFill>
          <a:blip r:embed="rId1"/>
          <a:srcRect t="25181" b="35516"/>
          <a:stretch>
            <a:fillRect/>
          </a:stretch>
        </p:blipFill>
        <p:spPr>
          <a:xfrm>
            <a:off x="280035" y="222885"/>
            <a:ext cx="11600180" cy="64109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29895" y="1388110"/>
            <a:ext cx="11219180" cy="5083175"/>
          </a:xfrm>
        </p:spPr>
        <p:txBody>
          <a:bodyPr>
            <a:normAutofit lnSpcReduction="20000"/>
          </a:bodyPr>
          <a:p>
            <a:r>
              <a:rPr lang="en-US" altLang="ru-RU"/>
              <a:t> </a:t>
            </a:r>
            <a:r>
              <a:rPr lang="en-US" altLang="en-US"/>
              <a:t>Станція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Секрет</a:t>
            </a:r>
            <a:r>
              <a:rPr lang="en-US" altLang="ru-RU"/>
              <a:t> </a:t>
            </a:r>
            <a:r>
              <a:rPr lang="en-US" altLang="en-US"/>
              <a:t>рецепта</a:t>
            </a:r>
            <a:r>
              <a:rPr lang="" altLang="en-US"/>
              <a:t>»</a:t>
            </a:r>
            <a:r>
              <a:rPr lang="en-US" altLang="ru-RU"/>
              <a:t> 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— </a:t>
            </a:r>
            <a:r>
              <a:rPr lang="en-US" altLang="en-US"/>
              <a:t>Сьогодні</a:t>
            </a:r>
            <a:r>
              <a:rPr lang="en-US" altLang="ru-RU"/>
              <a:t> </a:t>
            </a:r>
            <a:r>
              <a:rPr lang="en-US" altLang="en-US"/>
              <a:t>ми</a:t>
            </a:r>
            <a:r>
              <a:rPr lang="en-US" altLang="ru-RU"/>
              <a:t> </a:t>
            </a:r>
            <a:r>
              <a:rPr lang="en-US" altLang="en-US"/>
              <a:t>дізнаємось</a:t>
            </a:r>
            <a:r>
              <a:rPr lang="en-US" altLang="ru-RU"/>
              <a:t>, </a:t>
            </a:r>
            <a:r>
              <a:rPr lang="en-US" altLang="en-US"/>
              <a:t>коли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словах</a:t>
            </a:r>
            <a:r>
              <a:rPr lang="en-US" altLang="ru-RU"/>
              <a:t> </a:t>
            </a:r>
            <a:r>
              <a:rPr lang="en-US" altLang="en-US"/>
              <a:t>потрібно</a:t>
            </a:r>
            <a:r>
              <a:rPr lang="en-US" altLang="ru-RU"/>
              <a:t> </a:t>
            </a:r>
            <a:r>
              <a:rPr lang="en-US" altLang="en-US"/>
              <a:t>додавати</a:t>
            </a:r>
            <a:r>
              <a:rPr lang="en-US" altLang="ru-RU"/>
              <a:t> </a:t>
            </a:r>
            <a:r>
              <a:rPr lang="en-US" altLang="en-US"/>
              <a:t>апостроф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ru-RU"/>
              <a:t> 2.4. </a:t>
            </a:r>
            <a:r>
              <a:rPr lang="en-US" altLang="en-US"/>
              <a:t>Станція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Рецепт</a:t>
            </a:r>
            <a:r>
              <a:rPr lang="en-US" altLang="ru-RU"/>
              <a:t> </a:t>
            </a:r>
            <a:r>
              <a:rPr lang="en-US" altLang="en-US"/>
              <a:t>від</a:t>
            </a:r>
            <a:r>
              <a:rPr lang="en-US" altLang="ru-RU"/>
              <a:t> </a:t>
            </a:r>
            <a:r>
              <a:rPr lang="en-US" altLang="en-US"/>
              <a:t>шефа</a:t>
            </a:r>
            <a:r>
              <a:rPr lang="" altLang="en-US"/>
              <a:t>»</a:t>
            </a:r>
            <a:r>
              <a:rPr lang="en-US" altLang="ru-RU"/>
              <a:t> (</a:t>
            </a:r>
            <a:r>
              <a:rPr lang="en-US" altLang="en-US"/>
              <a:t>Правило</a:t>
            </a:r>
            <a:r>
              <a:rPr lang="en-US" altLang="ru-RU"/>
              <a:t>)</a:t>
            </a:r>
            <a:endParaRPr lang="en-US" altLang="ru-RU"/>
          </a:p>
          <a:p>
            <a:r>
              <a:rPr lang="en-US" altLang="ru-RU"/>
              <a:t> </a:t>
            </a:r>
            <a:r>
              <a:rPr lang="en-US" altLang="en-US"/>
              <a:t>Апостроф</a:t>
            </a:r>
            <a:r>
              <a:rPr lang="en-US" altLang="ru-RU"/>
              <a:t> </a:t>
            </a:r>
            <a:r>
              <a:rPr lang="en-US" altLang="en-US"/>
              <a:t>ставиться</a:t>
            </a:r>
            <a:r>
              <a:rPr lang="en-US" altLang="ru-RU"/>
              <a:t> </a:t>
            </a:r>
            <a:r>
              <a:rPr lang="en-US" altLang="en-US"/>
              <a:t>після</a:t>
            </a:r>
            <a:r>
              <a:rPr lang="en-US" altLang="ru-RU"/>
              <a:t> </a:t>
            </a:r>
            <a:r>
              <a:rPr lang="en-US" altLang="en-US"/>
              <a:t>б</a:t>
            </a:r>
            <a:r>
              <a:rPr lang="en-US" altLang="ru-RU"/>
              <a:t>, </a:t>
            </a:r>
            <a:r>
              <a:rPr lang="en-US" altLang="en-US"/>
              <a:t>п</a:t>
            </a:r>
            <a:r>
              <a:rPr lang="en-US" altLang="ru-RU"/>
              <a:t>, </a:t>
            </a:r>
            <a:r>
              <a:rPr lang="en-US" altLang="en-US"/>
              <a:t>в</a:t>
            </a:r>
            <a:r>
              <a:rPr lang="en-US" altLang="ru-RU"/>
              <a:t>, </a:t>
            </a:r>
            <a:r>
              <a:rPr lang="en-US" altLang="en-US"/>
              <a:t>м</a:t>
            </a:r>
            <a:r>
              <a:rPr lang="en-US" altLang="ru-RU"/>
              <a:t>, </a:t>
            </a:r>
            <a:r>
              <a:rPr lang="en-US" altLang="en-US"/>
              <a:t>ф</a:t>
            </a:r>
            <a:r>
              <a:rPr lang="en-US" altLang="ru-RU"/>
              <a:t>, </a:t>
            </a:r>
            <a:r>
              <a:rPr lang="en-US" altLang="en-US"/>
              <a:t>р</a:t>
            </a:r>
            <a:endParaRPr lang="en-US" altLang="en-US"/>
          </a:p>
          <a:p>
            <a:r>
              <a:rPr lang="en-US" altLang="en-US"/>
              <a:t>перед</a:t>
            </a:r>
            <a:r>
              <a:rPr lang="en-US" altLang="ru-RU"/>
              <a:t> </a:t>
            </a:r>
            <a:r>
              <a:rPr lang="en-US" altLang="en-US"/>
              <a:t>я</a:t>
            </a:r>
            <a:r>
              <a:rPr lang="en-US" altLang="ru-RU"/>
              <a:t>, </a:t>
            </a:r>
            <a:r>
              <a:rPr lang="en-US" altLang="en-US"/>
              <a:t>ю</a:t>
            </a:r>
            <a:r>
              <a:rPr lang="en-US" altLang="ru-RU"/>
              <a:t>, </a:t>
            </a:r>
            <a:r>
              <a:rPr lang="en-US" altLang="en-US"/>
              <a:t>є</a:t>
            </a:r>
            <a:r>
              <a:rPr lang="en-US" altLang="ru-RU"/>
              <a:t>, </a:t>
            </a:r>
            <a:r>
              <a:rPr lang="en-US" altLang="en-US"/>
              <a:t>ї</a:t>
            </a:r>
            <a:endParaRPr lang="en-US" altLang="en-US"/>
          </a:p>
          <a:p>
            <a:r>
              <a:rPr lang="en-US" altLang="en-US"/>
              <a:t>які</a:t>
            </a:r>
            <a:r>
              <a:rPr lang="en-US" altLang="ru-RU"/>
              <a:t> </a:t>
            </a:r>
            <a:r>
              <a:rPr lang="en-US" altLang="en-US"/>
              <a:t>позначають</a:t>
            </a:r>
            <a:r>
              <a:rPr lang="en-US" altLang="ru-RU"/>
              <a:t> </a:t>
            </a:r>
            <a:r>
              <a:rPr lang="en-US" altLang="en-US"/>
              <a:t>два</a:t>
            </a:r>
            <a:r>
              <a:rPr lang="en-US" altLang="ru-RU"/>
              <a:t> </a:t>
            </a:r>
            <a:r>
              <a:rPr lang="en-US" altLang="en-US"/>
              <a:t>звуки</a:t>
            </a:r>
            <a:endParaRPr lang="en-US" altLang="en-US"/>
          </a:p>
          <a:p>
            <a:r>
              <a:rPr lang="en-US" altLang="en-US"/>
              <a:t>Це</a:t>
            </a:r>
            <a:r>
              <a:rPr lang="en-US" altLang="ru-RU"/>
              <a:t> </a:t>
            </a:r>
            <a:r>
              <a:rPr lang="en-US" altLang="en-US"/>
              <a:t>як</a:t>
            </a:r>
            <a:r>
              <a:rPr lang="en-US" altLang="ru-RU"/>
              <a:t> </a:t>
            </a:r>
            <a:r>
              <a:rPr lang="en-US" altLang="en-US"/>
              <a:t>пауза</a:t>
            </a:r>
            <a:r>
              <a:rPr lang="en-US" altLang="ru-RU"/>
              <a:t> </a:t>
            </a:r>
            <a:r>
              <a:rPr lang="en-US" altLang="en-US"/>
              <a:t>між</a:t>
            </a:r>
            <a:r>
              <a:rPr lang="en-US" altLang="ru-RU"/>
              <a:t> </a:t>
            </a:r>
            <a:r>
              <a:rPr lang="en-US" altLang="en-US"/>
              <a:t>інгредієнтами</a:t>
            </a:r>
            <a:r>
              <a:rPr lang="en-US" altLang="ru-RU"/>
              <a:t> </a:t>
            </a:r>
            <a:r>
              <a:rPr lang="en-US" altLang="en-US"/>
              <a:t>десерту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ru-RU"/>
              <a:t> 2.5. </a:t>
            </a:r>
            <a:r>
              <a:rPr lang="en-US" altLang="en-US"/>
              <a:t>Станція</a:t>
            </a:r>
            <a:r>
              <a:rPr lang="en-US" altLang="ru-RU"/>
              <a:t> </a:t>
            </a:r>
            <a:r>
              <a:rPr lang="" altLang="en-US"/>
              <a:t>«</a:t>
            </a:r>
            <a:r>
              <a:rPr lang="en-US" altLang="en-US"/>
              <a:t>Меню</a:t>
            </a:r>
            <a:r>
              <a:rPr lang="en-US" altLang="ru-RU"/>
              <a:t> </a:t>
            </a:r>
            <a:r>
              <a:rPr lang="en-US" altLang="en-US"/>
              <a:t>тістечок</a:t>
            </a:r>
            <a:r>
              <a:rPr lang="" altLang="en-US"/>
              <a:t>»</a:t>
            </a:r>
            <a:r>
              <a:rPr lang="en-US" altLang="ru-RU"/>
              <a:t> (</a:t>
            </a:r>
            <a:r>
              <a:rPr lang="en-US" altLang="en-US"/>
              <a:t>Практика</a:t>
            </a:r>
            <a:r>
              <a:rPr lang="en-US" altLang="ru-RU"/>
              <a:t>)</a:t>
            </a:r>
            <a:endParaRPr lang="en-US" altLang="ru-RU"/>
          </a:p>
          <a:p>
            <a:r>
              <a:rPr lang="en-US" altLang="ru-RU"/>
              <a:t>— </a:t>
            </a:r>
            <a:r>
              <a:rPr lang="en-US" altLang="en-US"/>
              <a:t>Перед</a:t>
            </a:r>
            <a:r>
              <a:rPr lang="en-US" altLang="ru-RU"/>
              <a:t> </a:t>
            </a:r>
            <a:r>
              <a:rPr lang="en-US" altLang="en-US"/>
              <a:t>вами</a:t>
            </a:r>
            <a:r>
              <a:rPr lang="en-US" altLang="ru-RU"/>
              <a:t> </a:t>
            </a:r>
            <a:r>
              <a:rPr lang="en-US" altLang="en-US"/>
              <a:t>меню</a:t>
            </a:r>
            <a:r>
              <a:rPr lang="en-US" altLang="ru-RU"/>
              <a:t> </a:t>
            </a:r>
            <a:r>
              <a:rPr lang="en-US" altLang="en-US"/>
              <a:t>тістечок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62890" y="64135"/>
            <a:ext cx="11718290" cy="6610985"/>
          </a:xfrm>
        </p:spPr>
        <p:txBody>
          <a:bodyPr>
            <a:noAutofit/>
          </a:bodyPr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тістечко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ятне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тістечко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смаків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тістечко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Сімейне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тістечко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Рум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яний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бісквіт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☕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запишіть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назви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знайдіть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слова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апострофом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підкресліть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нашій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кав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ярні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працює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контроль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якості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Допоможіть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шефу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прочитайте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назви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клієнт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меню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чітко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правильно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визначте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без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слово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звучить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неправильно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✔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поясніть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чому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апостроф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це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як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пауза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між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інгредієнтами</a:t>
            </a:r>
            <a:r>
              <a:rPr lang="" altLang="en-US"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49082"/>
      </a:accent1>
      <a:accent2>
        <a:srgbClr val="B27B39"/>
      </a:accent2>
      <a:accent3>
        <a:srgbClr val="849797"/>
      </a:accent3>
      <a:accent4>
        <a:srgbClr val="DBB09C"/>
      </a:accent4>
      <a:accent5>
        <a:srgbClr val="84A1AB"/>
      </a:accent5>
      <a:accent6>
        <a:srgbClr val="988A7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5586</Words>
  <Application>WPS Presentation</Application>
  <PresentationFormat>Widescreen</PresentationFormat>
  <Paragraphs>166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Seravek</vt:lpstr>
      <vt:lpstr>Times New Roman</vt:lpstr>
      <vt:lpstr>Times New Roman</vt:lpstr>
      <vt:lpstr>Calibri</vt:lpstr>
      <vt:lpstr>Yu Gothic UI</vt:lpstr>
      <vt:lpstr>Microsoft YaHei</vt:lpstr>
      <vt:lpstr>Arial Unicode MS</vt:lpstr>
      <vt:lpstr>Calibri Light</vt:lpstr>
      <vt:lpstr>Calibri</vt:lpstr>
      <vt:lpstr>等线</vt:lpstr>
      <vt:lpstr>Office Theme</vt:lpstr>
      <vt:lpstr>     </vt:lpstr>
      <vt:lpstr>PowerPoint 演示文稿</vt:lpstr>
      <vt:lpstr>PowerPoint 演示文稿</vt:lpstr>
      <vt:lpstr>PowerPoint 演示文稿</vt:lpstr>
      <vt:lpstr>PowerPoint 演示文稿</vt:lpstr>
      <vt:lpstr>Фестивальний зал Тірольського фестивалю в Ерлі Ерль, Австрія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Master</cp:lastModifiedBy>
  <cp:revision>41</cp:revision>
  <dcterms:created xsi:type="dcterms:W3CDTF">2024-02-13T07:31:00Z</dcterms:created>
  <dcterms:modified xsi:type="dcterms:W3CDTF">2026-04-23T18:47:02Z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E1EDE7730D944DD7AD5F6E80A5789A30_13</vt:lpwstr>
  </property>
  <property fmtid="{D5CDD505-2E9C-101B-9397-08002B2CF9AE}" pid="3" name="KSOProductBuildVer">
    <vt:lpwstr>1049-12.1.0.25242</vt:lpwstr>
  </property>
</Properties>
</file>