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Lora" pitchFamily="2" charset="-52"/>
      <p:regular r:id="rId29"/>
      <p:bold r:id="rId30"/>
    </p:embeddedFont>
    <p:embeddedFont>
      <p:font typeface="Lora Bold" charset="-52"/>
      <p:regular r:id="rId31"/>
    </p:embeddedFont>
    <p:embeddedFont>
      <p:font typeface="Rabbits Dummy" panose="020B0604020202020204" charset="-52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1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18" r="-54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393678" y="5143500"/>
            <a:ext cx="3762788" cy="5102086"/>
          </a:xfrm>
          <a:custGeom>
            <a:avLst/>
            <a:gdLst/>
            <a:ahLst/>
            <a:cxnLst/>
            <a:rect l="l" t="t" r="r" b="b"/>
            <a:pathLst>
              <a:path w="3762788" h="5102086">
                <a:moveTo>
                  <a:pt x="0" y="0"/>
                </a:moveTo>
                <a:lnTo>
                  <a:pt x="3762788" y="0"/>
                </a:lnTo>
                <a:lnTo>
                  <a:pt x="3762788" y="5102086"/>
                </a:lnTo>
                <a:lnTo>
                  <a:pt x="0" y="51020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824761" y="2620934"/>
            <a:ext cx="10487775" cy="3175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95"/>
              </a:lnSpc>
            </a:pPr>
            <a:r>
              <a:rPr lang="en-US" sz="9139">
                <a:solidFill>
                  <a:srgbClr val="2B0082"/>
                </a:solidFill>
                <a:latin typeface="Rabbits Dummy"/>
                <a:ea typeface="Rabbits Dummy"/>
                <a:cs typeface="Rabbits Dummy"/>
                <a:sym typeface="Rabbits Dummy"/>
              </a:rPr>
              <a:t>Математична подорож</a:t>
            </a:r>
          </a:p>
          <a:p>
            <a:pPr algn="ctr">
              <a:lnSpc>
                <a:spcPts val="12795"/>
              </a:lnSpc>
            </a:pPr>
            <a:r>
              <a:rPr lang="en-US" sz="9139">
                <a:solidFill>
                  <a:srgbClr val="2B0082"/>
                </a:solidFill>
                <a:latin typeface="Rabbits Dummy"/>
                <a:ea typeface="Rabbits Dummy"/>
                <a:cs typeface="Rabbits Dummy"/>
                <a:sym typeface="Rabbits Dummy"/>
              </a:rPr>
              <a:t>сонячною Іспанією</a:t>
            </a:r>
          </a:p>
        </p:txBody>
      </p:sp>
      <p:sp>
        <p:nvSpPr>
          <p:cNvPr id="5" name="Freeform 5"/>
          <p:cNvSpPr/>
          <p:nvPr/>
        </p:nvSpPr>
        <p:spPr>
          <a:xfrm>
            <a:off x="14421509" y="5143500"/>
            <a:ext cx="4461056" cy="5366684"/>
          </a:xfrm>
          <a:custGeom>
            <a:avLst/>
            <a:gdLst/>
            <a:ahLst/>
            <a:cxnLst/>
            <a:rect l="l" t="t" r="r" b="b"/>
            <a:pathLst>
              <a:path w="4461056" h="5366684">
                <a:moveTo>
                  <a:pt x="0" y="0"/>
                </a:moveTo>
                <a:lnTo>
                  <a:pt x="4461056" y="0"/>
                </a:lnTo>
                <a:lnTo>
                  <a:pt x="4461056" y="5366684"/>
                </a:lnTo>
                <a:lnTo>
                  <a:pt x="0" y="53666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245440" y="364942"/>
            <a:ext cx="10374074" cy="9557116"/>
          </a:xfrm>
          <a:custGeom>
            <a:avLst/>
            <a:gdLst/>
            <a:ahLst/>
            <a:cxnLst/>
            <a:rect l="l" t="t" r="r" b="b"/>
            <a:pathLst>
              <a:path w="10374074" h="9557116">
                <a:moveTo>
                  <a:pt x="0" y="0"/>
                </a:moveTo>
                <a:lnTo>
                  <a:pt x="10374075" y="0"/>
                </a:lnTo>
                <a:lnTo>
                  <a:pt x="10374075" y="9557116"/>
                </a:lnTo>
                <a:lnTo>
                  <a:pt x="0" y="95571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843" y="6291856"/>
            <a:ext cx="5890963" cy="3995144"/>
          </a:xfrm>
          <a:custGeom>
            <a:avLst/>
            <a:gdLst/>
            <a:ahLst/>
            <a:cxnLst/>
            <a:rect l="l" t="t" r="r" b="b"/>
            <a:pathLst>
              <a:path w="5890963" h="3995144">
                <a:moveTo>
                  <a:pt x="0" y="0"/>
                </a:moveTo>
                <a:lnTo>
                  <a:pt x="5890963" y="0"/>
                </a:lnTo>
                <a:lnTo>
                  <a:pt x="5890963" y="3995144"/>
                </a:lnTo>
                <a:lnTo>
                  <a:pt x="0" y="39951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397431" y="872242"/>
            <a:ext cx="3731204" cy="2843697"/>
          </a:xfrm>
          <a:custGeom>
            <a:avLst/>
            <a:gdLst/>
            <a:ahLst/>
            <a:cxnLst/>
            <a:rect l="l" t="t" r="r" b="b"/>
            <a:pathLst>
              <a:path w="3731204" h="2843697">
                <a:moveTo>
                  <a:pt x="0" y="0"/>
                </a:moveTo>
                <a:lnTo>
                  <a:pt x="3731204" y="0"/>
                </a:lnTo>
                <a:lnTo>
                  <a:pt x="3731204" y="2843697"/>
                </a:lnTo>
                <a:lnTo>
                  <a:pt x="0" y="28436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884019">
            <a:off x="15894312" y="355926"/>
            <a:ext cx="1625729" cy="2261884"/>
          </a:xfrm>
          <a:custGeom>
            <a:avLst/>
            <a:gdLst/>
            <a:ahLst/>
            <a:cxnLst/>
            <a:rect l="l" t="t" r="r" b="b"/>
            <a:pathLst>
              <a:path w="1625729" h="2261884">
                <a:moveTo>
                  <a:pt x="0" y="0"/>
                </a:moveTo>
                <a:lnTo>
                  <a:pt x="1625729" y="0"/>
                </a:lnTo>
                <a:lnTo>
                  <a:pt x="1625729" y="2261885"/>
                </a:lnTo>
                <a:lnTo>
                  <a:pt x="0" y="22618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542809">
            <a:off x="14887931" y="4971894"/>
            <a:ext cx="3673720" cy="2317783"/>
          </a:xfrm>
          <a:custGeom>
            <a:avLst/>
            <a:gdLst/>
            <a:ahLst/>
            <a:cxnLst/>
            <a:rect l="l" t="t" r="r" b="b"/>
            <a:pathLst>
              <a:path w="3673720" h="2317783">
                <a:moveTo>
                  <a:pt x="0" y="0"/>
                </a:moveTo>
                <a:lnTo>
                  <a:pt x="3673720" y="0"/>
                </a:lnTo>
                <a:lnTo>
                  <a:pt x="3673720" y="2317783"/>
                </a:lnTo>
                <a:lnTo>
                  <a:pt x="0" y="23177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076224" y="7694543"/>
            <a:ext cx="2690569" cy="3038630"/>
          </a:xfrm>
          <a:custGeom>
            <a:avLst/>
            <a:gdLst/>
            <a:ahLst/>
            <a:cxnLst/>
            <a:rect l="l" t="t" r="r" b="b"/>
            <a:pathLst>
              <a:path w="2690569" h="3038630">
                <a:moveTo>
                  <a:pt x="0" y="0"/>
                </a:moveTo>
                <a:lnTo>
                  <a:pt x="2690569" y="0"/>
                </a:lnTo>
                <a:lnTo>
                  <a:pt x="2690569" y="3038630"/>
                </a:lnTo>
                <a:lnTo>
                  <a:pt x="0" y="30386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941177" y="0"/>
            <a:ext cx="4044735" cy="2573922"/>
          </a:xfrm>
          <a:custGeom>
            <a:avLst/>
            <a:gdLst/>
            <a:ahLst/>
            <a:cxnLst/>
            <a:rect l="l" t="t" r="r" b="b"/>
            <a:pathLst>
              <a:path w="4044735" h="2573922">
                <a:moveTo>
                  <a:pt x="0" y="0"/>
                </a:moveTo>
                <a:lnTo>
                  <a:pt x="4044735" y="0"/>
                </a:lnTo>
                <a:lnTo>
                  <a:pt x="4044735" y="2573922"/>
                </a:lnTo>
                <a:lnTo>
                  <a:pt x="0" y="25739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9410963" y="6073636"/>
            <a:ext cx="3315371" cy="480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828" b="1">
                <a:solidFill>
                  <a:srgbClr val="2B0082"/>
                </a:solidFill>
                <a:latin typeface="Lora Bold"/>
                <a:ea typeface="Lora Bold"/>
                <a:cs typeface="Lora Bold"/>
                <a:sym typeface="Lora Bold"/>
              </a:rPr>
              <a:t>5 клас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59484" y="448525"/>
            <a:ext cx="12569032" cy="9389950"/>
          </a:xfrm>
          <a:custGeom>
            <a:avLst/>
            <a:gdLst/>
            <a:ahLst/>
            <a:cxnLst/>
            <a:rect l="l" t="t" r="r" b="b"/>
            <a:pathLst>
              <a:path w="12569032" h="9389950">
                <a:moveTo>
                  <a:pt x="0" y="0"/>
                </a:moveTo>
                <a:lnTo>
                  <a:pt x="12569032" y="0"/>
                </a:lnTo>
                <a:lnTo>
                  <a:pt x="12569032" y="9389950"/>
                </a:lnTo>
                <a:lnTo>
                  <a:pt x="0" y="9389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5648" y="407560"/>
            <a:ext cx="14216705" cy="9471879"/>
          </a:xfrm>
          <a:custGeom>
            <a:avLst/>
            <a:gdLst/>
            <a:ahLst/>
            <a:cxnLst/>
            <a:rect l="l" t="t" r="r" b="b"/>
            <a:pathLst>
              <a:path w="14216705" h="9471879">
                <a:moveTo>
                  <a:pt x="0" y="0"/>
                </a:moveTo>
                <a:lnTo>
                  <a:pt x="14216704" y="0"/>
                </a:lnTo>
                <a:lnTo>
                  <a:pt x="14216704" y="9471880"/>
                </a:lnTo>
                <a:lnTo>
                  <a:pt x="0" y="9471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18" r="-54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490511"/>
            <a:ext cx="11306298" cy="6486988"/>
          </a:xfrm>
          <a:custGeom>
            <a:avLst/>
            <a:gdLst/>
            <a:ahLst/>
            <a:cxnLst/>
            <a:rect l="l" t="t" r="r" b="b"/>
            <a:pathLst>
              <a:path w="11306298" h="6486988">
                <a:moveTo>
                  <a:pt x="0" y="0"/>
                </a:moveTo>
                <a:lnTo>
                  <a:pt x="11306298" y="0"/>
                </a:lnTo>
                <a:lnTo>
                  <a:pt x="11306298" y="6486988"/>
                </a:lnTo>
                <a:lnTo>
                  <a:pt x="0" y="64869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06298" y="2958723"/>
            <a:ext cx="6765837" cy="6018776"/>
          </a:xfrm>
          <a:custGeom>
            <a:avLst/>
            <a:gdLst/>
            <a:ahLst/>
            <a:cxnLst/>
            <a:rect l="l" t="t" r="r" b="b"/>
            <a:pathLst>
              <a:path w="6765837" h="6018776">
                <a:moveTo>
                  <a:pt x="0" y="0"/>
                </a:moveTo>
                <a:lnTo>
                  <a:pt x="6765837" y="0"/>
                </a:lnTo>
                <a:lnTo>
                  <a:pt x="6765837" y="6018776"/>
                </a:lnTo>
                <a:lnTo>
                  <a:pt x="0" y="60187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85991" y="565093"/>
            <a:ext cx="12116018" cy="175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4"/>
              </a:lnSpc>
            </a:pPr>
            <a:r>
              <a:rPr lang="en-US" sz="10296">
                <a:solidFill>
                  <a:srgbClr val="2B0082"/>
                </a:solidFill>
                <a:latin typeface="Rabbits Dummy"/>
                <a:ea typeface="Rabbits Dummy"/>
                <a:cs typeface="Rabbits Dummy"/>
                <a:sym typeface="Rabbits Dummy"/>
              </a:rPr>
              <a:t>Задача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9479" y="3438146"/>
            <a:ext cx="9926422" cy="3072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9"/>
              </a:lnSpc>
            </a:pPr>
            <a:r>
              <a:rPr lang="en-US" sz="3528">
                <a:solidFill>
                  <a:srgbClr val="2B0082"/>
                </a:solidFill>
                <a:latin typeface="Lora"/>
                <a:ea typeface="Lora"/>
                <a:cs typeface="Lora"/>
                <a:sym typeface="Lora"/>
              </a:rPr>
              <a:t>Довжина однієї секції лави становить 12 м. Усього в парку 15 секцій. Яка загальна довжина лави? Якщо один учень займає 50 см місця, скільки дітей може одночасно сісти на цю лаву?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5418" r="-54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19115" y="2192213"/>
            <a:ext cx="4602321" cy="8444626"/>
          </a:xfrm>
          <a:custGeom>
            <a:avLst/>
            <a:gdLst/>
            <a:ahLst/>
            <a:cxnLst/>
            <a:rect l="l" t="t" r="r" b="b"/>
            <a:pathLst>
              <a:path w="4602321" h="8444626">
                <a:moveTo>
                  <a:pt x="0" y="0"/>
                </a:moveTo>
                <a:lnTo>
                  <a:pt x="4602321" y="0"/>
                </a:lnTo>
                <a:lnTo>
                  <a:pt x="4602321" y="8444626"/>
                </a:lnTo>
                <a:lnTo>
                  <a:pt x="0" y="8444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98747" y="2980325"/>
            <a:ext cx="7928746" cy="5887094"/>
          </a:xfrm>
          <a:custGeom>
            <a:avLst/>
            <a:gdLst/>
            <a:ahLst/>
            <a:cxnLst/>
            <a:rect l="l" t="t" r="r" b="b"/>
            <a:pathLst>
              <a:path w="7928746" h="5887094">
                <a:moveTo>
                  <a:pt x="0" y="0"/>
                </a:moveTo>
                <a:lnTo>
                  <a:pt x="7928746" y="0"/>
                </a:lnTo>
                <a:lnTo>
                  <a:pt x="7928746" y="5887093"/>
                </a:lnTo>
                <a:lnTo>
                  <a:pt x="0" y="58870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900542" y="681742"/>
            <a:ext cx="12116018" cy="175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4"/>
              </a:lnSpc>
            </a:pPr>
            <a:r>
              <a:rPr lang="en-US" sz="10296">
                <a:solidFill>
                  <a:srgbClr val="2B0082"/>
                </a:solidFill>
                <a:latin typeface="Rabbits Dummy"/>
                <a:ea typeface="Rabbits Dummy"/>
                <a:cs typeface="Rabbits Dummy"/>
                <a:sym typeface="Rabbits Dummy"/>
              </a:rPr>
              <a:t>ЗУПИНКА №3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90758" y="5222987"/>
            <a:ext cx="7144724" cy="230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9"/>
              </a:lnSpc>
            </a:pPr>
            <a:r>
              <a:rPr lang="en-US" sz="4427" b="1">
                <a:solidFill>
                  <a:srgbClr val="2B0082"/>
                </a:solidFill>
                <a:latin typeface="Lora Bold"/>
                <a:ea typeface="Lora Bold"/>
                <a:cs typeface="Lora Bold"/>
                <a:sym typeface="Lora Bold"/>
              </a:rPr>
              <a:t>Альгамбра (Гранада)</a:t>
            </a:r>
          </a:p>
          <a:p>
            <a:pPr algn="ctr">
              <a:lnSpc>
                <a:spcPts val="6199"/>
              </a:lnSpc>
            </a:pPr>
            <a:r>
              <a:rPr lang="en-US" sz="4427" b="1">
                <a:solidFill>
                  <a:srgbClr val="2B0082"/>
                </a:solidFill>
                <a:latin typeface="Lora Bold"/>
                <a:ea typeface="Lora Bold"/>
                <a:cs typeface="Lora Bold"/>
                <a:sym typeface="Lora Bold"/>
              </a:rPr>
              <a:t>Тема: Симетрія та орнаменти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5418" r="-54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27263" y="335349"/>
            <a:ext cx="14433473" cy="9616301"/>
          </a:xfrm>
          <a:custGeom>
            <a:avLst/>
            <a:gdLst/>
            <a:ahLst/>
            <a:cxnLst/>
            <a:rect l="l" t="t" r="r" b="b"/>
            <a:pathLst>
              <a:path w="14433473" h="9616301">
                <a:moveTo>
                  <a:pt x="0" y="0"/>
                </a:moveTo>
                <a:lnTo>
                  <a:pt x="14433474" y="0"/>
                </a:lnTo>
                <a:lnTo>
                  <a:pt x="14433474" y="9616302"/>
                </a:lnTo>
                <a:lnTo>
                  <a:pt x="0" y="96163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5418" r="-54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23723" y="466241"/>
            <a:ext cx="14040554" cy="9354519"/>
          </a:xfrm>
          <a:custGeom>
            <a:avLst/>
            <a:gdLst/>
            <a:ahLst/>
            <a:cxnLst/>
            <a:rect l="l" t="t" r="r" b="b"/>
            <a:pathLst>
              <a:path w="14040554" h="9354519">
                <a:moveTo>
                  <a:pt x="0" y="0"/>
                </a:moveTo>
                <a:lnTo>
                  <a:pt x="14040554" y="0"/>
                </a:lnTo>
                <a:lnTo>
                  <a:pt x="14040554" y="9354518"/>
                </a:lnTo>
                <a:lnTo>
                  <a:pt x="0" y="93545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5418" r="-5418"/>
            </a:stretch>
          </a:blipFill>
        </p:spPr>
      </p:sp>
      <p:sp>
        <p:nvSpPr>
          <p:cNvPr id="3" name="Freeform 3"/>
          <p:cNvSpPr/>
          <p:nvPr/>
        </p:nvSpPr>
        <p:spPr>
          <a:xfrm rot="-2700000">
            <a:off x="15619317" y="7940693"/>
            <a:ext cx="3279965" cy="2874070"/>
          </a:xfrm>
          <a:custGeom>
            <a:avLst/>
            <a:gdLst/>
            <a:ahLst/>
            <a:cxnLst/>
            <a:rect l="l" t="t" r="r" b="b"/>
            <a:pathLst>
              <a:path w="3279965" h="2874070">
                <a:moveTo>
                  <a:pt x="0" y="0"/>
                </a:moveTo>
                <a:lnTo>
                  <a:pt x="3279966" y="0"/>
                </a:lnTo>
                <a:lnTo>
                  <a:pt x="3279966" y="2874069"/>
                </a:lnTo>
                <a:lnTo>
                  <a:pt x="0" y="28740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034203" flipH="1">
            <a:off x="6655987" y="2295293"/>
            <a:ext cx="9248627" cy="7676360"/>
          </a:xfrm>
          <a:custGeom>
            <a:avLst/>
            <a:gdLst/>
            <a:ahLst/>
            <a:cxnLst/>
            <a:rect l="l" t="t" r="r" b="b"/>
            <a:pathLst>
              <a:path w="9248627" h="7676360">
                <a:moveTo>
                  <a:pt x="9248627" y="0"/>
                </a:moveTo>
                <a:lnTo>
                  <a:pt x="0" y="0"/>
                </a:lnTo>
                <a:lnTo>
                  <a:pt x="0" y="7676360"/>
                </a:lnTo>
                <a:lnTo>
                  <a:pt x="9248627" y="7676360"/>
                </a:lnTo>
                <a:lnTo>
                  <a:pt x="924862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838200"/>
            <a:ext cx="12116018" cy="175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14"/>
              </a:lnSpc>
            </a:pPr>
            <a:r>
              <a:rPr lang="en-US" sz="10296">
                <a:solidFill>
                  <a:srgbClr val="2B0082"/>
                </a:solidFill>
                <a:latin typeface="Rabbits Dummy"/>
                <a:ea typeface="Rabbits Dummy"/>
                <a:cs typeface="Rabbits Dummy"/>
                <a:sym typeface="Rabbits Dummy"/>
              </a:rPr>
              <a:t>Практична робота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42498" y="4725324"/>
            <a:ext cx="6275606" cy="273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0"/>
              </a:lnSpc>
            </a:pPr>
            <a:r>
              <a:rPr lang="en-US" sz="3872" b="1">
                <a:solidFill>
                  <a:srgbClr val="2B0082"/>
                </a:solidFill>
                <a:latin typeface="Lora Bold"/>
                <a:ea typeface="Lora Bold"/>
                <a:cs typeface="Lora Bold"/>
                <a:sym typeface="Lora Bold"/>
              </a:rPr>
              <a:t>Завдання: дзеркально відобразити малюнок, щоб утворився цілісний візерунок</a:t>
            </a:r>
          </a:p>
        </p:txBody>
      </p:sp>
      <p:sp>
        <p:nvSpPr>
          <p:cNvPr id="7" name="Freeform 7"/>
          <p:cNvSpPr/>
          <p:nvPr/>
        </p:nvSpPr>
        <p:spPr>
          <a:xfrm>
            <a:off x="540362" y="3051362"/>
            <a:ext cx="5185541" cy="7235638"/>
          </a:xfrm>
          <a:custGeom>
            <a:avLst/>
            <a:gdLst/>
            <a:ahLst/>
            <a:cxnLst/>
            <a:rect l="l" t="t" r="r" b="b"/>
            <a:pathLst>
              <a:path w="5185541" h="7235638">
                <a:moveTo>
                  <a:pt x="0" y="0"/>
                </a:moveTo>
                <a:lnTo>
                  <a:pt x="5185541" y="0"/>
                </a:lnTo>
                <a:lnTo>
                  <a:pt x="5185541" y="7235638"/>
                </a:lnTo>
                <a:lnTo>
                  <a:pt x="0" y="7235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83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71404" y="2782679"/>
            <a:ext cx="5311247" cy="7753646"/>
          </a:xfrm>
          <a:custGeom>
            <a:avLst/>
            <a:gdLst/>
            <a:ahLst/>
            <a:cxnLst/>
            <a:rect l="l" t="t" r="r" b="b"/>
            <a:pathLst>
              <a:path w="5311247" h="7753646">
                <a:moveTo>
                  <a:pt x="0" y="0"/>
                </a:moveTo>
                <a:lnTo>
                  <a:pt x="5311247" y="0"/>
                </a:lnTo>
                <a:lnTo>
                  <a:pt x="5311247" y="7753646"/>
                </a:lnTo>
                <a:lnTo>
                  <a:pt x="0" y="77536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028700" y="1779786"/>
            <a:ext cx="8915410" cy="7054318"/>
          </a:xfrm>
          <a:custGeom>
            <a:avLst/>
            <a:gdLst/>
            <a:ahLst/>
            <a:cxnLst/>
            <a:rect l="l" t="t" r="r" b="b"/>
            <a:pathLst>
              <a:path w="8915410" h="7054318">
                <a:moveTo>
                  <a:pt x="8915410" y="0"/>
                </a:moveTo>
                <a:lnTo>
                  <a:pt x="0" y="0"/>
                </a:lnTo>
                <a:lnTo>
                  <a:pt x="0" y="7054319"/>
                </a:lnTo>
                <a:lnTo>
                  <a:pt x="8915410" y="7054319"/>
                </a:lnTo>
                <a:lnTo>
                  <a:pt x="89154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329812" y="819150"/>
            <a:ext cx="7929488" cy="1963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198"/>
              </a:lnSpc>
            </a:pPr>
            <a:r>
              <a:rPr lang="en-US" sz="11570">
                <a:solidFill>
                  <a:srgbClr val="2B0082"/>
                </a:solidFill>
                <a:latin typeface="Rabbits Dummy"/>
                <a:ea typeface="Rabbits Dummy"/>
                <a:cs typeface="Rabbits Dummy"/>
                <a:sym typeface="Rabbits Dummy"/>
              </a:rPr>
              <a:t>ЗУПИНКА №4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19752" y="2928148"/>
            <a:ext cx="6733306" cy="391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2"/>
              </a:lnSpc>
            </a:pPr>
            <a:r>
              <a:rPr lang="en-US" sz="4480" b="1">
                <a:solidFill>
                  <a:srgbClr val="2B0082"/>
                </a:solidFill>
                <a:latin typeface="Lora Bold"/>
                <a:ea typeface="Lora Bold"/>
                <a:cs typeface="Lora Bold"/>
                <a:sym typeface="Lora Bold"/>
              </a:rPr>
              <a:t>Острів Майорка та вітряки</a:t>
            </a:r>
          </a:p>
          <a:p>
            <a:pPr algn="ctr">
              <a:lnSpc>
                <a:spcPts val="6272"/>
              </a:lnSpc>
            </a:pPr>
            <a:r>
              <a:rPr lang="en-US" sz="4480" b="1">
                <a:solidFill>
                  <a:srgbClr val="2B0082"/>
                </a:solidFill>
                <a:latin typeface="Lora Bold"/>
                <a:ea typeface="Lora Bold"/>
                <a:cs typeface="Lora Bold"/>
                <a:sym typeface="Lora Bold"/>
              </a:rPr>
              <a:t>Тема: Одиниці вимірювання часу та швидкості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405985"/>
            <a:ext cx="16231315" cy="9475030"/>
          </a:xfrm>
          <a:custGeom>
            <a:avLst/>
            <a:gdLst/>
            <a:ahLst/>
            <a:cxnLst/>
            <a:rect l="l" t="t" r="r" b="b"/>
            <a:pathLst>
              <a:path w="16231315" h="9475030">
                <a:moveTo>
                  <a:pt x="0" y="0"/>
                </a:moveTo>
                <a:lnTo>
                  <a:pt x="16231315" y="0"/>
                </a:lnTo>
                <a:lnTo>
                  <a:pt x="16231315" y="9475030"/>
                </a:lnTo>
                <a:lnTo>
                  <a:pt x="0" y="94750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7884" y="455688"/>
            <a:ext cx="14072232" cy="9375624"/>
          </a:xfrm>
          <a:custGeom>
            <a:avLst/>
            <a:gdLst/>
            <a:ahLst/>
            <a:cxnLst/>
            <a:rect l="l" t="t" r="r" b="b"/>
            <a:pathLst>
              <a:path w="14072232" h="9375624">
                <a:moveTo>
                  <a:pt x="0" y="0"/>
                </a:moveTo>
                <a:lnTo>
                  <a:pt x="14072232" y="0"/>
                </a:lnTo>
                <a:lnTo>
                  <a:pt x="14072232" y="9375624"/>
                </a:lnTo>
                <a:lnTo>
                  <a:pt x="0" y="9375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83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71404" y="2782679"/>
            <a:ext cx="5311247" cy="7753646"/>
          </a:xfrm>
          <a:custGeom>
            <a:avLst/>
            <a:gdLst/>
            <a:ahLst/>
            <a:cxnLst/>
            <a:rect l="l" t="t" r="r" b="b"/>
            <a:pathLst>
              <a:path w="5311247" h="7753646">
                <a:moveTo>
                  <a:pt x="0" y="0"/>
                </a:moveTo>
                <a:lnTo>
                  <a:pt x="5311247" y="0"/>
                </a:lnTo>
                <a:lnTo>
                  <a:pt x="5311247" y="7753646"/>
                </a:lnTo>
                <a:lnTo>
                  <a:pt x="0" y="77536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028700" y="1779786"/>
            <a:ext cx="8915410" cy="7054318"/>
          </a:xfrm>
          <a:custGeom>
            <a:avLst/>
            <a:gdLst/>
            <a:ahLst/>
            <a:cxnLst/>
            <a:rect l="l" t="t" r="r" b="b"/>
            <a:pathLst>
              <a:path w="8915410" h="7054318">
                <a:moveTo>
                  <a:pt x="8915410" y="0"/>
                </a:moveTo>
                <a:lnTo>
                  <a:pt x="0" y="0"/>
                </a:lnTo>
                <a:lnTo>
                  <a:pt x="0" y="7054319"/>
                </a:lnTo>
                <a:lnTo>
                  <a:pt x="8915410" y="7054319"/>
                </a:lnTo>
                <a:lnTo>
                  <a:pt x="89154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329812" y="819150"/>
            <a:ext cx="7929488" cy="1963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198"/>
              </a:lnSpc>
            </a:pPr>
            <a:r>
              <a:rPr lang="en-US" sz="11570">
                <a:solidFill>
                  <a:srgbClr val="2B0082"/>
                </a:solidFill>
                <a:latin typeface="Rabbits Dummy"/>
                <a:ea typeface="Rabbits Dummy"/>
                <a:cs typeface="Rabbits Dummy"/>
                <a:sym typeface="Rabbits Dummy"/>
              </a:rPr>
              <a:t>ЗУПИНКА №1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19752" y="3417080"/>
            <a:ext cx="6733306" cy="3124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2"/>
              </a:lnSpc>
            </a:pPr>
            <a:r>
              <a:rPr lang="en-US" sz="4480" b="1">
                <a:solidFill>
                  <a:srgbClr val="2B0082"/>
                </a:solidFill>
                <a:latin typeface="Lora Bold"/>
                <a:ea typeface="Lora Bold"/>
                <a:cs typeface="Lora Bold"/>
                <a:sym typeface="Lora Bold"/>
              </a:rPr>
              <a:t>Саграда Фамілія (Барселона)</a:t>
            </a:r>
          </a:p>
          <a:p>
            <a:pPr algn="ctr">
              <a:lnSpc>
                <a:spcPts val="6272"/>
              </a:lnSpc>
            </a:pPr>
            <a:r>
              <a:rPr lang="en-US" sz="4480" b="1">
                <a:solidFill>
                  <a:srgbClr val="2B0082"/>
                </a:solidFill>
                <a:latin typeface="Lora Bold"/>
                <a:ea typeface="Lora Bold"/>
                <a:cs typeface="Lora Bold"/>
                <a:sym typeface="Lora Bold"/>
              </a:rPr>
              <a:t>Тема: Геометричні фігури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25794" y="380963"/>
            <a:ext cx="7143805" cy="9525073"/>
          </a:xfrm>
          <a:custGeom>
            <a:avLst/>
            <a:gdLst/>
            <a:ahLst/>
            <a:cxnLst/>
            <a:rect l="l" t="t" r="r" b="b"/>
            <a:pathLst>
              <a:path w="7143805" h="9525073">
                <a:moveTo>
                  <a:pt x="0" y="0"/>
                </a:moveTo>
                <a:lnTo>
                  <a:pt x="7143805" y="0"/>
                </a:lnTo>
                <a:lnTo>
                  <a:pt x="7143805" y="9525074"/>
                </a:lnTo>
                <a:lnTo>
                  <a:pt x="0" y="95250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15418" y="380963"/>
            <a:ext cx="7143805" cy="9525073"/>
          </a:xfrm>
          <a:custGeom>
            <a:avLst/>
            <a:gdLst/>
            <a:ahLst/>
            <a:cxnLst/>
            <a:rect l="l" t="t" r="r" b="b"/>
            <a:pathLst>
              <a:path w="7143805" h="9525073">
                <a:moveTo>
                  <a:pt x="0" y="0"/>
                </a:moveTo>
                <a:lnTo>
                  <a:pt x="7143805" y="0"/>
                </a:lnTo>
                <a:lnTo>
                  <a:pt x="7143805" y="9525074"/>
                </a:lnTo>
                <a:lnTo>
                  <a:pt x="0" y="952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18" r="-541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633518" y="2595972"/>
            <a:ext cx="10024942" cy="7932236"/>
          </a:xfrm>
          <a:custGeom>
            <a:avLst/>
            <a:gdLst/>
            <a:ahLst/>
            <a:cxnLst/>
            <a:rect l="l" t="t" r="r" b="b"/>
            <a:pathLst>
              <a:path w="10024942" h="7932236">
                <a:moveTo>
                  <a:pt x="10024942" y="0"/>
                </a:moveTo>
                <a:lnTo>
                  <a:pt x="0" y="0"/>
                </a:lnTo>
                <a:lnTo>
                  <a:pt x="0" y="7932236"/>
                </a:lnTo>
                <a:lnTo>
                  <a:pt x="10024942" y="7932236"/>
                </a:lnTo>
                <a:lnTo>
                  <a:pt x="10024942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16646" y="1812336"/>
            <a:ext cx="6763235" cy="8229600"/>
          </a:xfrm>
          <a:custGeom>
            <a:avLst/>
            <a:gdLst/>
            <a:ahLst/>
            <a:cxnLst/>
            <a:rect l="l" t="t" r="r" b="b"/>
            <a:pathLst>
              <a:path w="6763235" h="8229600">
                <a:moveTo>
                  <a:pt x="0" y="0"/>
                </a:moveTo>
                <a:lnTo>
                  <a:pt x="6763235" y="0"/>
                </a:lnTo>
                <a:lnTo>
                  <a:pt x="67632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33104" y="4158133"/>
            <a:ext cx="7861989" cy="3545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9"/>
              </a:lnSpc>
            </a:pPr>
            <a:r>
              <a:rPr lang="en-US" sz="4027" b="1">
                <a:solidFill>
                  <a:srgbClr val="2B0082"/>
                </a:solidFill>
                <a:latin typeface="Lora Bold"/>
                <a:ea typeface="Lora Bold"/>
                <a:cs typeface="Lora Bold"/>
                <a:sym typeface="Lora Bold"/>
              </a:rPr>
              <a:t>Крила вітряка роблять 12 обертів за хвилину. Скільки обертів зробить вітряк за час шкільної перерви (15 хв.)? А за час одного уроку (45 хв.)?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838200"/>
            <a:ext cx="12116018" cy="175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14"/>
              </a:lnSpc>
            </a:pPr>
            <a:r>
              <a:rPr lang="en-US" sz="10296">
                <a:solidFill>
                  <a:srgbClr val="2B0082"/>
                </a:solidFill>
                <a:latin typeface="Rabbits Dummy"/>
                <a:ea typeface="Rabbits Dummy"/>
                <a:cs typeface="Rabbits Dummy"/>
                <a:sym typeface="Rabbits Dummy"/>
              </a:rPr>
              <a:t>Задача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5418" r="-54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19115" y="2192213"/>
            <a:ext cx="4602321" cy="8444626"/>
          </a:xfrm>
          <a:custGeom>
            <a:avLst/>
            <a:gdLst/>
            <a:ahLst/>
            <a:cxnLst/>
            <a:rect l="l" t="t" r="r" b="b"/>
            <a:pathLst>
              <a:path w="4602321" h="8444626">
                <a:moveTo>
                  <a:pt x="0" y="0"/>
                </a:moveTo>
                <a:lnTo>
                  <a:pt x="4602321" y="0"/>
                </a:lnTo>
                <a:lnTo>
                  <a:pt x="4602321" y="8444626"/>
                </a:lnTo>
                <a:lnTo>
                  <a:pt x="0" y="8444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296568" y="2439514"/>
            <a:ext cx="9572253" cy="7107398"/>
          </a:xfrm>
          <a:custGeom>
            <a:avLst/>
            <a:gdLst/>
            <a:ahLst/>
            <a:cxnLst/>
            <a:rect l="l" t="t" r="r" b="b"/>
            <a:pathLst>
              <a:path w="9572253" h="7107398">
                <a:moveTo>
                  <a:pt x="0" y="0"/>
                </a:moveTo>
                <a:lnTo>
                  <a:pt x="9572253" y="0"/>
                </a:lnTo>
                <a:lnTo>
                  <a:pt x="9572253" y="7107398"/>
                </a:lnTo>
                <a:lnTo>
                  <a:pt x="0" y="71073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900542" y="681742"/>
            <a:ext cx="12116018" cy="175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4"/>
              </a:lnSpc>
            </a:pPr>
            <a:r>
              <a:rPr lang="en-US" sz="10296">
                <a:solidFill>
                  <a:srgbClr val="2B0082"/>
                </a:solidFill>
                <a:latin typeface="Rabbits Dummy"/>
                <a:ea typeface="Rabbits Dummy"/>
                <a:cs typeface="Rabbits Dummy"/>
                <a:sym typeface="Rabbits Dummy"/>
              </a:rPr>
              <a:t>ЗУПИНКА №5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49447" y="4558811"/>
            <a:ext cx="7066495" cy="3087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9"/>
              </a:lnSpc>
            </a:pPr>
            <a:r>
              <a:rPr lang="en-US" sz="4427" b="1">
                <a:solidFill>
                  <a:srgbClr val="2B0082"/>
                </a:solidFill>
                <a:latin typeface="Lora Bold"/>
                <a:ea typeface="Lora Bold"/>
                <a:cs typeface="Lora Bold"/>
                <a:sym typeface="Lora Bold"/>
              </a:rPr>
              <a:t>Королівський палац </a:t>
            </a:r>
          </a:p>
          <a:p>
            <a:pPr algn="ctr">
              <a:lnSpc>
                <a:spcPts val="6199"/>
              </a:lnSpc>
            </a:pPr>
            <a:r>
              <a:rPr lang="en-US" sz="4427" b="1">
                <a:solidFill>
                  <a:srgbClr val="2B0082"/>
                </a:solidFill>
                <a:latin typeface="Lora Bold"/>
                <a:ea typeface="Lora Bold"/>
                <a:cs typeface="Lora Bold"/>
                <a:sym typeface="Lora Bold"/>
              </a:rPr>
              <a:t>у Мадриді</a:t>
            </a:r>
          </a:p>
          <a:p>
            <a:pPr algn="ctr">
              <a:lnSpc>
                <a:spcPts val="6199"/>
              </a:lnSpc>
            </a:pPr>
            <a:r>
              <a:rPr lang="en-US" sz="4427" b="1">
                <a:solidFill>
                  <a:srgbClr val="2B0082"/>
                </a:solidFill>
                <a:latin typeface="Lora Bold"/>
                <a:ea typeface="Lora Bold"/>
                <a:cs typeface="Lora Bold"/>
                <a:sym typeface="Lora Bold"/>
              </a:rPr>
              <a:t>Тема: Грошові розрахунки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4516" y="399535"/>
            <a:ext cx="14218968" cy="9487930"/>
          </a:xfrm>
          <a:custGeom>
            <a:avLst/>
            <a:gdLst/>
            <a:ahLst/>
            <a:cxnLst/>
            <a:rect l="l" t="t" r="r" b="b"/>
            <a:pathLst>
              <a:path w="14218968" h="9487930">
                <a:moveTo>
                  <a:pt x="0" y="0"/>
                </a:moveTo>
                <a:lnTo>
                  <a:pt x="14218968" y="0"/>
                </a:lnTo>
                <a:lnTo>
                  <a:pt x="14218968" y="9487930"/>
                </a:lnTo>
                <a:lnTo>
                  <a:pt x="0" y="9487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45044" y="344196"/>
            <a:ext cx="14397913" cy="9598609"/>
          </a:xfrm>
          <a:custGeom>
            <a:avLst/>
            <a:gdLst/>
            <a:ahLst/>
            <a:cxnLst/>
            <a:rect l="l" t="t" r="r" b="b"/>
            <a:pathLst>
              <a:path w="14397913" h="9598609">
                <a:moveTo>
                  <a:pt x="0" y="0"/>
                </a:moveTo>
                <a:lnTo>
                  <a:pt x="14397912" y="0"/>
                </a:lnTo>
                <a:lnTo>
                  <a:pt x="14397912" y="9598608"/>
                </a:lnTo>
                <a:lnTo>
                  <a:pt x="0" y="9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45184" y="473381"/>
            <a:ext cx="13997633" cy="9340239"/>
          </a:xfrm>
          <a:custGeom>
            <a:avLst/>
            <a:gdLst/>
            <a:ahLst/>
            <a:cxnLst/>
            <a:rect l="l" t="t" r="r" b="b"/>
            <a:pathLst>
              <a:path w="13997633" h="9340239">
                <a:moveTo>
                  <a:pt x="0" y="0"/>
                </a:moveTo>
                <a:lnTo>
                  <a:pt x="13997632" y="0"/>
                </a:lnTo>
                <a:lnTo>
                  <a:pt x="13997632" y="9340238"/>
                </a:lnTo>
                <a:lnTo>
                  <a:pt x="0" y="93402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5418" r="-54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89169" y="-1478686"/>
            <a:ext cx="3176983" cy="4813611"/>
          </a:xfrm>
          <a:custGeom>
            <a:avLst/>
            <a:gdLst/>
            <a:ahLst/>
            <a:cxnLst/>
            <a:rect l="l" t="t" r="r" b="b"/>
            <a:pathLst>
              <a:path w="3176983" h="4813611">
                <a:moveTo>
                  <a:pt x="0" y="0"/>
                </a:moveTo>
                <a:lnTo>
                  <a:pt x="3176983" y="0"/>
                </a:lnTo>
                <a:lnTo>
                  <a:pt x="3176983" y="4813610"/>
                </a:lnTo>
                <a:lnTo>
                  <a:pt x="0" y="48136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15099" y="54564"/>
            <a:ext cx="12116018" cy="175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14"/>
              </a:lnSpc>
            </a:pPr>
            <a:r>
              <a:rPr lang="en-US" sz="10296">
                <a:solidFill>
                  <a:srgbClr val="2B0082"/>
                </a:solidFill>
                <a:latin typeface="Rabbits Dummy"/>
                <a:ea typeface="Rabbits Dummy"/>
                <a:cs typeface="Rabbits Dummy"/>
                <a:sym typeface="Rabbits Dummy"/>
              </a:rPr>
              <a:t>Економічна задача</a:t>
            </a:r>
          </a:p>
        </p:txBody>
      </p:sp>
      <p:sp>
        <p:nvSpPr>
          <p:cNvPr id="5" name="Freeform 5"/>
          <p:cNvSpPr/>
          <p:nvPr/>
        </p:nvSpPr>
        <p:spPr>
          <a:xfrm>
            <a:off x="339083" y="1554864"/>
            <a:ext cx="11917259" cy="8908151"/>
          </a:xfrm>
          <a:custGeom>
            <a:avLst/>
            <a:gdLst/>
            <a:ahLst/>
            <a:cxnLst/>
            <a:rect l="l" t="t" r="r" b="b"/>
            <a:pathLst>
              <a:path w="11917259" h="8908151">
                <a:moveTo>
                  <a:pt x="0" y="0"/>
                </a:moveTo>
                <a:lnTo>
                  <a:pt x="11917259" y="0"/>
                </a:lnTo>
                <a:lnTo>
                  <a:pt x="11917259" y="8908151"/>
                </a:lnTo>
                <a:lnTo>
                  <a:pt x="0" y="8908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05976" y="7134814"/>
            <a:ext cx="7315200" cy="3152186"/>
          </a:xfrm>
          <a:custGeom>
            <a:avLst/>
            <a:gdLst/>
            <a:ahLst/>
            <a:cxnLst/>
            <a:rect l="l" t="t" r="r" b="b"/>
            <a:pathLst>
              <a:path w="7315200" h="3152186">
                <a:moveTo>
                  <a:pt x="0" y="0"/>
                </a:moveTo>
                <a:lnTo>
                  <a:pt x="7315200" y="0"/>
                </a:lnTo>
                <a:lnTo>
                  <a:pt x="7315200" y="3152186"/>
                </a:lnTo>
                <a:lnTo>
                  <a:pt x="0" y="31521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377190" y="1554864"/>
            <a:ext cx="6774143" cy="5258429"/>
          </a:xfrm>
          <a:custGeom>
            <a:avLst/>
            <a:gdLst/>
            <a:ahLst/>
            <a:cxnLst/>
            <a:rect l="l" t="t" r="r" b="b"/>
            <a:pathLst>
              <a:path w="6774143" h="5258429">
                <a:moveTo>
                  <a:pt x="0" y="0"/>
                </a:moveTo>
                <a:lnTo>
                  <a:pt x="6774143" y="0"/>
                </a:lnTo>
                <a:lnTo>
                  <a:pt x="6774143" y="5258429"/>
                </a:lnTo>
                <a:lnTo>
                  <a:pt x="0" y="52584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844767" y="3535917"/>
            <a:ext cx="3276409" cy="4114800"/>
          </a:xfrm>
          <a:custGeom>
            <a:avLst/>
            <a:gdLst/>
            <a:ahLst/>
            <a:cxnLst/>
            <a:rect l="l" t="t" r="r" b="b"/>
            <a:pathLst>
              <a:path w="3276409" h="4114800">
                <a:moveTo>
                  <a:pt x="0" y="0"/>
                </a:moveTo>
                <a:lnTo>
                  <a:pt x="3276409" y="0"/>
                </a:lnTo>
                <a:lnTo>
                  <a:pt x="32764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769026" y="3791306"/>
            <a:ext cx="7608164" cy="4170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428" b="1">
                <a:solidFill>
                  <a:srgbClr val="2B0082"/>
                </a:solidFill>
                <a:latin typeface="Lora Bold"/>
                <a:ea typeface="Lora Bold"/>
                <a:cs typeface="Lora Bold"/>
                <a:sym typeface="Lora Bold"/>
              </a:rPr>
              <a:t>Квиток до палацу коштує 12 євро для дорослого і 6 євро для дитини. Наша група складається з 20 учнів і 2 вчителів. Скільки всього євро потрібно заплатити за вхід? Яка вартість квитків у гривнях?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5418" r="-54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925" y="0"/>
            <a:ext cx="15440150" cy="10287000"/>
          </a:xfrm>
          <a:custGeom>
            <a:avLst/>
            <a:gdLst/>
            <a:ahLst/>
            <a:cxnLst/>
            <a:rect l="l" t="t" r="r" b="b"/>
            <a:pathLst>
              <a:path w="15440150" h="10287000">
                <a:moveTo>
                  <a:pt x="0" y="0"/>
                </a:moveTo>
                <a:lnTo>
                  <a:pt x="15440150" y="0"/>
                </a:lnTo>
                <a:lnTo>
                  <a:pt x="154401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9366" y="416117"/>
            <a:ext cx="14169269" cy="9454767"/>
          </a:xfrm>
          <a:custGeom>
            <a:avLst/>
            <a:gdLst/>
            <a:ahLst/>
            <a:cxnLst/>
            <a:rect l="l" t="t" r="r" b="b"/>
            <a:pathLst>
              <a:path w="14169269" h="9454767">
                <a:moveTo>
                  <a:pt x="0" y="0"/>
                </a:moveTo>
                <a:lnTo>
                  <a:pt x="14169268" y="0"/>
                </a:lnTo>
                <a:lnTo>
                  <a:pt x="14169268" y="9454766"/>
                </a:lnTo>
                <a:lnTo>
                  <a:pt x="0" y="94547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8336" y="452736"/>
            <a:ext cx="16531328" cy="9381529"/>
          </a:xfrm>
          <a:custGeom>
            <a:avLst/>
            <a:gdLst/>
            <a:ahLst/>
            <a:cxnLst/>
            <a:rect l="l" t="t" r="r" b="b"/>
            <a:pathLst>
              <a:path w="16531328" h="9381529">
                <a:moveTo>
                  <a:pt x="0" y="0"/>
                </a:moveTo>
                <a:lnTo>
                  <a:pt x="16531328" y="0"/>
                </a:lnTo>
                <a:lnTo>
                  <a:pt x="16531328" y="9381528"/>
                </a:lnTo>
                <a:lnTo>
                  <a:pt x="0" y="9381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28572" y="328842"/>
            <a:ext cx="14430856" cy="9629317"/>
          </a:xfrm>
          <a:custGeom>
            <a:avLst/>
            <a:gdLst/>
            <a:ahLst/>
            <a:cxnLst/>
            <a:rect l="l" t="t" r="r" b="b"/>
            <a:pathLst>
              <a:path w="14430856" h="9629317">
                <a:moveTo>
                  <a:pt x="0" y="0"/>
                </a:moveTo>
                <a:lnTo>
                  <a:pt x="14430856" y="0"/>
                </a:lnTo>
                <a:lnTo>
                  <a:pt x="14430856" y="9629316"/>
                </a:lnTo>
                <a:lnTo>
                  <a:pt x="0" y="96293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18" r="-5418"/>
            </a:stretch>
          </a:blipFill>
        </p:spPr>
      </p:sp>
      <p:sp>
        <p:nvSpPr>
          <p:cNvPr id="3" name="Freeform 3"/>
          <p:cNvSpPr/>
          <p:nvPr/>
        </p:nvSpPr>
        <p:spPr>
          <a:xfrm rot="823391">
            <a:off x="12164885" y="4680534"/>
            <a:ext cx="5967302" cy="4403618"/>
          </a:xfrm>
          <a:custGeom>
            <a:avLst/>
            <a:gdLst/>
            <a:ahLst/>
            <a:cxnLst/>
            <a:rect l="l" t="t" r="r" b="b"/>
            <a:pathLst>
              <a:path w="5967302" h="4403618">
                <a:moveTo>
                  <a:pt x="0" y="0"/>
                </a:moveTo>
                <a:lnTo>
                  <a:pt x="5967302" y="0"/>
                </a:lnTo>
                <a:lnTo>
                  <a:pt x="5967302" y="4403618"/>
                </a:lnTo>
                <a:lnTo>
                  <a:pt x="0" y="4403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679" b="-2679"/>
            </a:stretch>
          </a:blipFill>
        </p:spPr>
      </p:sp>
      <p:sp>
        <p:nvSpPr>
          <p:cNvPr id="4" name="Freeform 4"/>
          <p:cNvSpPr/>
          <p:nvPr/>
        </p:nvSpPr>
        <p:spPr>
          <a:xfrm rot="-2219086">
            <a:off x="15063226" y="6210582"/>
            <a:ext cx="3500161" cy="4778376"/>
          </a:xfrm>
          <a:custGeom>
            <a:avLst/>
            <a:gdLst/>
            <a:ahLst/>
            <a:cxnLst/>
            <a:rect l="l" t="t" r="r" b="b"/>
            <a:pathLst>
              <a:path w="3500161" h="4778376">
                <a:moveTo>
                  <a:pt x="0" y="0"/>
                </a:moveTo>
                <a:lnTo>
                  <a:pt x="3500161" y="0"/>
                </a:lnTo>
                <a:lnTo>
                  <a:pt x="3500161" y="4778376"/>
                </a:lnTo>
                <a:lnTo>
                  <a:pt x="0" y="47783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595580" y="678701"/>
            <a:ext cx="13060649" cy="9762835"/>
          </a:xfrm>
          <a:custGeom>
            <a:avLst/>
            <a:gdLst/>
            <a:ahLst/>
            <a:cxnLst/>
            <a:rect l="l" t="t" r="r" b="b"/>
            <a:pathLst>
              <a:path w="13060649" h="9762835">
                <a:moveTo>
                  <a:pt x="13060648" y="0"/>
                </a:moveTo>
                <a:lnTo>
                  <a:pt x="0" y="0"/>
                </a:lnTo>
                <a:lnTo>
                  <a:pt x="0" y="9762835"/>
                </a:lnTo>
                <a:lnTo>
                  <a:pt x="13060648" y="9762835"/>
                </a:lnTo>
                <a:lnTo>
                  <a:pt x="1306064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143282" y="838200"/>
            <a:ext cx="12116018" cy="175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14"/>
              </a:lnSpc>
            </a:pPr>
            <a:r>
              <a:rPr lang="en-US" sz="10296">
                <a:solidFill>
                  <a:srgbClr val="2B0082"/>
                </a:solidFill>
                <a:latin typeface="Rabbits Dummy"/>
                <a:ea typeface="Rabbits Dummy"/>
                <a:cs typeface="Rabbits Dummy"/>
                <a:sym typeface="Rabbits Dummy"/>
              </a:rPr>
              <a:t>Завдання: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47574" y="2965267"/>
            <a:ext cx="7578717" cy="485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 b="1">
                <a:solidFill>
                  <a:srgbClr val="2B0082"/>
                </a:solidFill>
                <a:latin typeface="Lora Bold"/>
                <a:ea typeface="Lora Bold"/>
                <a:cs typeface="Lora Bold"/>
                <a:sym typeface="Lora Bold"/>
              </a:rPr>
              <a:t>Гауді часто використовував”магічні квадрати”. Уявіть квадрат 3х3, де сума чисел у кожному стовпчику, рядку та по діагоналі дорівнює 33 (вік Христа). Заповніть порожні клітинки, якщо відомі числа в одному ряду 11, 12, 10.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18" r="-5418"/>
            </a:stretch>
          </a:blipFill>
        </p:spPr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8F11BBCE-64B6-3EB0-CB3F-9BB3EFA35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522221"/>
              </p:ext>
            </p:extLst>
          </p:nvPr>
        </p:nvGraphicFramePr>
        <p:xfrm>
          <a:off x="3048000" y="647700"/>
          <a:ext cx="12344400" cy="9067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71056389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719273188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604486900"/>
                    </a:ext>
                  </a:extLst>
                </a:gridCol>
              </a:tblGrid>
              <a:tr h="3022600">
                <a:tc>
                  <a:txBody>
                    <a:bodyPr/>
                    <a:lstStyle/>
                    <a:p>
                      <a:endParaRPr lang="uk-UA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032590"/>
                  </a:ext>
                </a:extLst>
              </a:tr>
              <a:tr h="3022600">
                <a:tc>
                  <a:txBody>
                    <a:bodyPr/>
                    <a:lstStyle/>
                    <a:p>
                      <a:endParaRPr lang="uk-UA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56738"/>
                  </a:ext>
                </a:extLst>
              </a:tr>
              <a:tr h="3022600">
                <a:tc>
                  <a:txBody>
                    <a:bodyPr/>
                    <a:lstStyle/>
                    <a:p>
                      <a:pPr algn="ctr"/>
                      <a:r>
                        <a:rPr lang="uk-UA" sz="16600" b="1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Lora" pitchFamily="2" charset="-52"/>
                        </a:rPr>
                        <a:t>11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600" b="1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Lora" pitchFamily="2" charset="-52"/>
                        </a:rPr>
                        <a:t>12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600" b="1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Lora" pitchFamily="2" charset="-52"/>
                        </a:rPr>
                        <a:t>10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6522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5418" r="-54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19115" y="2192213"/>
            <a:ext cx="4602321" cy="8444626"/>
          </a:xfrm>
          <a:custGeom>
            <a:avLst/>
            <a:gdLst/>
            <a:ahLst/>
            <a:cxnLst/>
            <a:rect l="l" t="t" r="r" b="b"/>
            <a:pathLst>
              <a:path w="4602321" h="8444626">
                <a:moveTo>
                  <a:pt x="0" y="0"/>
                </a:moveTo>
                <a:lnTo>
                  <a:pt x="4602321" y="0"/>
                </a:lnTo>
                <a:lnTo>
                  <a:pt x="4602321" y="8444626"/>
                </a:lnTo>
                <a:lnTo>
                  <a:pt x="0" y="8444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77061" y="2593125"/>
            <a:ext cx="9372118" cy="6958797"/>
          </a:xfrm>
          <a:custGeom>
            <a:avLst/>
            <a:gdLst/>
            <a:ahLst/>
            <a:cxnLst/>
            <a:rect l="l" t="t" r="r" b="b"/>
            <a:pathLst>
              <a:path w="9372118" h="6958797">
                <a:moveTo>
                  <a:pt x="0" y="0"/>
                </a:moveTo>
                <a:lnTo>
                  <a:pt x="9372117" y="0"/>
                </a:lnTo>
                <a:lnTo>
                  <a:pt x="9372117" y="6958798"/>
                </a:lnTo>
                <a:lnTo>
                  <a:pt x="0" y="69587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23776" y="838200"/>
            <a:ext cx="12116018" cy="175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14"/>
              </a:lnSpc>
            </a:pPr>
            <a:r>
              <a:rPr lang="en-US" sz="10296">
                <a:solidFill>
                  <a:srgbClr val="2B0082"/>
                </a:solidFill>
                <a:latin typeface="Rabbits Dummy"/>
                <a:ea typeface="Rabbits Dummy"/>
                <a:cs typeface="Rabbits Dummy"/>
                <a:sym typeface="Rabbits Dummy"/>
              </a:rPr>
              <a:t>ЗУПИНКА №2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71201" y="4655560"/>
            <a:ext cx="7144724" cy="3087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9"/>
              </a:lnSpc>
            </a:pPr>
            <a:r>
              <a:rPr lang="en-US" sz="4427" b="1">
                <a:solidFill>
                  <a:srgbClr val="2B0082"/>
                </a:solidFill>
                <a:latin typeface="Lora Bold"/>
                <a:ea typeface="Lora Bold"/>
                <a:cs typeface="Lora Bold"/>
                <a:sym typeface="Lora Bold"/>
              </a:rPr>
              <a:t>Парк Гуель та “нескінченна” лава</a:t>
            </a:r>
          </a:p>
          <a:p>
            <a:pPr algn="ctr">
              <a:lnSpc>
                <a:spcPts val="6199"/>
              </a:lnSpc>
            </a:pPr>
            <a:r>
              <a:rPr lang="en-US" sz="4427" b="1">
                <a:solidFill>
                  <a:srgbClr val="2B0082"/>
                </a:solidFill>
                <a:latin typeface="Lora Bold"/>
                <a:ea typeface="Lora Bold"/>
                <a:cs typeface="Lora Bold"/>
                <a:sym typeface="Lora Bold"/>
              </a:rPr>
              <a:t>Тема: Периметр та довжина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84121" y="518145"/>
            <a:ext cx="12519758" cy="9250710"/>
          </a:xfrm>
          <a:custGeom>
            <a:avLst/>
            <a:gdLst/>
            <a:ahLst/>
            <a:cxnLst/>
            <a:rect l="l" t="t" r="r" b="b"/>
            <a:pathLst>
              <a:path w="12519758" h="9250710">
                <a:moveTo>
                  <a:pt x="0" y="0"/>
                </a:moveTo>
                <a:lnTo>
                  <a:pt x="12519758" y="0"/>
                </a:lnTo>
                <a:lnTo>
                  <a:pt x="12519758" y="9250710"/>
                </a:lnTo>
                <a:lnTo>
                  <a:pt x="0" y="92507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238</Words>
  <Application>Microsoft Office PowerPoint</Application>
  <PresentationFormat>Довільний</PresentationFormat>
  <Paragraphs>32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3" baseType="lpstr">
      <vt:lpstr>Lora</vt:lpstr>
      <vt:lpstr>Rabbits Dummy</vt:lpstr>
      <vt:lpstr>Calibri</vt:lpstr>
      <vt:lpstr>Lora Bold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Математична подорож сонячною Іспанією</dc:title>
  <cp:lastModifiedBy>Олександра Тихонюк</cp:lastModifiedBy>
  <cp:revision>2</cp:revision>
  <dcterms:created xsi:type="dcterms:W3CDTF">2006-08-16T00:00:00Z</dcterms:created>
  <dcterms:modified xsi:type="dcterms:W3CDTF">2026-05-06T15:00:54Z</dcterms:modified>
  <dc:identifier>DAHI0aHkQl8</dc:identifier>
</cp:coreProperties>
</file>