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7" r:id="rId7"/>
    <p:sldId id="260" r:id="rId8"/>
    <p:sldId id="271" r:id="rId9"/>
    <p:sldId id="261" r:id="rId10"/>
    <p:sldId id="262" r:id="rId11"/>
    <p:sldId id="263" r:id="rId12"/>
    <p:sldId id="268" r:id="rId13"/>
    <p:sldId id="264" r:id="rId14"/>
    <p:sldId id="272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FE1CA82-C8F8-4229-AF57-AF5A2F53645C}" type="datetimeFigureOut">
              <a:rPr lang="uk-UA" smtClean="0"/>
              <a:t>10.06.2026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6CFA40B-D9D1-4A31-9A92-BA2ACF63CC6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24936" cy="151216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Різноманітність</a:t>
            </a:r>
            <a:r>
              <a:rPr lang="ru-RU" dirty="0" smtClean="0"/>
              <a:t> ШІ: </a:t>
            </a:r>
            <a:r>
              <a:rPr lang="ru-RU" dirty="0" err="1" smtClean="0"/>
              <a:t>Знайомство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типами </a:t>
            </a:r>
            <a:r>
              <a:rPr lang="ru-RU" dirty="0" err="1" smtClean="0"/>
              <a:t>програм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8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784"/>
          </a:xfrm>
        </p:spPr>
        <p:txBody>
          <a:bodyPr/>
          <a:lstStyle/>
          <a:p>
            <a:r>
              <a:rPr lang="uk-UA" dirty="0" smtClean="0"/>
              <a:t>Програми для аналізу даних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1392" y="1340768"/>
            <a:ext cx="5472608" cy="530120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Програми для аналізу даних на базі штучного інтелекту трансформують концепцію управління на основі фактів. Використовуючи методи навчання з учителем (</a:t>
            </a:r>
            <a:r>
              <a:rPr lang="en-GB" dirty="0" smtClean="0"/>
              <a:t>supervised learning) </a:t>
            </a:r>
            <a:r>
              <a:rPr lang="uk-UA" dirty="0" smtClean="0"/>
              <a:t>та без учителя (</a:t>
            </a:r>
            <a:r>
              <a:rPr lang="en-GB" dirty="0" smtClean="0"/>
              <a:t>unsupervised learning), </a:t>
            </a:r>
            <a:r>
              <a:rPr lang="uk-UA" dirty="0" smtClean="0"/>
              <a:t>алгоритми здатні виявляти складні нелінійні кореляції, які залишаються непомітними для традиційної статистики. Завдяки </a:t>
            </a:r>
            <a:r>
              <a:rPr lang="uk-UA" dirty="0" err="1" smtClean="0"/>
              <a:t>предиктивній</a:t>
            </a:r>
            <a:r>
              <a:rPr lang="uk-UA" dirty="0" smtClean="0"/>
              <a:t> аналітиці можна не лише описувати минулі процеси, а й моделювати майбутні сценарії з високим рівнем достовірності. У сфері освіти та бізнесу це відкриває можливості для персоналізації навчання, аналізу успішності студентів і раннього виявлення ризиків відсіву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9218" name="Picture 2" descr="Програми для аналізу даних — штучний інтелект аналізує графіки та великі масиви інформац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497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Автоматичне сортування та класифікація дозволяють працювати з неструктурованими даними — від емоційного забарвлення відгуків до поведінкових </a:t>
            </a:r>
            <a:r>
              <a:rPr lang="uk-UA" dirty="0" err="1" smtClean="0"/>
              <a:t>патернів</a:t>
            </a:r>
            <a:r>
              <a:rPr lang="uk-UA" dirty="0" smtClean="0"/>
              <a:t>. Це робить ШІ ключовим інструментом стратегічного планування та оптимізації управлінських рішень.</a:t>
            </a:r>
          </a:p>
          <a:p>
            <a:r>
              <a:rPr lang="uk-UA" dirty="0" smtClean="0"/>
              <a:t>Окремим напрямом є </a:t>
            </a:r>
            <a:r>
              <a:rPr lang="uk-UA" b="1" dirty="0" smtClean="0"/>
              <a:t>комп’ютерний зір</a:t>
            </a:r>
            <a:r>
              <a:rPr lang="uk-UA" dirty="0" smtClean="0"/>
              <a:t>, що використовує згорткові нейронні мережі (</a:t>
            </a:r>
            <a:r>
              <a:rPr lang="en-GB" dirty="0" smtClean="0"/>
              <a:t>CNN) </a:t>
            </a:r>
            <a:r>
              <a:rPr lang="uk-UA" dirty="0" smtClean="0"/>
              <a:t>для ідентифікації об’єктів у фото та відео. Технологія дозволяє системам «бачити» ієрархічні ознаки зображення — від простих контурів до складних медичних </a:t>
            </a:r>
            <a:r>
              <a:rPr lang="uk-UA" dirty="0" err="1" smtClean="0"/>
              <a:t>патологій</a:t>
            </a:r>
            <a:r>
              <a:rPr lang="uk-UA" dirty="0" smtClean="0"/>
              <a:t>, що відкриває перспективи для медицини, безпеки та автоматизації виробництва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7024"/>
          </a:xfrm>
        </p:spPr>
        <p:txBody>
          <a:bodyPr>
            <a:normAutofit/>
          </a:bodyPr>
          <a:lstStyle/>
          <a:p>
            <a:r>
              <a:rPr lang="uk-UA" dirty="0" smtClean="0"/>
              <a:t>Рекомендовані інструменти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3635896" cy="515719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Google </a:t>
            </a:r>
            <a:r>
              <a:rPr lang="en-GB" b="1" dirty="0" smtClean="0"/>
              <a:t>Lens</a:t>
            </a:r>
            <a:r>
              <a:rPr lang="en-GB" dirty="0" smtClean="0"/>
              <a:t> — </a:t>
            </a:r>
            <a:r>
              <a:rPr lang="uk-UA" dirty="0" smtClean="0"/>
              <a:t>доступний сервіс для швидкого розпізнавання тексту й об’єктів у повсякденному житті.</a:t>
            </a:r>
          </a:p>
          <a:p>
            <a:r>
              <a:rPr lang="en-GB" b="1" dirty="0" err="1" smtClean="0"/>
              <a:t>TensorFlow</a:t>
            </a:r>
            <a:r>
              <a:rPr lang="en-GB" dirty="0" smtClean="0"/>
              <a:t> — </a:t>
            </a:r>
            <a:r>
              <a:rPr lang="uk-UA" dirty="0" smtClean="0"/>
              <a:t>платформа для розробників, що дає змогу створювати власні моделі, наприклад, для аналізу специфічних наукових даних.</a:t>
            </a:r>
          </a:p>
          <a:p>
            <a:r>
              <a:rPr lang="en-GB" b="1" dirty="0" smtClean="0"/>
              <a:t>Microsoft Azure Computer Vision</a:t>
            </a:r>
            <a:r>
              <a:rPr lang="en-GB" dirty="0" smtClean="0"/>
              <a:t> — </a:t>
            </a:r>
            <a:r>
              <a:rPr lang="uk-UA" dirty="0" smtClean="0"/>
              <a:t>потужне рішення для бізнесу та наукових інституцій, орієнтоване на аналіз великих </a:t>
            </a:r>
            <a:r>
              <a:rPr lang="uk-UA" dirty="0" err="1" smtClean="0"/>
              <a:t>відеопотоків</a:t>
            </a:r>
            <a:r>
              <a:rPr lang="uk-UA" dirty="0" smtClean="0"/>
              <a:t> і масштабні завдання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3074" name="Picture 2" descr="Комп’ютерний зір — Google Lens, TensorFlow, Microsoft Azure Computer 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16832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Звукові, музичні та </a:t>
            </a:r>
            <a:r>
              <a:rPr lang="uk-UA" dirty="0" err="1" smtClean="0"/>
              <a:t>відеопрограми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Системи на базі штучного інтелекту сьогодні працюють з аудіо та відео на рівні глибокої генерації. Звукові моделі (</a:t>
            </a:r>
            <a:r>
              <a:rPr lang="en-GB" dirty="0" smtClean="0"/>
              <a:t>TTS) </a:t>
            </a:r>
            <a:r>
              <a:rPr lang="uk-UA" dirty="0" smtClean="0"/>
              <a:t>здатні відтворювати інтонації, емоційне забарвлення та навіть індивідуальні особливості мовлення. Сучасні </a:t>
            </a:r>
            <a:r>
              <a:rPr lang="uk-UA" dirty="0" err="1" smtClean="0"/>
              <a:t>відеогенератори</a:t>
            </a:r>
            <a:r>
              <a:rPr lang="uk-UA" dirty="0" smtClean="0"/>
              <a:t>, у свою чергу, створюють ролики з нуля за текстовим описом, що відкриває можливість робити презентації чи навчальні матеріали без професійних студій.</a:t>
            </a:r>
          </a:p>
          <a:p>
            <a:r>
              <a:rPr lang="uk-UA" dirty="0" smtClean="0"/>
              <a:t>Технології </a:t>
            </a:r>
            <a:r>
              <a:rPr lang="en-GB" dirty="0" smtClean="0"/>
              <a:t>TTS </a:t>
            </a:r>
            <a:r>
              <a:rPr lang="uk-UA" dirty="0" smtClean="0"/>
              <a:t>досягли рівня, коли синтезований голос майже неможливо відрізнити від живого — моделі враховують просодію, паузи, емоційні відтінки та навіть дефекти мовлення. </a:t>
            </a:r>
            <a:endParaRPr lang="uk-UA" dirty="0" smtClean="0"/>
          </a:p>
          <a:p>
            <a:r>
              <a:rPr lang="uk-UA" dirty="0" smtClean="0"/>
              <a:t>У музичній сфері ШІ аналізує теорію та тисячі годин записів, щоб створювати композиції, які відповідають заданим жанрам і технічним параметрам. Це радикально змінює індустрію звукозапису, дозволяючи генерувати унікальний супровід для мультимедійних </a:t>
            </a:r>
            <a:r>
              <a:rPr lang="uk-UA" dirty="0" err="1" smtClean="0"/>
              <a:t>проєктів</a:t>
            </a:r>
            <a:r>
              <a:rPr lang="uk-UA" dirty="0" smtClean="0"/>
              <a:t> і поєднувати мистецтво з інформаційними технологіями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064896" cy="18002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У </a:t>
            </a:r>
            <a:r>
              <a:rPr lang="uk-UA" dirty="0" smtClean="0"/>
              <a:t>сфері відео глибинні моделі здатні «бачити» сцену через текстовий опис і відтворювати динамічний відеоряд. Це відкриває нові перспективи для дистанційної освіти, маркетингу та креативної індустрії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30722" name="Picture 2" descr="Звукові, музичні та відеопрограми — штучний інтелект створює голос, музику та ві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Рекомендовані інструменти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898776" cy="432511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err="1" smtClean="0"/>
              <a:t>ElevenLabs</a:t>
            </a:r>
            <a:r>
              <a:rPr lang="en-GB" dirty="0" smtClean="0"/>
              <a:t> — </a:t>
            </a:r>
            <a:r>
              <a:rPr lang="uk-UA" dirty="0" smtClean="0"/>
              <a:t>синтез голосу з можливістю клонування мовлення.</a:t>
            </a:r>
          </a:p>
          <a:p>
            <a:r>
              <a:rPr lang="en-GB" b="1" dirty="0" err="1" smtClean="0"/>
              <a:t>Suno</a:t>
            </a:r>
            <a:r>
              <a:rPr lang="en-GB" b="1" dirty="0" smtClean="0"/>
              <a:t> AI</a:t>
            </a:r>
            <a:r>
              <a:rPr lang="en-GB" dirty="0" smtClean="0"/>
              <a:t> — </a:t>
            </a:r>
            <a:r>
              <a:rPr lang="uk-UA" dirty="0" smtClean="0"/>
              <a:t>швидка генерація якісної музики для відео чи презентацій.</a:t>
            </a:r>
          </a:p>
          <a:p>
            <a:r>
              <a:rPr lang="en-GB" b="1" dirty="0" smtClean="0"/>
              <a:t>Runway Gen-3</a:t>
            </a:r>
            <a:r>
              <a:rPr lang="en-GB" dirty="0" smtClean="0"/>
              <a:t> — </a:t>
            </a:r>
            <a:r>
              <a:rPr lang="uk-UA" dirty="0" smtClean="0"/>
              <a:t>професійний сервіс для створення відео за текстовим описом.</a:t>
            </a:r>
          </a:p>
          <a:p>
            <a:r>
              <a:rPr lang="en-GB" b="1" dirty="0" err="1" smtClean="0"/>
              <a:t>HeyGen</a:t>
            </a:r>
            <a:r>
              <a:rPr lang="en-GB" dirty="0" smtClean="0"/>
              <a:t> — </a:t>
            </a:r>
            <a:r>
              <a:rPr lang="uk-UA" dirty="0" smtClean="0"/>
              <a:t>створення цифрових </a:t>
            </a:r>
            <a:r>
              <a:rPr lang="uk-UA" dirty="0" err="1" smtClean="0"/>
              <a:t>аватарів</a:t>
            </a:r>
            <a:r>
              <a:rPr lang="uk-UA" dirty="0" smtClean="0"/>
              <a:t>, які можуть озвучувати ваш текст, ідеально для </a:t>
            </a:r>
            <a:r>
              <a:rPr lang="uk-UA" dirty="0" err="1" smtClean="0"/>
              <a:t>онлайн-курсів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29698" name="Picture 2" descr="Фінальний слайд — синтез голосу, музики та ві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4406280" cy="293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89654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Штучний інтелект сьогодні — це не одна технологія, а ціла екосистема, де кожен інструмент виконує свою унікальну функцію. Разом вони формують нову цифрову реальність: допомагають нам працювати зі знаннями, бачити й аналізувати світ, створювати мистецтво та музику, а також приймати стратегічні рішення на основі даних.</a:t>
            </a:r>
          </a:p>
          <a:p>
            <a:r>
              <a:rPr lang="uk-UA" dirty="0" smtClean="0"/>
              <a:t>Ці системи не просто автоматизують рутинні завдання — вони розширюють людські можливості, роблять творчість доступнішою, навчання </a:t>
            </a:r>
            <a:r>
              <a:rPr lang="uk-UA" dirty="0" err="1" smtClean="0"/>
              <a:t>персоналізованішим</a:t>
            </a:r>
            <a:r>
              <a:rPr lang="uk-UA" dirty="0" smtClean="0"/>
              <a:t>, а бізнес — більш гнучким і передбачуваним. ШІ стає партнером у щоденній роботі та натхненником у креативних процесах.</a:t>
            </a:r>
          </a:p>
          <a:p>
            <a:r>
              <a:rPr lang="uk-UA" dirty="0" smtClean="0"/>
              <a:t>Отже, розуміння і використання цих технологій — це ключ до впевненості у світі, що швидко змінюється. Той, хто вміє поєднувати інтелектуальні інструменти, отримує не лише перевагу в професійній діяльності, а й нові горизонти для самореалізації.</a:t>
            </a:r>
          </a:p>
          <a:p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256584" cy="1061864"/>
          </a:xfrm>
        </p:spPr>
        <p:txBody>
          <a:bodyPr/>
          <a:lstStyle/>
          <a:p>
            <a:r>
              <a:rPr lang="uk-UA" dirty="0" smtClean="0"/>
              <a:t>Література: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801720"/>
          </a:xfrm>
        </p:spPr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Russell, S.,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Norvig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P. Artificial Intelligence: A Modern Approach. — Pearson Education, 2021.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Goodfellow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I.,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Bengio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Y.,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Courville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A. Deep Learning. — MIT Press, 2016.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Chollet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, F. Deep Learning with Python. — Manning Publications, 2021.</a:t>
            </a:r>
          </a:p>
          <a:p>
            <a:pPr marL="624078" indent="-514350">
              <a:buFont typeface="+mj-lt"/>
              <a:buAutoNum type="arabicPeriod"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Офіційна документація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Google Gemini — https://gemini.google.com</a:t>
            </a:r>
          </a:p>
          <a:p>
            <a:pPr marL="624078" indent="-514350">
              <a:buFont typeface="+mj-lt"/>
              <a:buAutoNum type="arabicPeriod"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Офіційна документація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OpenAI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ChatGPT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— https://openai.com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Anthropic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Claude — https://www.anthropic.com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TensorFlow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Developer Guide — https://www.tensorflow.org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Microsoft Azure AI Services — https://azure.microsoft.com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ElevenLabs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Voice AI — https://elevenlabs.io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Suno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AI Music Generator — https://suno.ai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Runway Gen-3 — https://runwayml.com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</a:rPr>
              <a:t>HeyGen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Avatar Platform — https://www.heygen.com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Мовні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(</a:t>
            </a: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, </a:t>
            </a:r>
            <a:r>
              <a:rPr lang="ru-RU" dirty="0" err="1" smtClean="0"/>
              <a:t>чат-боти</a:t>
            </a:r>
            <a:r>
              <a:rPr lang="ru-RU" dirty="0" smtClean="0"/>
              <a:t>).</a:t>
            </a:r>
            <a:endParaRPr lang="uk-UA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​</a:t>
            </a:r>
            <a:r>
              <a:rPr lang="ru-RU" dirty="0" err="1" smtClean="0"/>
              <a:t>Генератори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 (</a:t>
            </a:r>
            <a:r>
              <a:rPr lang="ru-RU" dirty="0" err="1" smtClean="0"/>
              <a:t>перетворення</a:t>
            </a:r>
            <a:r>
              <a:rPr lang="ru-RU" dirty="0" smtClean="0"/>
              <a:t> тексту в картинку).</a:t>
            </a:r>
            <a:endParaRPr lang="uk-UA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​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(</a:t>
            </a:r>
            <a:r>
              <a:rPr lang="ru-RU" dirty="0" err="1" smtClean="0"/>
              <a:t>прогнозування</a:t>
            </a:r>
            <a:r>
              <a:rPr lang="ru-RU" dirty="0" smtClean="0"/>
              <a:t>, </a:t>
            </a:r>
            <a:r>
              <a:rPr lang="ru-RU" dirty="0" err="1" smtClean="0"/>
              <a:t>сортування</a:t>
            </a:r>
            <a:r>
              <a:rPr lang="ru-RU" dirty="0" smtClean="0"/>
              <a:t>).</a:t>
            </a:r>
            <a:endParaRPr lang="uk-UA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​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комп'ютерного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 (</a:t>
            </a:r>
            <a:r>
              <a:rPr lang="ru-RU" dirty="0" err="1" smtClean="0"/>
              <a:t>розпізнавання</a:t>
            </a:r>
            <a:r>
              <a:rPr lang="ru-RU" dirty="0" smtClean="0"/>
              <a:t> </a:t>
            </a:r>
            <a:r>
              <a:rPr lang="ru-RU" dirty="0" err="1" smtClean="0"/>
              <a:t>облич</a:t>
            </a:r>
            <a:r>
              <a:rPr lang="ru-RU" dirty="0" smtClean="0"/>
              <a:t>, </a:t>
            </a:r>
            <a:r>
              <a:rPr lang="ru-RU" dirty="0" err="1" smtClean="0"/>
              <a:t>об'єктів</a:t>
            </a:r>
            <a:r>
              <a:rPr lang="ru-RU" dirty="0" smtClean="0"/>
              <a:t>).</a:t>
            </a:r>
            <a:endParaRPr lang="uk-UA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​</a:t>
            </a:r>
            <a:r>
              <a:rPr lang="ru-RU" dirty="0" err="1" smtClean="0"/>
              <a:t>Звукові</a:t>
            </a:r>
            <a:r>
              <a:rPr lang="ru-RU" dirty="0" smtClean="0"/>
              <a:t> та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(синтез голосу,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мелодій</a:t>
            </a:r>
            <a:r>
              <a:rPr lang="ru-RU" dirty="0" smtClean="0"/>
              <a:t>).</a:t>
            </a:r>
            <a:endParaRPr lang="uk-UA" dirty="0" smtClean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2314600" cy="1066800"/>
          </a:xfrm>
        </p:spPr>
        <p:txBody>
          <a:bodyPr/>
          <a:lstStyle/>
          <a:p>
            <a:r>
              <a:rPr lang="uk-UA" dirty="0" smtClean="0"/>
              <a:t>Вступ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​</a:t>
            </a:r>
            <a:r>
              <a:rPr lang="uk-UA" dirty="0" smtClean="0"/>
              <a:t>Штучний інтелект більше не фантастика — він уже працює у наших </a:t>
            </a:r>
            <a:r>
              <a:rPr lang="uk-UA" dirty="0" err="1" smtClean="0"/>
              <a:t>смартфонах</a:t>
            </a:r>
            <a:r>
              <a:rPr lang="uk-UA" dirty="0" smtClean="0"/>
              <a:t>, браузерах та робочих інструментах. Ми живемо в епоху справжньої технологічної революції, де комп’ютери навчаються розуміти людину, бачити навколишній світ і навіть створювати мистецтво. Але ШІ — це не одна універсальна система, а набір спеціалізованих інструментів, кожен із яких виконує свою роль.</a:t>
            </a:r>
          </a:p>
          <a:p>
            <a:r>
              <a:rPr lang="uk-UA" dirty="0" smtClean="0"/>
              <a:t>Розглянемо п’ять основних напрямків — від інтелектуальних текстових помічників до систем, що генерують відео та розпізнають образи. Розуміння того, як вони працюють, — це вже не просто цікавість, а ключ до впевненості у сучасному цифровому світі.</a:t>
            </a:r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4690864" cy="1133872"/>
          </a:xfrm>
        </p:spPr>
        <p:txBody>
          <a:bodyPr/>
          <a:lstStyle/>
          <a:p>
            <a:r>
              <a:rPr lang="ru-RU" dirty="0" err="1" smtClean="0"/>
              <a:t>Мовні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​Сучасні мовні програми, що базуються на архітектурі </a:t>
            </a:r>
            <a:r>
              <a:rPr lang="uk-UA" dirty="0" err="1" smtClean="0"/>
              <a:t>трансформерів</a:t>
            </a:r>
            <a:r>
              <a:rPr lang="uk-UA" dirty="0" smtClean="0"/>
              <a:t>, являють собою вершину еволюції обробки природної мови (</a:t>
            </a:r>
            <a:r>
              <a:rPr lang="en-GB" dirty="0" smtClean="0"/>
              <a:t>NLP). </a:t>
            </a:r>
            <a:r>
              <a:rPr lang="uk-UA" dirty="0" smtClean="0"/>
              <a:t>На відміну від ранніх експертних систем, які базувалися на жорстких граматичних правилах, сучасні моделі (</a:t>
            </a:r>
            <a:r>
              <a:rPr lang="en-GB" dirty="0" smtClean="0"/>
              <a:t>LLM) </a:t>
            </a:r>
            <a:r>
              <a:rPr lang="uk-UA" dirty="0" smtClean="0"/>
              <a:t>навчаються шляхом вивчення статистичних ймовірностей у величезних корпусах текстів — від наукових праць до розмовної мови в соціальних мережах. В основі лежить механізм «уваги» (</a:t>
            </a:r>
            <a:r>
              <a:rPr lang="en-GB" dirty="0" smtClean="0"/>
              <a:t>attention mechanism), </a:t>
            </a:r>
            <a:r>
              <a:rPr lang="uk-UA" dirty="0" smtClean="0"/>
              <a:t>що дозволяє </a:t>
            </a:r>
            <a:r>
              <a:rPr lang="uk-UA" dirty="0" err="1" smtClean="0"/>
              <a:t>нейромережі</a:t>
            </a:r>
            <a:r>
              <a:rPr lang="uk-UA" dirty="0" smtClean="0"/>
              <a:t> враховувати контекст всього речення чи навіть цілого документа, а не лише сусідніх слів.</a:t>
            </a:r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4464496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​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генерації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, </a:t>
            </a:r>
            <a:r>
              <a:rPr lang="ru-RU" dirty="0" err="1" smtClean="0"/>
              <a:t>здатність</a:t>
            </a:r>
            <a:r>
              <a:rPr lang="ru-RU" dirty="0" smtClean="0"/>
              <a:t> до </a:t>
            </a:r>
            <a:r>
              <a:rPr lang="ru-RU" dirty="0" err="1" smtClean="0"/>
              <a:t>стилізації</a:t>
            </a:r>
            <a:r>
              <a:rPr lang="ru-RU" dirty="0" smtClean="0"/>
              <a:t> тексту, </a:t>
            </a:r>
            <a:r>
              <a:rPr lang="ru-RU" dirty="0" err="1" smtClean="0"/>
              <a:t>узагальнення</a:t>
            </a:r>
            <a:r>
              <a:rPr lang="ru-RU" dirty="0" smtClean="0"/>
              <a:t> великих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написання</a:t>
            </a:r>
            <a:r>
              <a:rPr lang="ru-RU" dirty="0" smtClean="0"/>
              <a:t> складного </a:t>
            </a:r>
            <a:r>
              <a:rPr lang="ru-RU" dirty="0" err="1" smtClean="0"/>
              <a:t>програмного</a:t>
            </a:r>
            <a:r>
              <a:rPr lang="ru-RU" dirty="0" smtClean="0"/>
              <a:t> коду.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інструменти</a:t>
            </a:r>
            <a:r>
              <a:rPr lang="ru-RU" dirty="0" smtClean="0"/>
              <a:t> — не просто «</a:t>
            </a:r>
            <a:r>
              <a:rPr lang="ru-RU" dirty="0" err="1" smtClean="0"/>
              <a:t>пошуковики</a:t>
            </a:r>
            <a:r>
              <a:rPr lang="ru-RU" dirty="0" smtClean="0"/>
              <a:t>», а </a:t>
            </a:r>
            <a:r>
              <a:rPr lang="ru-RU" dirty="0" err="1" smtClean="0"/>
              <a:t>помічники</a:t>
            </a:r>
            <a:r>
              <a:rPr lang="ru-RU" dirty="0" smtClean="0"/>
              <a:t> для </a:t>
            </a:r>
            <a:r>
              <a:rPr lang="ru-RU" dirty="0" err="1" smtClean="0"/>
              <a:t>миттєвого</a:t>
            </a:r>
            <a:r>
              <a:rPr lang="ru-RU" dirty="0" smtClean="0"/>
              <a:t> </a:t>
            </a:r>
            <a:r>
              <a:rPr lang="ru-RU" dirty="0" err="1" smtClean="0"/>
              <a:t>структурування</a:t>
            </a:r>
            <a:r>
              <a:rPr lang="ru-RU" dirty="0" smtClean="0"/>
              <a:t> думок, 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тем простою </a:t>
            </a:r>
            <a:r>
              <a:rPr lang="ru-RU" dirty="0" err="1" smtClean="0"/>
              <a:t>мовою</a:t>
            </a:r>
            <a:r>
              <a:rPr lang="ru-RU" dirty="0" smtClean="0"/>
              <a:t> та </a:t>
            </a:r>
            <a:r>
              <a:rPr lang="ru-RU" dirty="0" err="1" smtClean="0"/>
              <a:t>подолання</a:t>
            </a:r>
            <a:r>
              <a:rPr lang="ru-RU" dirty="0" smtClean="0"/>
              <a:t> «страху чистого </a:t>
            </a:r>
            <a:r>
              <a:rPr lang="ru-RU" dirty="0" err="1" smtClean="0"/>
              <a:t>аркуша</a:t>
            </a:r>
            <a:r>
              <a:rPr lang="ru-RU" dirty="0" smtClean="0"/>
              <a:t>».</a:t>
            </a:r>
            <a:endParaRPr lang="uk-UA" dirty="0"/>
          </a:p>
        </p:txBody>
      </p:sp>
      <p:pic>
        <p:nvPicPr>
          <p:cNvPr id="12290" name="Picture 2" descr="Мовні програми та чат-бо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00808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uk-UA" dirty="0" smtClean="0"/>
              <a:t>​Рекомендовані програми: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3744416" cy="489654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Google Gemini — </a:t>
            </a:r>
            <a:r>
              <a:rPr lang="uk-UA" dirty="0" smtClean="0"/>
              <a:t>чудово працює з великими текстами, має інтеграцію з сервісами </a:t>
            </a:r>
            <a:r>
              <a:rPr lang="en-GB" dirty="0" smtClean="0"/>
              <a:t>Google, </a:t>
            </a:r>
            <a:r>
              <a:rPr lang="uk-UA" dirty="0" smtClean="0"/>
              <a:t>вправно структурує навчальні матеріали.</a:t>
            </a:r>
          </a:p>
          <a:p>
            <a:r>
              <a:rPr lang="uk-UA" dirty="0" smtClean="0"/>
              <a:t>​</a:t>
            </a:r>
            <a:r>
              <a:rPr lang="en-GB" dirty="0" err="1" smtClean="0"/>
              <a:t>ChatGPT</a:t>
            </a:r>
            <a:r>
              <a:rPr lang="en-GB" dirty="0" smtClean="0"/>
              <a:t> (</a:t>
            </a:r>
            <a:r>
              <a:rPr lang="en-GB" dirty="0" err="1" smtClean="0"/>
              <a:t>OpenAI</a:t>
            </a:r>
            <a:r>
              <a:rPr lang="en-GB" dirty="0" smtClean="0"/>
              <a:t>) — </a:t>
            </a:r>
            <a:r>
              <a:rPr lang="uk-UA" dirty="0" smtClean="0"/>
              <a:t>золотий стандарт для генерації ідей та написання структурованих текстів.</a:t>
            </a:r>
          </a:p>
          <a:p>
            <a:r>
              <a:rPr lang="uk-UA" dirty="0" smtClean="0"/>
              <a:t>​</a:t>
            </a:r>
            <a:r>
              <a:rPr lang="en-GB" dirty="0" smtClean="0"/>
              <a:t>Claude (</a:t>
            </a:r>
            <a:r>
              <a:rPr lang="en-GB" dirty="0" err="1" smtClean="0"/>
              <a:t>Anthropic</a:t>
            </a:r>
            <a:r>
              <a:rPr lang="en-GB" dirty="0" smtClean="0"/>
              <a:t>) — </a:t>
            </a:r>
            <a:r>
              <a:rPr lang="uk-UA" dirty="0" smtClean="0"/>
              <a:t>відомий своїм «людяним» та природним стилем, ідеально підходить для написання статей чи есе.</a:t>
            </a:r>
            <a:endParaRPr lang="uk-UA" dirty="0"/>
          </a:p>
        </p:txBody>
      </p:sp>
      <p:pic>
        <p:nvPicPr>
          <p:cNvPr id="4100" name="Picture 4" descr="Мовні програми — ChatGPT, Google Gemini, Cla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uk-UA" dirty="0" smtClean="0"/>
              <a:t> Генератори зображень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Генератори зображень на основі дифузійних моделей здійснили справжню революцію у візуальній культурі. Їхня робота полягає в тому, що модель «розгортає» випадковий </a:t>
            </a:r>
            <a:r>
              <a:rPr lang="uk-UA" dirty="0" err="1" smtClean="0"/>
              <a:t>гаусівський</a:t>
            </a:r>
            <a:r>
              <a:rPr lang="uk-UA" dirty="0" smtClean="0"/>
              <a:t> шум у структуроване зображення, керуючись текстовим описом (</a:t>
            </a:r>
            <a:r>
              <a:rPr lang="uk-UA" dirty="0" err="1" smtClean="0"/>
              <a:t>промптом</a:t>
            </a:r>
            <a:r>
              <a:rPr lang="uk-UA" dirty="0" smtClean="0"/>
              <a:t>), який попередньо перетворюється на математичний векторний простір. Такі системи навчені розуміти зв’язок між мовними конструкціями та візуальними ознаками — стилем, композицією, освітленням і колірною палітрою. Це дозволяє створювати унікальний контент без потреби володіти класичними навичками рисунка, що особливо важливо для лекцій, презентацій та творчих </a:t>
            </a:r>
            <a:r>
              <a:rPr lang="uk-UA" dirty="0" err="1" smtClean="0"/>
              <a:t>проєктів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5148064" cy="580983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Серед найпопулярніших інструментів:</a:t>
            </a:r>
          </a:p>
          <a:p>
            <a:r>
              <a:rPr lang="en-GB" b="1" dirty="0" err="1" smtClean="0"/>
              <a:t>Midjourney</a:t>
            </a:r>
            <a:r>
              <a:rPr lang="en-GB" dirty="0" smtClean="0"/>
              <a:t> — </a:t>
            </a:r>
            <a:r>
              <a:rPr lang="uk-UA" dirty="0" smtClean="0"/>
              <a:t>вирізняється художністю та естетичною довершеністю результатів.</a:t>
            </a:r>
          </a:p>
          <a:p>
            <a:r>
              <a:rPr lang="en-GB" b="1" dirty="0" smtClean="0"/>
              <a:t>DALL-E 3</a:t>
            </a:r>
            <a:r>
              <a:rPr lang="en-GB" dirty="0" smtClean="0"/>
              <a:t> — </a:t>
            </a:r>
            <a:r>
              <a:rPr lang="uk-UA" dirty="0" smtClean="0"/>
              <a:t>найбільш дружній для новачків, адже добре інтерпретує складні інструкції природною мовою.</a:t>
            </a:r>
          </a:p>
          <a:p>
            <a:r>
              <a:rPr lang="en-GB" dirty="0" smtClean="0"/>
              <a:t>​</a:t>
            </a:r>
            <a:r>
              <a:rPr lang="en-GB" b="1" dirty="0" smtClean="0"/>
              <a:t> Adobe Firefly</a:t>
            </a:r>
            <a:r>
              <a:rPr lang="en-GB" dirty="0" smtClean="0"/>
              <a:t> — </a:t>
            </a:r>
            <a:r>
              <a:rPr lang="uk-UA" dirty="0" smtClean="0"/>
              <a:t>професійний сервіс, інтегрований у </a:t>
            </a:r>
            <a:r>
              <a:rPr lang="en-GB" dirty="0" smtClean="0"/>
              <a:t>Photoshop, </a:t>
            </a:r>
            <a:r>
              <a:rPr lang="uk-UA" dirty="0" smtClean="0"/>
              <a:t>який базується на «етичному» наборі даних і підходить для корпоративного використання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28674" name="Picture 2" descr="Генератори зображень — перетворення тексту в картин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075240" cy="244827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Попри </a:t>
            </a:r>
            <a:r>
              <a:rPr lang="uk-UA" dirty="0" smtClean="0"/>
              <a:t>величезні можливості, такі моделі навчаються на масивах авторських даних, що породжує складні етичні та правові питання щодо інтелектуальної власності. Саме тому </a:t>
            </a:r>
            <a:r>
              <a:rPr lang="uk-UA" dirty="0" err="1" smtClean="0"/>
              <a:t>медіаграмотність</a:t>
            </a:r>
            <a:r>
              <a:rPr lang="uk-UA" dirty="0" smtClean="0"/>
              <a:t> і критичне осмислення джерел стають невід’ємною частиною роботи з генераторами зображень</a:t>
            </a:r>
            <a:r>
              <a:rPr lang="uk-UA" dirty="0" smtClean="0"/>
              <a:t>.</a:t>
            </a:r>
            <a:endParaRPr lang="uk-UA" dirty="0" smtClean="0"/>
          </a:p>
        </p:txBody>
      </p:sp>
      <p:pic>
        <p:nvPicPr>
          <p:cNvPr id="4" name="Picture 2" descr="Генератори зображень — штучний інтелект створює картину за текстовим опи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84984"/>
            <a:ext cx="4838328" cy="3225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</TotalTime>
  <Words>1264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Різноманітність ШІ: Знайомство з основними типами програм.</vt:lpstr>
      <vt:lpstr>План</vt:lpstr>
      <vt:lpstr>Вступ</vt:lpstr>
      <vt:lpstr>Мовні програми</vt:lpstr>
      <vt:lpstr>Слайд 5</vt:lpstr>
      <vt:lpstr>​Рекомендовані програми:</vt:lpstr>
      <vt:lpstr> Генератори зображень</vt:lpstr>
      <vt:lpstr>Слайд 8</vt:lpstr>
      <vt:lpstr>Слайд 9</vt:lpstr>
      <vt:lpstr>Програми для аналізу даних</vt:lpstr>
      <vt:lpstr>Слайд 11</vt:lpstr>
      <vt:lpstr>Рекомендовані інструменти:</vt:lpstr>
      <vt:lpstr> Звукові, музичні та відеопрограми</vt:lpstr>
      <vt:lpstr>Слайд 14</vt:lpstr>
      <vt:lpstr>Рекомендовані інструменти:</vt:lpstr>
      <vt:lpstr>Висновок</vt:lpstr>
      <vt:lpstr>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ШІ: Знайомство з основними типами програм.</dc:title>
  <dc:creator>Іванна Клиса</dc:creator>
  <cp:lastModifiedBy>Іванна Клиса</cp:lastModifiedBy>
  <cp:revision>25</cp:revision>
  <dcterms:created xsi:type="dcterms:W3CDTF">2026-06-10T12:03:00Z</dcterms:created>
  <dcterms:modified xsi:type="dcterms:W3CDTF">2026-06-10T13:25:29Z</dcterms:modified>
</cp:coreProperties>
</file>