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slideLayouts/slideLayout16.xml" ContentType="application/vnd.openxmlformats-officedocument.presentationml.slideLayout+xml"/>
  <Override PartName="/ppt/theme/theme16.xml" ContentType="application/vnd.openxmlformats-officedocument.theme+xml"/>
  <Override PartName="/ppt/slideLayouts/slideLayout17.xml" ContentType="application/vnd.openxmlformats-officedocument.presentationml.slideLayout+xml"/>
  <Override PartName="/ppt/theme/theme17.xml" ContentType="application/vnd.openxmlformats-officedocument.theme+xml"/>
  <Override PartName="/ppt/slideLayouts/slideLayout18.xml" ContentType="application/vnd.openxmlformats-officedocument.presentationml.slideLayout+xml"/>
  <Override PartName="/ppt/theme/theme18.xml" ContentType="application/vnd.openxmlformats-officedocument.theme+xml"/>
  <Override PartName="/ppt/slideLayouts/slideLayout19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  <p:sldMasterId id="2147483674" r:id="rId14"/>
    <p:sldMasterId id="2147483676" r:id="rId15"/>
    <p:sldMasterId id="2147483678" r:id="rId16"/>
    <p:sldMasterId id="2147483680" r:id="rId17"/>
    <p:sldMasterId id="2147483682" r:id="rId18"/>
    <p:sldMasterId id="2147483684" r:id="rId19"/>
  </p:sldMasterIdLst>
  <p:notesMasterIdLst>
    <p:notesMasterId r:id="rId44"/>
  </p:notesMasterIdLst>
  <p:sldIdLst>
    <p:sldId id="25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2" r:id="rId35"/>
    <p:sldId id="273" r:id="rId36"/>
    <p:sldId id="274" r:id="rId37"/>
    <p:sldId id="275" r:id="rId38"/>
    <p:sldId id="276" r:id="rId39"/>
    <p:sldId id="277" r:id="rId40"/>
    <p:sldId id="278" r:id="rId41"/>
    <p:sldId id="279" r:id="rId42"/>
    <p:sldId id="280" r:id="rId4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01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2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viewProps" Target="viewProps.xml"/><Relationship Id="rId20" Type="http://schemas.openxmlformats.org/officeDocument/2006/relationships/slide" Target="slides/slide1.xml"/><Relationship Id="rId41" Type="http://schemas.openxmlformats.org/officeDocument/2006/relationships/slide" Target="slides/slide2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Click to move the slide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uk-UA" sz="2000" b="0" strike="noStrike" spc="-1">
                <a:solidFill>
                  <a:srgbClr val="000000"/>
                </a:solidFill>
                <a:latin typeface="Arial"/>
              </a:rPr>
              <a:t>Click to edit the notes format</a:t>
            </a:r>
          </a:p>
        </p:txBody>
      </p:sp>
      <p:sp>
        <p:nvSpPr>
          <p:cNvPr id="14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uk-UA" sz="1400" b="0" strike="noStrike" spc="-1">
                <a:solidFill>
                  <a:srgbClr val="000000"/>
                </a:solidFill>
                <a:latin typeface="Times New Roman"/>
              </a:rPr>
              <a:t>&lt;header&gt;</a:t>
            </a:r>
          </a:p>
        </p:txBody>
      </p:sp>
      <p:sp>
        <p:nvSpPr>
          <p:cNvPr id="147" name="PlaceHolder 4"/>
          <p:cNvSpPr>
            <a:spLocks noGrp="1"/>
          </p:cNvSpPr>
          <p:nvPr>
            <p:ph type="dt" idx="58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uk-UA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uk-UA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148" name="PlaceHolder 5"/>
          <p:cNvSpPr>
            <a:spLocks noGrp="1"/>
          </p:cNvSpPr>
          <p:nvPr>
            <p:ph type="ftr" idx="59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uk-UA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uk-UA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149" name="PlaceHolder 6"/>
          <p:cNvSpPr>
            <a:spLocks noGrp="1"/>
          </p:cNvSpPr>
          <p:nvPr>
            <p:ph type="sldNum" idx="60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uk-UA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17BDA94-83BA-4928-8CAE-65CDE0F3279F}" type="slidenum">
              <a:rPr lang="uk-UA" sz="1400" b="0" strike="noStrike" spc="-1">
                <a:solidFill>
                  <a:srgbClr val="000000"/>
                </a:solidFill>
                <a:latin typeface="Times New Roman"/>
              </a:rPr>
              <a:t>‹№›</a:t>
            </a:fld>
            <a:endParaRPr lang="uk-UA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216000" indent="-216000">
              <a:buNone/>
            </a:pPr>
            <a:endParaRPr lang="uk-UA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 type="sldNum" idx="6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D1794D5-A963-4147-9D10-BDFFF08763CB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4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uk-UA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 type="sldNum" idx="6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uk-UA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4328949-17F8-44BD-B7CC-55AF1E861C6A}" type="slidenum">
              <a:rPr lang="uk-UA" sz="1200" b="0" strike="noStrike" spc="-1">
                <a:solidFill>
                  <a:srgbClr val="000000"/>
                </a:solidFill>
                <a:latin typeface="Times New Roman"/>
              </a:rPr>
              <a:t>5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216000" indent="-216000">
              <a:buNone/>
            </a:pPr>
            <a:endParaRPr lang="uk-UA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sldNum" idx="6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7E1BCFD-997B-4F81-90AE-AEF0155E5742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9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216000" indent="-216000">
              <a:buNone/>
            </a:pPr>
            <a:endParaRPr lang="uk-UA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 type="sldNum" idx="6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16AE689-6D98-4B37-8BAF-CCD9BCC1D234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10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216000" indent="-216000">
              <a:buNone/>
            </a:pPr>
            <a:endParaRPr lang="uk-UA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 type="sldNum" idx="6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9A24A4B-8E21-4DF4-AE68-7C9664F5E0E0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11</a:t>
            </a:fld>
            <a:endParaRPr lang="uk-UA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85800" y="2142000"/>
            <a:ext cx="10131120" cy="364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BA6D4A5-4378-46CD-AB04-CF73BB986A6F}" type="slidenum">
              <a:t>‹№›</a:t>
            </a:fld>
            <a:endParaRPr/>
          </a:p>
        </p:txBody>
      </p:sp>
      <p:sp>
        <p:nvSpPr>
          <p:cNvPr id="2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і графі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85800" y="2142000"/>
            <a:ext cx="10131120" cy="364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85800" y="2142000"/>
            <a:ext cx="10131120" cy="364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5C327174-9463-411B-9557-CDE884811C33}" type="slidenum">
              <a:t>‹№›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85800" y="2142000"/>
            <a:ext cx="4943880" cy="174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5877360" y="2142000"/>
            <a:ext cx="4943880" cy="174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685800" y="4047840"/>
            <a:ext cx="4943880" cy="174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5877360" y="4047840"/>
            <a:ext cx="4943880" cy="174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A522CD7E-D553-4B1D-8298-029DC782A313}" type="slidenum">
              <a:t>‹№›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85800" y="2142000"/>
            <a:ext cx="10131120" cy="364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6"/>
          </p:nvPr>
        </p:nvSpPr>
        <p:spPr/>
        <p:txBody>
          <a:bodyPr/>
          <a:lstStyle/>
          <a:p>
            <a:fld id="{CAFAF7B8-0E76-49D1-9810-07F4EC4AE8A1}" type="slidenum">
              <a:t>‹№›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9"/>
          </p:nvPr>
        </p:nvSpPr>
        <p:spPr/>
        <p:txBody>
          <a:bodyPr/>
          <a:lstStyle/>
          <a:p>
            <a:fld id="{A720D326-1FE9-4B9F-B1E7-E2753305F80F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685800" y="2142000"/>
            <a:ext cx="4943880" cy="364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5877360" y="2142000"/>
            <a:ext cx="4943880" cy="364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2"/>
          </p:nvPr>
        </p:nvSpPr>
        <p:spPr/>
        <p:txBody>
          <a:bodyPr/>
          <a:lstStyle/>
          <a:p>
            <a:fld id="{2A0FA94D-72E2-4C6A-8487-18442FC06E1E}" type="slidenum">
              <a:t>‹№›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5"/>
          </p:nvPr>
        </p:nvSpPr>
        <p:spPr/>
        <p:txBody>
          <a:bodyPr/>
          <a:lstStyle/>
          <a:p>
            <a:fld id="{5497F290-A492-4188-8005-D7B2BED74B1D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8"/>
          </p:nvPr>
        </p:nvSpPr>
        <p:spPr/>
        <p:txBody>
          <a:bodyPr/>
          <a:lstStyle/>
          <a:p>
            <a:fld id="{5721228E-808D-4CB5-A015-09066B13F032}" type="slidenum">
              <a:t>‹№›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1"/>
          </p:nvPr>
        </p:nvSpPr>
        <p:spPr/>
        <p:txBody>
          <a:bodyPr/>
          <a:lstStyle/>
          <a:p>
            <a:fld id="{DC999CD2-5B2D-4C83-B814-C93E7B4300DF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4"/>
          </p:nvPr>
        </p:nvSpPr>
        <p:spPr/>
        <p:txBody>
          <a:bodyPr/>
          <a:lstStyle/>
          <a:p>
            <a:fld id="{31A78023-6C74-4442-81EF-703D72FBB138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5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7"/>
          </p:nvPr>
        </p:nvSpPr>
        <p:spPr/>
        <p:txBody>
          <a:bodyPr/>
          <a:lstStyle/>
          <a:p>
            <a:fld id="{A6781D75-ADD5-47B6-9B3D-0D3D45752912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5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F37068B-189C-447E-8805-02C505D6B7DC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D008556-B591-4051-BC96-D552C9A7EDFE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C9FBFA9-EF6A-4D74-B9F3-3E36A07AAFB8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DCBD1016-F0C1-4E26-851B-7429DC324393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4F3C6C83-DB06-4748-BC08-5BAD4D5E97F4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03C364E8-015D-4B37-87DB-B4D3763CFCD9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C1BA8A9D-5BAE-4432-8765-2FD6ABB62974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BF90FD80-6505-4B7C-9DC9-5F3121CE5497}" type="slidenum">
              <a:t>‹№›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elestia-R1---OverlayTitle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962520" y="1964160"/>
            <a:ext cx="7197480" cy="242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r" defTabSz="457200">
              <a:lnSpc>
                <a:spcPct val="100000"/>
              </a:lnSpc>
              <a:buNone/>
            </a:pPr>
            <a:r>
              <a:rPr lang="uk-UA" sz="48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 idx="1"/>
          </p:nvPr>
        </p:nvSpPr>
        <p:spPr>
          <a:xfrm>
            <a:off x="893268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2"/>
          </p:nvPr>
        </p:nvSpPr>
        <p:spPr>
          <a:xfrm>
            <a:off x="3962520" y="5870520"/>
            <a:ext cx="489348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sldNum" idx="3"/>
          </p:nvPr>
        </p:nvSpPr>
        <p:spPr>
          <a:xfrm>
            <a:off x="1060884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8E7348D-B668-4047-9EC4-FF80D476BBE0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chemeClr val="dk1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200" b="0" strike="noStrike" spc="-1">
                <a:solidFill>
                  <a:schemeClr val="dk1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200" b="0" strike="noStrike" spc="-1">
                <a:solidFill>
                  <a:schemeClr val="dk1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7920"/>
            <a:ext cx="10972440" cy="1139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84520" cy="4530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Другий рівень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400" b="0" strike="noStrike" spc="-1">
                <a:solidFill>
                  <a:schemeClr val="dk1"/>
                </a:solidFill>
                <a:latin typeface="Calibri"/>
              </a:rPr>
              <a:t>Третій рівень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Четвертий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П’ятий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197760" y="1600200"/>
            <a:ext cx="5384520" cy="453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Seventh Outline Level</a:t>
            </a:r>
          </a:p>
        </p:txBody>
      </p:sp>
      <p:sp>
        <p:nvSpPr>
          <p:cNvPr id="67" name="PlaceHolder 4"/>
          <p:cNvSpPr>
            <a:spLocks noGrp="1"/>
          </p:cNvSpPr>
          <p:nvPr>
            <p:ph type="dt" idx="28"/>
          </p:nvPr>
        </p:nvSpPr>
        <p:spPr>
          <a:xfrm>
            <a:off x="609480" y="6243480"/>
            <a:ext cx="284436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68" name="PlaceHolder 5"/>
          <p:cNvSpPr>
            <a:spLocks noGrp="1"/>
          </p:cNvSpPr>
          <p:nvPr>
            <p:ph type="ftr" idx="29"/>
          </p:nvPr>
        </p:nvSpPr>
        <p:spPr>
          <a:xfrm>
            <a:off x="4165560" y="6248520"/>
            <a:ext cx="386028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69" name="PlaceHolder 6"/>
          <p:cNvSpPr>
            <a:spLocks noGrp="1"/>
          </p:cNvSpPr>
          <p:nvPr>
            <p:ph type="sldNum" idx="30"/>
          </p:nvPr>
        </p:nvSpPr>
        <p:spPr>
          <a:xfrm>
            <a:off x="8737560" y="6243480"/>
            <a:ext cx="284436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6ED7EBD-B788-4356-9ECD-F0108B7830DA}" type="slidenum">
              <a:rPr lang="ru-RU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strike="noStrike" cap="all" spc="-1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84520" cy="218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Образец текста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chemeClr val="dk1"/>
                </a:solidFill>
                <a:latin typeface="Calibri"/>
              </a:rPr>
              <a:t>Второй уровень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400" b="0" strike="noStrike" spc="-1">
                <a:solidFill>
                  <a:schemeClr val="dk1"/>
                </a:solidFill>
                <a:latin typeface="Calibri"/>
              </a:rPr>
              <a:t>Третий уровень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200" b="0" strike="noStrike" spc="-1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200" b="0" strike="noStrike" spc="-1">
                <a:solidFill>
                  <a:schemeClr val="dk1"/>
                </a:solidFill>
                <a:latin typeface="Calibri"/>
              </a:rPr>
              <a:t>Пятый уровень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197760" y="1600200"/>
            <a:ext cx="5384520" cy="218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Образец текста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chemeClr val="dk1"/>
                </a:solidFill>
                <a:latin typeface="Calibri"/>
              </a:rPr>
              <a:t>Второй уровень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400" b="0" strike="noStrike" spc="-1">
                <a:solidFill>
                  <a:schemeClr val="dk1"/>
                </a:solidFill>
                <a:latin typeface="Calibri"/>
              </a:rPr>
              <a:t>Третий уровень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200" b="0" strike="noStrike" spc="-1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200" b="0" strike="noStrike" spc="-1">
                <a:solidFill>
                  <a:schemeClr val="dk1"/>
                </a:solidFill>
                <a:latin typeface="Calibri"/>
              </a:rPr>
              <a:t>Пятый уровень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9480" y="3938760"/>
            <a:ext cx="5384520" cy="2187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Образец текста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chemeClr val="dk1"/>
                </a:solidFill>
                <a:latin typeface="Calibri"/>
              </a:rPr>
              <a:t>Второй уровень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400" b="0" strike="noStrike" spc="-1">
                <a:solidFill>
                  <a:schemeClr val="dk1"/>
                </a:solidFill>
                <a:latin typeface="Calibri"/>
              </a:rPr>
              <a:t>Третий уровень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200" b="0" strike="noStrike" spc="-1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200" b="0" strike="noStrike" spc="-1">
                <a:solidFill>
                  <a:schemeClr val="dk1"/>
                </a:solidFill>
                <a:latin typeface="Calibri"/>
              </a:rPr>
              <a:t>Пятый уровень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197760" y="3938760"/>
            <a:ext cx="5384520" cy="2187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Образец текста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chemeClr val="dk1"/>
                </a:solidFill>
                <a:latin typeface="Calibri"/>
              </a:rPr>
              <a:t>Второй уровень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400" b="0" strike="noStrike" spc="-1">
                <a:solidFill>
                  <a:schemeClr val="dk1"/>
                </a:solidFill>
                <a:latin typeface="Calibri"/>
              </a:rPr>
              <a:t>Третий уровень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200" b="0" strike="noStrike" spc="-1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ru-RU" sz="1200" b="0" strike="noStrike" spc="-1">
                <a:solidFill>
                  <a:schemeClr val="dk1"/>
                </a:solidFill>
                <a:latin typeface="Calibri"/>
              </a:rPr>
              <a:t>Пятый уровень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dt" idx="31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79" name="PlaceHolder 7"/>
          <p:cNvSpPr>
            <a:spLocks noGrp="1"/>
          </p:cNvSpPr>
          <p:nvPr>
            <p:ph type="ftr" idx="32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80" name="PlaceHolder 8"/>
          <p:cNvSpPr>
            <a:spLocks noGrp="1"/>
          </p:cNvSpPr>
          <p:nvPr>
            <p:ph type="sldNum" idx="33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10CB078-E4B6-46D1-98CC-107BEA35F8E0}" type="slidenum">
              <a:rPr lang="ru-RU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6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85800" y="2142000"/>
            <a:ext cx="10131120" cy="364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Другий рівень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400" b="0" strike="noStrike" spc="-1">
                <a:solidFill>
                  <a:schemeClr val="dk1"/>
                </a:solidFill>
                <a:latin typeface="Calibri"/>
              </a:rPr>
              <a:t>Третій рівень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Четвертий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П’ятий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dt" idx="34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ftr" idx="35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91" name="PlaceHolder 5"/>
          <p:cNvSpPr>
            <a:spLocks noGrp="1"/>
          </p:cNvSpPr>
          <p:nvPr>
            <p:ph type="sldNum" idx="36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9312F22-A67D-452A-8037-33716026AE10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6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85800" y="3308760"/>
            <a:ext cx="10131120" cy="146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40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4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85800" y="4777560"/>
            <a:ext cx="10131120" cy="86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2000" b="0" strike="noStrike" cap="all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dt" idx="37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ftr" idx="38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99" name="PlaceHolder 5"/>
          <p:cNvSpPr>
            <a:spLocks noGrp="1"/>
          </p:cNvSpPr>
          <p:nvPr>
            <p:ph type="sldNum" idx="39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8598070-DD03-4ACD-9004-E2A1292E0AFC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7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85800" y="2142000"/>
            <a:ext cx="4995000" cy="364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Другий рівень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400" b="0" strike="noStrike" spc="-1">
                <a:solidFill>
                  <a:schemeClr val="dk1"/>
                </a:solidFill>
                <a:latin typeface="Calibri"/>
              </a:rPr>
              <a:t>Третій рівень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Четвертий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П’ятий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5821920" y="2142000"/>
            <a:ext cx="4995000" cy="364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Другий рівень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400" b="0" strike="noStrike" spc="-1">
                <a:solidFill>
                  <a:schemeClr val="dk1"/>
                </a:solidFill>
                <a:latin typeface="Calibri"/>
              </a:rPr>
              <a:t>Третій рівень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Четвертий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П’ятий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dt" idx="40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5" name="PlaceHolder 5"/>
          <p:cNvSpPr>
            <a:spLocks noGrp="1"/>
          </p:cNvSpPr>
          <p:nvPr>
            <p:ph type="ftr" idx="41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106" name="PlaceHolder 6"/>
          <p:cNvSpPr>
            <a:spLocks noGrp="1"/>
          </p:cNvSpPr>
          <p:nvPr>
            <p:ph type="sldNum" idx="42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DC557E6-30E7-4243-B609-5A312D4288DA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973800" y="2218320"/>
            <a:ext cx="470880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85800" y="2870280"/>
            <a:ext cx="4996440" cy="2920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Другий рівень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400" b="0" strike="noStrike" spc="-1">
                <a:solidFill>
                  <a:schemeClr val="dk1"/>
                </a:solidFill>
                <a:latin typeface="Calibri"/>
              </a:rPr>
              <a:t>Третій рівень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Четвертий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П’ятий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095880" y="2226600"/>
            <a:ext cx="472248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5823360" y="2870280"/>
            <a:ext cx="4995000" cy="2920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Другий рівень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400" b="0" strike="noStrike" spc="-1">
                <a:solidFill>
                  <a:schemeClr val="dk1"/>
                </a:solidFill>
                <a:latin typeface="Calibri"/>
              </a:rPr>
              <a:t>Третій рівень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Четвертий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П’ятий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 type="dt" idx="43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 type="ftr" idx="44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117" name="PlaceHolder 8"/>
          <p:cNvSpPr>
            <a:spLocks noGrp="1"/>
          </p:cNvSpPr>
          <p:nvPr>
            <p:ph type="sldNum" idx="45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9070675-BE53-415C-9268-6E68FCE68332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5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dt" idx="46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ftr" idx="47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122" name="PlaceHolder 4"/>
          <p:cNvSpPr>
            <a:spLocks noGrp="1"/>
          </p:cNvSpPr>
          <p:nvPr>
            <p:ph type="sldNum" idx="48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1BCE1F6-E206-4E6A-9715-20CB35CD5235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4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125" name="PlaceHolder 1"/>
          <p:cNvSpPr>
            <a:spLocks noGrp="1"/>
          </p:cNvSpPr>
          <p:nvPr>
            <p:ph type="dt" idx="49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ftr" idx="50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127" name="PlaceHolder 3"/>
          <p:cNvSpPr>
            <a:spLocks noGrp="1"/>
          </p:cNvSpPr>
          <p:nvPr>
            <p:ph type="sldNum" idx="51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336A581-27F2-4F16-9642-079E17591BF1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chemeClr val="dk1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200" b="0" strike="noStrike" spc="-1">
                <a:solidFill>
                  <a:schemeClr val="dk1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200" b="0" strike="noStrike" spc="-1">
                <a:solidFill>
                  <a:schemeClr val="dk1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7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85800" y="2074320"/>
            <a:ext cx="3680640" cy="1371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24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648320" y="609480"/>
            <a:ext cx="6168600" cy="51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Другий рівень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400" b="0" strike="noStrike" spc="-1">
                <a:solidFill>
                  <a:schemeClr val="dk1"/>
                </a:solidFill>
                <a:latin typeface="Calibri"/>
              </a:rPr>
              <a:t>Третій рівень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Четвертий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П’ятий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685800" y="3445920"/>
            <a:ext cx="3680640" cy="182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dt" idx="52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 type="ftr" idx="53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136" name="PlaceHolder 6"/>
          <p:cNvSpPr>
            <a:spLocks noGrp="1"/>
          </p:cNvSpPr>
          <p:nvPr>
            <p:ph type="sldNum" idx="54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97525D7-5C89-41A8-9C3E-FE56F201AE91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7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280" cy="1371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28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7536240" y="914400"/>
            <a:ext cx="3280680" cy="4571640"/>
          </a:xfrm>
          <a:prstGeom prst="rect">
            <a:avLst/>
          </a:prstGeom>
          <a:noFill/>
          <a:ln w="50760" cap="sq">
            <a:solidFill>
              <a:srgbClr val="FFFFFF"/>
            </a:solidFill>
            <a:miter/>
          </a:ln>
          <a:effectLst>
            <a:outerShdw blurRad="254160" rotWithShape="0">
              <a:srgbClr val="000000">
                <a:alpha val="43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Клацніть піктограму, щоб додати зображення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685800" y="2971800"/>
            <a:ext cx="6164280" cy="182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dt" idx="55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2" name="PlaceHolder 5"/>
          <p:cNvSpPr>
            <a:spLocks noGrp="1"/>
          </p:cNvSpPr>
          <p:nvPr>
            <p:ph type="ftr" idx="56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143" name="PlaceHolder 6"/>
          <p:cNvSpPr>
            <a:spLocks noGrp="1"/>
          </p:cNvSpPr>
          <p:nvPr>
            <p:ph type="sldNum" idx="57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EE581DC-57BC-411B-96E1-704F9EDE6001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4732920"/>
            <a:ext cx="1013112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24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371600" y="932040"/>
            <a:ext cx="8759520" cy="3164760"/>
          </a:xfrm>
          <a:prstGeom prst="rect">
            <a:avLst/>
          </a:prstGeom>
          <a:noFill/>
          <a:ln w="50760" cap="sq">
            <a:solidFill>
              <a:srgbClr val="FFFFFF"/>
            </a:solidFill>
            <a:miter/>
          </a:ln>
          <a:effectLst>
            <a:outerShdw blurRad="254160" rotWithShape="0">
              <a:srgbClr val="000000">
                <a:alpha val="43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Клацніть піктограму, щоб додати зображення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85800" y="5299560"/>
            <a:ext cx="10131120" cy="493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14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dt" idx="4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ftr" idx="5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14" name="PlaceHolder 6"/>
          <p:cNvSpPr>
            <a:spLocks noGrp="1"/>
          </p:cNvSpPr>
          <p:nvPr>
            <p:ph type="sldNum" idx="6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89781FD-4019-4AD3-8E3D-1C2EB4E0C575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3123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200" b="0" strike="noStrike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10131120" cy="144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20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7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8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sldNum" idx="9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A00F5C9-4657-43F7-A7F0-059197A4229C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5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22" name="TextBox 14"/>
          <p:cNvSpPr/>
          <p:nvPr/>
        </p:nvSpPr>
        <p:spPr>
          <a:xfrm>
            <a:off x="10238040" y="274320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 defTabSz="457200">
              <a:lnSpc>
                <a:spcPct val="100000"/>
              </a:lnSpc>
            </a:pPr>
            <a:r>
              <a:rPr lang="en-US" sz="8000" b="0" strike="noStrike" cap="all" spc="-1">
                <a:solidFill>
                  <a:schemeClr val="dk1"/>
                </a:solidFill>
                <a:latin typeface="Calibri"/>
              </a:rPr>
              <a:t>”</a:t>
            </a:r>
            <a:endParaRPr lang="uk-UA" sz="8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TextBox 10"/>
          <p:cNvSpPr/>
          <p:nvPr/>
        </p:nvSpPr>
        <p:spPr>
          <a:xfrm>
            <a:off x="488160" y="82332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 defTabSz="457200">
              <a:lnSpc>
                <a:spcPct val="100000"/>
              </a:lnSpc>
            </a:pPr>
            <a:r>
              <a:rPr lang="en-US" sz="8000" b="0" strike="noStrike" cap="all" spc="-1">
                <a:solidFill>
                  <a:schemeClr val="dk1"/>
                </a:solidFill>
                <a:latin typeface="Calibri"/>
              </a:rPr>
              <a:t>“</a:t>
            </a:r>
            <a:endParaRPr lang="uk-UA" sz="8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992160" y="609480"/>
            <a:ext cx="9550080" cy="2742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200" b="0" strike="noStrike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1098000" y="3352680"/>
            <a:ext cx="9338760" cy="3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87600" y="4343400"/>
            <a:ext cx="10152000" cy="144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20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dt" idx="10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11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29" name="PlaceHolder 6"/>
          <p:cNvSpPr>
            <a:spLocks noGrp="1"/>
          </p:cNvSpPr>
          <p:nvPr>
            <p:ph type="sldNum" idx="12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99A9C93-382C-4892-ABF8-90AA43FBBED6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7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85800" y="3308760"/>
            <a:ext cx="10131120" cy="146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200" b="0" strike="noStrike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85800" y="4777560"/>
            <a:ext cx="10131120" cy="86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20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13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ftr" idx="14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35" name="PlaceHolder 5"/>
          <p:cNvSpPr>
            <a:spLocks noGrp="1"/>
          </p:cNvSpPr>
          <p:nvPr>
            <p:ph type="sldNum" idx="15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D8D6E61-3606-4CE7-88F2-4962F62C1DDF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10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37" name="TextBox 12"/>
          <p:cNvSpPr/>
          <p:nvPr/>
        </p:nvSpPr>
        <p:spPr>
          <a:xfrm>
            <a:off x="10238040" y="274320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 defTabSz="457200">
              <a:lnSpc>
                <a:spcPct val="100000"/>
              </a:lnSpc>
            </a:pPr>
            <a:r>
              <a:rPr lang="en-US" sz="8000" b="0" strike="noStrike" cap="all" spc="-1">
                <a:solidFill>
                  <a:schemeClr val="dk1"/>
                </a:solidFill>
                <a:latin typeface="Calibri"/>
              </a:rPr>
              <a:t>”</a:t>
            </a:r>
            <a:endParaRPr lang="uk-UA" sz="8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" name="TextBox 13"/>
          <p:cNvSpPr/>
          <p:nvPr/>
        </p:nvSpPr>
        <p:spPr>
          <a:xfrm>
            <a:off x="488160" y="82332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 defTabSz="457200">
              <a:lnSpc>
                <a:spcPct val="100000"/>
              </a:lnSpc>
            </a:pPr>
            <a:r>
              <a:rPr lang="en-US" sz="8000" b="0" strike="noStrike" cap="all" spc="-1">
                <a:solidFill>
                  <a:schemeClr val="dk1"/>
                </a:solidFill>
                <a:latin typeface="Calibri"/>
              </a:rPr>
              <a:t>“</a:t>
            </a:r>
            <a:endParaRPr lang="uk-UA" sz="8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992160" y="609480"/>
            <a:ext cx="9550080" cy="2742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200" b="0" strike="noStrike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85800" y="3886200"/>
            <a:ext cx="10135080" cy="88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24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85800" y="4775040"/>
            <a:ext cx="10135080" cy="101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dt" idx="16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ftr" idx="17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44" name="PlaceHolder 6"/>
          <p:cNvSpPr>
            <a:spLocks noGrp="1"/>
          </p:cNvSpPr>
          <p:nvPr>
            <p:ph type="sldNum" idx="18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D925FED-A5ED-4FFC-B3F6-8DF6AF186A3E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7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2742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85800" y="3505320"/>
            <a:ext cx="10131120" cy="837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10131120" cy="144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dt" idx="19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ftr" idx="20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51" name="PlaceHolder 6"/>
          <p:cNvSpPr>
            <a:spLocks noGrp="1"/>
          </p:cNvSpPr>
          <p:nvPr>
            <p:ph type="sldNum" idx="21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39C2141-12C2-4A9D-9BC5-BCD201A95792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6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53" name="PlaceHolder 1"/>
          <p:cNvSpPr>
            <a:spLocks noGrp="1"/>
          </p:cNvSpPr>
          <p:nvPr>
            <p:ph type="body"/>
          </p:nvPr>
        </p:nvSpPr>
        <p:spPr>
          <a:xfrm>
            <a:off x="685800" y="2142000"/>
            <a:ext cx="10131120" cy="364860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Другий рівень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400" b="0" strike="noStrike" spc="-1">
                <a:solidFill>
                  <a:schemeClr val="dk1"/>
                </a:solidFill>
                <a:latin typeface="Calibri"/>
              </a:rPr>
              <a:t>Третій рівень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Четвертий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П’ятий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dt" idx="22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ftr" idx="23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56" name="PlaceHolder 4"/>
          <p:cNvSpPr>
            <a:spLocks noGrp="1"/>
          </p:cNvSpPr>
          <p:nvPr>
            <p:ph type="sldNum" idx="24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E395011-496C-4E97-95B7-9E2884EF8D63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6" descr="Celestia-R1---OverlayContentHD.png"/>
          <p:cNvPicPr/>
          <p:nvPr/>
        </p:nvPicPr>
        <p:blipFill>
          <a:blip r:embed="rId4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658720" y="609480"/>
            <a:ext cx="2158200" cy="518112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Клацніть, щоб редагувати стиль зразка заголовка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85800" y="609480"/>
            <a:ext cx="7831800" cy="518112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800" b="0" strike="noStrike" spc="-1">
                <a:solidFill>
                  <a:schemeClr val="dk1"/>
                </a:solidFill>
                <a:latin typeface="Calibri"/>
              </a:rPr>
              <a:t>Клацніть, щоб відредагувати стилі зразків тексту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743040" lvl="1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600" b="0" strike="noStrike" spc="-1">
                <a:solidFill>
                  <a:schemeClr val="dk1"/>
                </a:solidFill>
                <a:latin typeface="Calibri"/>
              </a:rPr>
              <a:t>Другий рівень</a:t>
            </a:r>
            <a:endParaRPr lang="en-US" sz="160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400" b="0" strike="noStrike" spc="-1">
                <a:solidFill>
                  <a:schemeClr val="dk1"/>
                </a:solidFill>
                <a:latin typeface="Calibri"/>
              </a:rPr>
              <a:t>Третій рівень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  <a:p>
            <a:pPr marL="1542960" lvl="3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Четвертий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  <a:p>
            <a:pPr marL="2000160" lvl="4" indent="-17136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1200" b="0" strike="noStrike" spc="-1">
                <a:solidFill>
                  <a:schemeClr val="dk1"/>
                </a:solidFill>
                <a:latin typeface="Calibri"/>
              </a:rPr>
              <a:t>П’ятий рівень</a:t>
            </a:r>
            <a:endParaRPr lang="en-US" sz="1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dt" idx="25"/>
          </p:nvPr>
        </p:nvSpPr>
        <p:spPr>
          <a:xfrm>
            <a:off x="8589600" y="5870520"/>
            <a:ext cx="159984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uk-UA" sz="1000" b="0" strike="noStrike" spc="-1">
                <a:solidFill>
                  <a:schemeClr val="dk1"/>
                </a:solidFill>
                <a:latin typeface="Calibri"/>
              </a:rPr>
              <a:t>&lt;date/time&gt;</a:t>
            </a:r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ftr" idx="26"/>
          </p:nvPr>
        </p:nvSpPr>
        <p:spPr>
          <a:xfrm>
            <a:off x="685800" y="5870520"/>
            <a:ext cx="782712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uk-UA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uk-UA" sz="1400" b="0" strike="noStrike" spc="-1">
                <a:solidFill>
                  <a:srgbClr val="FFFFFF"/>
                </a:solidFill>
                <a:latin typeface="Times New Roman"/>
              </a:rPr>
              <a:t>&lt;footer&gt;</a:t>
            </a:r>
          </a:p>
        </p:txBody>
      </p:sp>
      <p:sp>
        <p:nvSpPr>
          <p:cNvPr id="63" name="PlaceHolder 5"/>
          <p:cNvSpPr>
            <a:spLocks noGrp="1"/>
          </p:cNvSpPr>
          <p:nvPr>
            <p:ph type="sldNum" idx="27"/>
          </p:nvPr>
        </p:nvSpPr>
        <p:spPr>
          <a:xfrm>
            <a:off x="10266120" y="5870520"/>
            <a:ext cx="550800" cy="37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uk-UA" sz="10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91D4F7C-B6CC-4174-8530-F413AC90EAED}" type="slidenum">
              <a:rPr lang="uk-UA" sz="1000" b="0" strike="noStrike" spc="-1">
                <a:solidFill>
                  <a:schemeClr val="dk1"/>
                </a:solidFill>
                <a:latin typeface="Calibri"/>
              </a:rPr>
              <a:t>‹№›</a:t>
            </a:fld>
            <a:endParaRPr lang="uk-UA" sz="10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learningapps.org/watch?v=pkwey599j25" TargetMode="Externa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hyperlink" Target="https://wordwall.net/uk/resource/64139896/&#1087;&#1088;&#1086;&#1076;&#1086;&#1074;&#1078;-&#1088;&#1077;&#1095;&#1077;&#1085;&#1085;&#1103;-&#1087;&#1110;&#1076;&#1089;&#1091;&#1084;&#1086;&#1082;-&#1091;&#1088;&#1086;&#1082;&#1091;" TargetMode="Externa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view10421055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learningapps.org/view20167708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WordArt 3"/>
          <p:cNvSpPr txBox="1"/>
          <p:nvPr/>
        </p:nvSpPr>
        <p:spPr>
          <a:xfrm rot="184200">
            <a:off x="5591160" y="404640"/>
            <a:ext cx="2161800" cy="1742760"/>
          </a:xfrm>
          <a:prstGeom prst="rect">
            <a:avLst/>
          </a:prstGeom>
        </p:spPr>
        <p:txBody>
          <a:bodyPr wrap="none" lIns="90000" tIns="45000" rIns="90000" bIns="45000" anchor="ctr" anchorCtr="1">
            <a:prstTxWarp prst="textCascadeUp">
              <a:avLst>
                <a:gd name="adj" fmla="val 44444"/>
              </a:avLst>
            </a:prstTxWarp>
            <a:noAutofit/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 defTabSz="457200">
              <a:lnSpc>
                <a:spcPct val="100000"/>
              </a:lnSpc>
            </a:pPr>
            <a:r>
              <a:rPr lang="uk-UA" sz="3600" b="0" strike="noStrike" spc="-1">
                <a:ln w="0">
                  <a:noFill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160000"/>
                </a:gradFill>
                <a:latin typeface="Impact"/>
              </a:rPr>
              <a:t>тема</a:t>
            </a:r>
            <a:endParaRPr lang="uk-UA" sz="3600" b="0" strike="noStrike" spc="-1">
              <a:ln w="0">
                <a:noFill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160000"/>
              </a:gradFill>
              <a:latin typeface="Arial"/>
            </a:endParaRPr>
          </a:p>
        </p:txBody>
      </p:sp>
      <p:sp>
        <p:nvSpPr>
          <p:cNvPr id="151" name="WordArt 4"/>
          <p:cNvSpPr txBox="1"/>
          <p:nvPr/>
        </p:nvSpPr>
        <p:spPr>
          <a:xfrm>
            <a:off x="4644360" y="3277800"/>
            <a:ext cx="6695640" cy="1582200"/>
          </a:xfrm>
          <a:prstGeom prst="rect">
            <a:avLst/>
          </a:prstGeom>
        </p:spPr>
        <p:txBody>
          <a:bodyPr wrap="none" lIns="96120" tIns="51120" rIns="96120" bIns="51120" anchor="ctr" anchorCtr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 defTabSz="457200">
              <a:lnSpc>
                <a:spcPct val="100000"/>
              </a:lnSpc>
            </a:pPr>
            <a:r>
              <a:rPr lang="uk-UA" sz="4400" b="0" strike="noStrike" spc="-1">
                <a:ln w="126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/>
                </a:gradFill>
                <a:latin typeface="Arial"/>
              </a:rPr>
              <a:t>Куля і сфера</a:t>
            </a:r>
          </a:p>
        </p:txBody>
      </p:sp>
      <p:pic>
        <p:nvPicPr>
          <p:cNvPr id="152" name="Рисунок 2"/>
          <p:cNvPicPr/>
          <p:nvPr/>
        </p:nvPicPr>
        <p:blipFill>
          <a:blip r:embed="rId2"/>
          <a:stretch/>
        </p:blipFill>
        <p:spPr>
          <a:xfrm>
            <a:off x="181800" y="112680"/>
            <a:ext cx="3801600" cy="3801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 xmlns:p15="http://schemas.microsoft.com/office/powerpoint/2012/main">
      <p:transition spd="slow">
        <p:split dir="out" orient="vert"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Effect">
                            <p:stCondLst>
                              <p:cond delay="25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1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1560" y="79560"/>
            <a:ext cx="10131120" cy="92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4400" b="1" i="1" strike="noStrike" cap="all" spc="-1">
                <a:solidFill>
                  <a:srgbClr val="FFFF00"/>
                </a:solidFill>
                <a:latin typeface="Calibri Light"/>
              </a:rPr>
              <a:t>Дотична площина до кулі</a:t>
            </a:r>
            <a:endParaRPr lang="en-US" sz="4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8" name="Text Box 6"/>
          <p:cNvSpPr/>
          <p:nvPr/>
        </p:nvSpPr>
        <p:spPr>
          <a:xfrm>
            <a:off x="9622800" y="1134720"/>
            <a:ext cx="50436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uk-UA" sz="2400" b="0" strike="noStrike" spc="-1">
                <a:solidFill>
                  <a:schemeClr val="lt1">
                    <a:lumMod val="95000"/>
                    <a:lumOff val="5000"/>
                  </a:schemeClr>
                </a:solidFill>
                <a:latin typeface="Calibri"/>
              </a:rPr>
              <a:t>А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9" name="Text Box 7"/>
          <p:cNvSpPr/>
          <p:nvPr/>
        </p:nvSpPr>
        <p:spPr>
          <a:xfrm>
            <a:off x="9406800" y="2244960"/>
            <a:ext cx="43128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uk-UA" sz="2400" b="0" strike="noStrike" spc="-1">
                <a:solidFill>
                  <a:schemeClr val="lt1">
                    <a:lumMod val="95000"/>
                    <a:lumOff val="5000"/>
                  </a:schemeClr>
                </a:solidFill>
                <a:latin typeface="Calibri"/>
              </a:rPr>
              <a:t>О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60" name="Picture 9" descr="HD Wallpapers Wide Pack #8 (26)"/>
          <p:cNvPicPr/>
          <p:nvPr/>
        </p:nvPicPr>
        <p:blipFill>
          <a:blip r:embed="rId3"/>
          <a:stretch/>
        </p:blipFill>
        <p:spPr>
          <a:xfrm>
            <a:off x="10524960" y="6769080"/>
            <a:ext cx="142560" cy="88560"/>
          </a:xfrm>
          <a:prstGeom prst="rect">
            <a:avLst/>
          </a:prstGeom>
          <a:ln w="9525">
            <a:noFill/>
          </a:ln>
        </p:spPr>
      </p:pic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432720" y="1365480"/>
            <a:ext cx="3477960" cy="364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Побудувати в </a:t>
            </a: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GeoGebra</a:t>
            </a: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 кулю та площину, що мають одну спільну точку</a:t>
            </a: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Провести радіус до точки дотику</a:t>
            </a: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62" name="Рисунок 6"/>
          <p:cNvPicPr/>
          <p:nvPr/>
        </p:nvPicPr>
        <p:blipFill>
          <a:blip r:embed="rId4"/>
          <a:stretch/>
        </p:blipFill>
        <p:spPr>
          <a:xfrm>
            <a:off x="4283640" y="1009800"/>
            <a:ext cx="7306200" cy="5410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601560" y="79560"/>
            <a:ext cx="10131120" cy="92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4400" b="1" i="1" strike="noStrike" cap="all" spc="-1">
                <a:solidFill>
                  <a:srgbClr val="FFFF00"/>
                </a:solidFill>
                <a:latin typeface="Calibri Light"/>
              </a:rPr>
              <a:t>Дотична площина до кулі</a:t>
            </a:r>
            <a:endParaRPr lang="en-US" sz="4400" b="0" strike="noStrike" spc="-1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264" name="Object 3"/>
          <p:cNvGraphicFramePr/>
          <p:nvPr/>
        </p:nvGraphicFramePr>
        <p:xfrm>
          <a:off x="7948080" y="826200"/>
          <a:ext cx="4243320" cy="3020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0" imgH="0" progId="Paint.Picture">
                  <p:embed/>
                </p:oleObj>
              </mc:Choice>
              <mc:Fallback>
                <p:oleObj r:id="rId3" imgW="0" imgH="0" progId="Paint.Picture">
                  <p:embed/>
                  <p:pic>
                    <p:nvPicPr>
                      <p:cNvPr id="265" name="Object 3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7948080" y="826200"/>
                        <a:ext cx="4243320" cy="30207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" name="Text Box 5"/>
          <p:cNvSpPr/>
          <p:nvPr/>
        </p:nvSpPr>
        <p:spPr>
          <a:xfrm>
            <a:off x="164160" y="884520"/>
            <a:ext cx="7177680" cy="27316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599"/>
              </a:spcBef>
            </a:pPr>
            <a:r>
              <a:rPr lang="uk-UA" sz="3200" b="1" strike="noStrike" spc="-1">
                <a:solidFill>
                  <a:schemeClr val="dk1"/>
                </a:solidFill>
                <a:latin typeface="Calibri"/>
              </a:rPr>
              <a:t>Площина, що проходить через точку А кульової поверхні і перпендикулярна до радіуса, проведеного в точку А, називається </a:t>
            </a:r>
            <a:r>
              <a:rPr lang="uk-UA" sz="3200" b="1" strike="noStrike" spc="-1">
                <a:solidFill>
                  <a:srgbClr val="FFFF00"/>
                </a:solidFill>
                <a:latin typeface="Calibri"/>
              </a:rPr>
              <a:t>дотичною площиною.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1599"/>
              </a:spcBef>
            </a:pPr>
            <a:r>
              <a:rPr lang="uk-UA" sz="3200" b="1" strike="noStrike" spc="-1">
                <a:solidFill>
                  <a:schemeClr val="dk1"/>
                </a:solidFill>
                <a:latin typeface="Calibri"/>
              </a:rPr>
              <a:t>Точка А називається точкою дотику.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7" name="Text Box 6"/>
          <p:cNvSpPr/>
          <p:nvPr/>
        </p:nvSpPr>
        <p:spPr>
          <a:xfrm>
            <a:off x="9622800" y="1134720"/>
            <a:ext cx="50436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uk-UA" sz="2400" b="0" strike="noStrike" spc="-1">
                <a:solidFill>
                  <a:schemeClr val="lt1">
                    <a:lumMod val="95000"/>
                    <a:lumOff val="5000"/>
                  </a:schemeClr>
                </a:solidFill>
                <a:latin typeface="Calibri"/>
              </a:rPr>
              <a:t>А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8" name="Text Box 7"/>
          <p:cNvSpPr/>
          <p:nvPr/>
        </p:nvSpPr>
        <p:spPr>
          <a:xfrm>
            <a:off x="9406800" y="2244960"/>
            <a:ext cx="43128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uk-UA" sz="2400" b="0" strike="noStrike" spc="-1">
                <a:solidFill>
                  <a:schemeClr val="lt1">
                    <a:lumMod val="95000"/>
                    <a:lumOff val="5000"/>
                  </a:schemeClr>
                </a:solidFill>
                <a:latin typeface="Calibri"/>
              </a:rPr>
              <a:t>О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69" name="Picture 9" descr="HD Wallpapers Wide Pack #8 (26)"/>
          <p:cNvPicPr/>
          <p:nvPr/>
        </p:nvPicPr>
        <p:blipFill>
          <a:blip r:embed="rId5"/>
          <a:stretch/>
        </p:blipFill>
        <p:spPr>
          <a:xfrm>
            <a:off x="10524960" y="6769080"/>
            <a:ext cx="142560" cy="88560"/>
          </a:xfrm>
          <a:prstGeom prst="rect">
            <a:avLst/>
          </a:prstGeom>
          <a:ln w="9525">
            <a:noFill/>
          </a:ln>
        </p:spPr>
      </p:pic>
      <p:sp>
        <p:nvSpPr>
          <p:cNvPr id="270" name="TextBox 2"/>
          <p:cNvSpPr/>
          <p:nvPr/>
        </p:nvSpPr>
        <p:spPr>
          <a:xfrm>
            <a:off x="306000" y="3685320"/>
            <a:ext cx="7487280" cy="87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80000"/>
              </a:lnSpc>
              <a:spcBef>
                <a:spcPts val="1599"/>
              </a:spcBef>
            </a:pPr>
            <a:r>
              <a:rPr lang="uk-UA" sz="3200" b="1" strike="noStrike" spc="-1">
                <a:solidFill>
                  <a:schemeClr val="dk1"/>
                </a:solidFill>
                <a:latin typeface="Calibri"/>
              </a:rPr>
              <a:t>Дотична площина має з кулею тільки одну спільну точку – точку дотику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1" name="Text Box 6"/>
          <p:cNvSpPr/>
          <p:nvPr/>
        </p:nvSpPr>
        <p:spPr>
          <a:xfrm>
            <a:off x="277200" y="4593960"/>
            <a:ext cx="11637000" cy="22438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599"/>
              </a:spcBef>
            </a:pPr>
            <a:r>
              <a:rPr lang="uk-UA" sz="3200" b="1" strike="noStrike" spc="-1">
                <a:solidFill>
                  <a:schemeClr val="dk1"/>
                </a:solidFill>
                <a:latin typeface="Calibri"/>
              </a:rPr>
              <a:t>Пряма, яка належить дотичній до кулі площині і проходить через точку дотику, називається дотичною до кулі в цій точці.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1599"/>
              </a:spcBef>
            </a:pPr>
            <a:r>
              <a:rPr lang="uk-UA" sz="3200" b="1" strike="noStrike" spc="-1">
                <a:solidFill>
                  <a:schemeClr val="dk1"/>
                </a:solidFill>
                <a:latin typeface="Calibri"/>
              </a:rPr>
              <a:t>Дотична пряма має з кулею тільки одну спільну точку – точку дотику.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Rectangle 1"/>
          <p:cNvSpPr/>
          <p:nvPr/>
        </p:nvSpPr>
        <p:spPr>
          <a:xfrm>
            <a:off x="208800" y="399600"/>
            <a:ext cx="5122800" cy="557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indent="-216000" defTabSz="457200">
              <a:lnSpc>
                <a:spcPct val="100000"/>
              </a:lnSpc>
              <a:buClr>
                <a:srgbClr val="FFFF00"/>
              </a:buClr>
              <a:buFont typeface="Symbol" charset="2"/>
              <a:buChar char=""/>
            </a:pPr>
            <a:r>
              <a:rPr lang="uk-UA" sz="3600" b="1" i="1" u="sng" strike="noStrike" spc="-1">
                <a:solidFill>
                  <a:srgbClr val="FFFF00"/>
                </a:solidFill>
                <a:uFillTx/>
                <a:latin typeface="Arial"/>
                <a:ea typeface="Calibri"/>
              </a:rPr>
              <a:t>Взаємне розміщення кулі і площини у просторі.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  <a:p>
            <a:pPr indent="-216000" defTabSz="4572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uk-UA" sz="3600" b="1" i="1" u="sng" strike="noStrike" spc="-1">
                <a:solidFill>
                  <a:schemeClr val="lt1"/>
                </a:solidFill>
                <a:uFillTx/>
                <a:latin typeface="Arial"/>
                <a:ea typeface="Calibri"/>
              </a:rPr>
              <a:t>Побудувати кулю радіусом 3см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  <a:p>
            <a:pPr indent="-216000" defTabSz="4572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uk-UA" sz="3600" b="1" i="1" u="sng" strike="noStrike" spc="-1">
                <a:solidFill>
                  <a:schemeClr val="lt1"/>
                </a:solidFill>
                <a:uFillTx/>
                <a:latin typeface="Arial"/>
                <a:ea typeface="Calibri"/>
              </a:rPr>
              <a:t>Побудувати три площини на відстані 1см; 3см та 5см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73" name="Рисунок 2"/>
          <p:cNvPicPr/>
          <p:nvPr/>
        </p:nvPicPr>
        <p:blipFill>
          <a:blip r:embed="rId2"/>
          <a:stretch/>
        </p:blipFill>
        <p:spPr>
          <a:xfrm>
            <a:off x="5472720" y="1350360"/>
            <a:ext cx="6719040" cy="5135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Rectangle 1"/>
          <p:cNvSpPr/>
          <p:nvPr/>
        </p:nvSpPr>
        <p:spPr>
          <a:xfrm>
            <a:off x="166320" y="1018440"/>
            <a:ext cx="11858760" cy="447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indent="-216000" defTabSz="457200">
              <a:lnSpc>
                <a:spcPct val="100000"/>
              </a:lnSpc>
              <a:buClr>
                <a:srgbClr val="FFFF00"/>
              </a:buClr>
              <a:buFont typeface="Symbol" charset="2"/>
              <a:buChar char=""/>
            </a:pPr>
            <a:r>
              <a:rPr lang="uk-UA" sz="3600" b="1" i="1" u="sng" strike="noStrike" spc="-1">
                <a:solidFill>
                  <a:srgbClr val="FFFF00"/>
                </a:solidFill>
                <a:uFillTx/>
                <a:latin typeface="Arial"/>
                <a:ea typeface="Calibri"/>
              </a:rPr>
              <a:t>Взаємне розміщення кулі і площини у просторі.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uk-UA" sz="3600" b="0" strike="noStrike" spc="-1">
                <a:solidFill>
                  <a:schemeClr val="dk1"/>
                </a:solidFill>
                <a:latin typeface="Arial"/>
                <a:ea typeface="Calibri"/>
              </a:rPr>
              <a:t>Можливі </a:t>
            </a:r>
            <a:r>
              <a:rPr lang="uk-UA" sz="3600" b="1" strike="noStrike" spc="-1">
                <a:solidFill>
                  <a:schemeClr val="dk1"/>
                </a:solidFill>
                <a:latin typeface="Arial"/>
                <a:ea typeface="Calibri"/>
              </a:rPr>
              <a:t>3</a:t>
            </a:r>
            <a:r>
              <a:rPr lang="uk-UA" sz="3600" b="0" strike="noStrike" spc="-1">
                <a:solidFill>
                  <a:schemeClr val="dk1"/>
                </a:solidFill>
                <a:latin typeface="Arial"/>
                <a:ea typeface="Calibri"/>
              </a:rPr>
              <a:t> випадки (d- відстань від центра кулі до площини, r- радіус кулі):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  <a:p>
            <a:pPr indent="-216000" defTabSz="457200">
              <a:lnSpc>
                <a:spcPct val="100000"/>
              </a:lnSpc>
              <a:buClr>
                <a:srgbClr val="FFFFFF"/>
              </a:buClr>
              <a:buFont typeface="Symbol" charset="2"/>
              <a:buChar char=""/>
            </a:pPr>
            <a:r>
              <a:rPr lang="uk-UA" sz="3600" b="0" strike="noStrike" spc="-1">
                <a:solidFill>
                  <a:schemeClr val="dk1"/>
                </a:solidFill>
                <a:latin typeface="Arial"/>
                <a:ea typeface="Calibri"/>
              </a:rPr>
              <a:t>Площина і куля не мають спільних точок </a:t>
            </a:r>
            <a:r>
              <a:rPr lang="uk-UA" sz="3600" b="0" strike="noStrike" spc="-1">
                <a:solidFill>
                  <a:srgbClr val="FFFF00"/>
                </a:solidFill>
                <a:latin typeface="Arial"/>
                <a:ea typeface="Calibri"/>
              </a:rPr>
              <a:t>(r&lt;d)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  <a:p>
            <a:pPr indent="-216000" defTabSz="457200">
              <a:lnSpc>
                <a:spcPct val="100000"/>
              </a:lnSpc>
              <a:buClr>
                <a:srgbClr val="FFFFFF"/>
              </a:buClr>
              <a:buFont typeface="Symbol" charset="2"/>
              <a:buChar char=""/>
            </a:pPr>
            <a:r>
              <a:rPr lang="uk-UA" sz="3600" b="0" strike="noStrike" spc="-1">
                <a:solidFill>
                  <a:schemeClr val="dk1"/>
                </a:solidFill>
                <a:latin typeface="Arial"/>
                <a:ea typeface="Calibri"/>
              </a:rPr>
              <a:t>Площина і куля мають одну спільну точку (площина називається </a:t>
            </a:r>
            <a:r>
              <a:rPr lang="uk-UA" sz="3600" b="1" strike="noStrike" spc="-1">
                <a:solidFill>
                  <a:schemeClr val="dk1"/>
                </a:solidFill>
                <a:latin typeface="Arial"/>
                <a:ea typeface="Calibri"/>
              </a:rPr>
              <a:t>дотичною до кулі</a:t>
            </a:r>
            <a:r>
              <a:rPr lang="uk-UA" sz="3600" b="0" strike="noStrike" spc="-1">
                <a:solidFill>
                  <a:schemeClr val="dk1"/>
                </a:solidFill>
                <a:latin typeface="Arial"/>
                <a:ea typeface="Calibri"/>
              </a:rPr>
              <a:t>). Спільна точка площини і кулі називають </a:t>
            </a:r>
            <a:r>
              <a:rPr lang="uk-UA" sz="3600" b="1" strike="noStrike" spc="-1">
                <a:solidFill>
                  <a:schemeClr val="dk1"/>
                </a:solidFill>
                <a:latin typeface="Arial"/>
                <a:ea typeface="Calibri"/>
              </a:rPr>
              <a:t>точкою дотику</a:t>
            </a:r>
            <a:r>
              <a:rPr lang="uk-UA" sz="3600" b="0" strike="noStrike" spc="-1">
                <a:solidFill>
                  <a:schemeClr val="dk1"/>
                </a:solidFill>
                <a:latin typeface="Arial"/>
                <a:ea typeface="Calibri"/>
              </a:rPr>
              <a:t>. </a:t>
            </a:r>
            <a:r>
              <a:rPr lang="uk-UA" sz="3600" b="0" strike="noStrike" spc="-1">
                <a:solidFill>
                  <a:srgbClr val="FFFF00"/>
                </a:solidFill>
                <a:latin typeface="Arial"/>
                <a:ea typeface="Calibri"/>
              </a:rPr>
              <a:t>(r =d)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  <a:p>
            <a:pPr indent="-216000" defTabSz="457200">
              <a:lnSpc>
                <a:spcPct val="100000"/>
              </a:lnSpc>
              <a:buClr>
                <a:srgbClr val="FFFFFF"/>
              </a:buClr>
              <a:buFont typeface="Symbol" charset="2"/>
              <a:buChar char=""/>
            </a:pPr>
            <a:r>
              <a:rPr lang="uk-UA" sz="3600" b="0" strike="noStrike" spc="-1">
                <a:solidFill>
                  <a:schemeClr val="dk1"/>
                </a:solidFill>
                <a:latin typeface="Arial"/>
                <a:ea typeface="Calibri"/>
              </a:rPr>
              <a:t>Площина і куля  мають безліч спільних точок </a:t>
            </a:r>
            <a:r>
              <a:rPr lang="uk-UA" sz="3600" b="0" strike="noStrike" spc="-1">
                <a:solidFill>
                  <a:srgbClr val="FFFF00"/>
                </a:solidFill>
                <a:latin typeface="Arial"/>
                <a:ea typeface="Calibri"/>
              </a:rPr>
              <a:t>(r&gt;d)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3" dur="500"/>
                                        <p:tgtEl>
                                          <p:spTgt spid="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2000"/>
                                        <p:tgtEl>
                                          <p:spTgt spid="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5" dur="500"/>
                                        <p:tgtEl>
                                          <p:spTgt spid="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109080" y="0"/>
            <a:ext cx="519408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1" i="1" strike="noStrike" cap="all" spc="-1">
                <a:solidFill>
                  <a:srgbClr val="FFC000"/>
                </a:solidFill>
                <a:latin typeface="Calibri"/>
              </a:rPr>
              <a:t>Взаємне розміщення двох куль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/>
          </p:nvPr>
        </p:nvSpPr>
        <p:spPr>
          <a:xfrm>
            <a:off x="109080" y="1716840"/>
            <a:ext cx="6303240" cy="413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3333" lnSpcReduction="10000"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4400" b="0" strike="noStrike" spc="-1">
                <a:solidFill>
                  <a:schemeClr val="dk1"/>
                </a:solidFill>
                <a:latin typeface="Calibri"/>
              </a:rPr>
              <a:t> Не перетинаються</a:t>
            </a:r>
            <a:endParaRPr lang="en-US" sz="4400" b="0" strike="noStrike" spc="-1">
              <a:solidFill>
                <a:schemeClr val="dk1"/>
              </a:solidFill>
              <a:latin typeface="Calibri"/>
            </a:endParaRPr>
          </a:p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</a:pPr>
            <a:endParaRPr lang="en-US" sz="4400" b="0" strike="noStrike" spc="-1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4400" b="0" strike="noStrike" spc="-1">
                <a:solidFill>
                  <a:schemeClr val="dk1"/>
                </a:solidFill>
                <a:latin typeface="Calibri"/>
              </a:rPr>
              <a:t>Дотикаються (два випадки)</a:t>
            </a:r>
            <a:endParaRPr lang="en-US" sz="4400" b="0" strike="noStrike" spc="-1">
              <a:solidFill>
                <a:schemeClr val="dk1"/>
              </a:solidFill>
              <a:latin typeface="Calibri"/>
            </a:endParaRPr>
          </a:p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</a:pPr>
            <a:endParaRPr lang="en-US" sz="4400" b="0" strike="noStrike" spc="-1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4400" b="0" strike="noStrike" spc="-1">
                <a:solidFill>
                  <a:schemeClr val="dk1"/>
                </a:solidFill>
                <a:latin typeface="Calibri"/>
              </a:rPr>
              <a:t>Перетинаються (круг)</a:t>
            </a:r>
            <a:endParaRPr lang="en-US" sz="44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77" name="Рисунок 4"/>
          <p:cNvPicPr/>
          <p:nvPr/>
        </p:nvPicPr>
        <p:blipFill>
          <a:blip r:embed="rId2"/>
          <a:stretch/>
        </p:blipFill>
        <p:spPr>
          <a:xfrm>
            <a:off x="8609400" y="0"/>
            <a:ext cx="3582360" cy="2842200"/>
          </a:xfrm>
          <a:prstGeom prst="rect">
            <a:avLst/>
          </a:prstGeom>
          <a:ln w="0">
            <a:noFill/>
          </a:ln>
        </p:spPr>
      </p:pic>
      <p:pic>
        <p:nvPicPr>
          <p:cNvPr id="278" name="Рисунок 6"/>
          <p:cNvPicPr/>
          <p:nvPr/>
        </p:nvPicPr>
        <p:blipFill>
          <a:blip r:embed="rId3"/>
          <a:stretch/>
        </p:blipFill>
        <p:spPr>
          <a:xfrm>
            <a:off x="4795560" y="1421280"/>
            <a:ext cx="3506040" cy="3401280"/>
          </a:xfrm>
          <a:prstGeom prst="rect">
            <a:avLst/>
          </a:prstGeom>
          <a:ln w="0">
            <a:noFill/>
          </a:ln>
        </p:spPr>
      </p:pic>
      <p:pic>
        <p:nvPicPr>
          <p:cNvPr id="279" name="Рисунок 8"/>
          <p:cNvPicPr/>
          <p:nvPr/>
        </p:nvPicPr>
        <p:blipFill>
          <a:blip r:embed="rId4"/>
          <a:stretch/>
        </p:blipFill>
        <p:spPr>
          <a:xfrm>
            <a:off x="8456760" y="3429000"/>
            <a:ext cx="3625920" cy="3193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 fmla="y-sin(pi*$)/3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y-sin(pi*$)/9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y-sin(pi*$)/27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y-sin(pi*$)/81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5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1000" fill="hold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1000" fill="hold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1000" fill="hold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3" dur="1000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8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2000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4" dur="2000" fill="hold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width*sin(2.5*pi*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2000" fill="hold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0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Box 2"/>
          <p:cNvSpPr/>
          <p:nvPr/>
        </p:nvSpPr>
        <p:spPr>
          <a:xfrm>
            <a:off x="590760" y="478440"/>
            <a:ext cx="10254960" cy="503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457200">
              <a:lnSpc>
                <a:spcPct val="115000"/>
              </a:lnSpc>
            </a:pPr>
            <a:r>
              <a:rPr lang="uk-UA" sz="4000" b="1" strike="noStrike" spc="-1">
                <a:solidFill>
                  <a:srgbClr val="FFFF00"/>
                </a:solidFill>
                <a:latin typeface="Times New Roman"/>
                <a:ea typeface="Calibri"/>
              </a:rPr>
              <a:t>     Первинне закріплення.</a:t>
            </a:r>
            <a:endParaRPr lang="uk-UA" sz="4000" b="0" strike="noStrike" spc="-1">
              <a:solidFill>
                <a:srgbClr val="FFFFFF"/>
              </a:solidFill>
              <a:latin typeface="Arial"/>
            </a:endParaRPr>
          </a:p>
          <a:p>
            <a:pPr marL="408960" algn="just" defTabSz="457200">
              <a:lnSpc>
                <a:spcPct val="115000"/>
              </a:lnSpc>
            </a:pPr>
            <a:r>
              <a:rPr lang="uk-UA" sz="1800" b="1" strike="noStrike" spc="-1">
                <a:solidFill>
                  <a:schemeClr val="dk1"/>
                </a:solidFill>
                <a:latin typeface="Times New Roman"/>
                <a:ea typeface="Calibri"/>
              </a:rPr>
              <a:t> </a:t>
            </a:r>
            <a:endParaRPr lang="uk-UA" sz="18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defTabSz="457200">
              <a:lnSpc>
                <a:spcPct val="115000"/>
              </a:lnSpc>
              <a:buClr>
                <a:srgbClr val="FFFFFF"/>
              </a:buClr>
              <a:buFont typeface="Times New Roman"/>
              <a:buChar char="-"/>
            </a:pPr>
            <a:r>
              <a:rPr lang="uk-UA" sz="3200" b="0" strike="noStrike" spc="-1">
                <a:solidFill>
                  <a:schemeClr val="dk1"/>
                </a:solidFill>
                <a:latin typeface="Times New Roman"/>
                <a:ea typeface="Calibri"/>
              </a:rPr>
              <a:t>Чим відрізняються куля і сфера?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defTabSz="457200">
              <a:lnSpc>
                <a:spcPct val="115000"/>
              </a:lnSpc>
              <a:buClr>
                <a:srgbClr val="FFFFFF"/>
              </a:buClr>
              <a:buFont typeface="Times New Roman"/>
              <a:buChar char="-"/>
            </a:pPr>
            <a:r>
              <a:rPr lang="uk-UA" sz="3200" b="0" strike="noStrike" spc="-1">
                <a:solidFill>
                  <a:schemeClr val="dk1"/>
                </a:solidFill>
                <a:latin typeface="Times New Roman"/>
                <a:ea typeface="Calibri"/>
              </a:rPr>
              <a:t>Який відрізок називають радіусом кулі?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defTabSz="457200">
              <a:lnSpc>
                <a:spcPct val="115000"/>
              </a:lnSpc>
              <a:buClr>
                <a:srgbClr val="FFFFFF"/>
              </a:buClr>
              <a:buFont typeface="Times New Roman"/>
              <a:buChar char="-"/>
            </a:pPr>
            <a:r>
              <a:rPr lang="uk-UA" sz="3200" b="0" strike="noStrike" spc="-1">
                <a:solidFill>
                  <a:schemeClr val="dk1"/>
                </a:solidFill>
                <a:latin typeface="Times New Roman"/>
                <a:ea typeface="Calibri"/>
              </a:rPr>
              <a:t>Скільки можна провести радіусів у одній кулі?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defTabSz="457200">
              <a:lnSpc>
                <a:spcPct val="115000"/>
              </a:lnSpc>
              <a:buClr>
                <a:srgbClr val="FFFFFF"/>
              </a:buClr>
              <a:buFont typeface="Times New Roman"/>
              <a:buChar char="-"/>
            </a:pPr>
            <a:r>
              <a:rPr lang="uk-UA" sz="3200" b="0" strike="noStrike" spc="-1">
                <a:solidFill>
                  <a:schemeClr val="dk1"/>
                </a:solidFill>
                <a:latin typeface="Times New Roman"/>
                <a:ea typeface="Calibri"/>
              </a:rPr>
              <a:t>Що є перерізом кулі площиною? А сфери?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defTabSz="457200">
              <a:lnSpc>
                <a:spcPct val="115000"/>
              </a:lnSpc>
              <a:buClr>
                <a:srgbClr val="FFFFFF"/>
              </a:buClr>
              <a:buFont typeface="Times New Roman"/>
              <a:buChar char="-"/>
            </a:pPr>
            <a:r>
              <a:rPr lang="uk-UA" sz="3200" b="0" strike="noStrike" spc="-1">
                <a:solidFill>
                  <a:schemeClr val="dk1"/>
                </a:solidFill>
                <a:latin typeface="Times New Roman"/>
                <a:ea typeface="Calibri"/>
              </a:rPr>
              <a:t>Який відрізок є відстанню від центра кулі до площини перерізу?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defTabSz="457200">
              <a:lnSpc>
                <a:spcPct val="115000"/>
              </a:lnSpc>
              <a:buClr>
                <a:srgbClr val="FFFFFF"/>
              </a:buClr>
              <a:buFont typeface="Times New Roman"/>
              <a:buChar char="-"/>
            </a:pPr>
            <a:r>
              <a:rPr lang="uk-UA" sz="3200" b="0" strike="noStrike" spc="-1">
                <a:solidFill>
                  <a:schemeClr val="dk1"/>
                </a:solidFill>
                <a:latin typeface="Times New Roman"/>
                <a:ea typeface="Calibri"/>
              </a:rPr>
              <a:t>Що таке великий круг?</a:t>
            </a:r>
            <a:endParaRPr lang="uk-UA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2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2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2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2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2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2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235800" y="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strike="noStrike" cap="all" spc="-1">
                <a:solidFill>
                  <a:schemeClr val="dk1"/>
                </a:solidFill>
                <a:latin typeface="Calibri Light"/>
              </a:rPr>
              <a:t>Задача 1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/>
          </p:nvPr>
        </p:nvSpPr>
        <p:spPr>
          <a:xfrm>
            <a:off x="348120" y="1283760"/>
            <a:ext cx="10131120" cy="364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89999" lnSpcReduction="10000"/>
          </a:bodyPr>
          <a:lstStyle/>
          <a:p>
            <a:pPr marL="609480" indent="-60948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3600" b="0" i="1" strike="noStrike" spc="-1">
                <a:solidFill>
                  <a:schemeClr val="dk1"/>
                </a:solidFill>
                <a:latin typeface="Calibri"/>
              </a:rPr>
              <a:t>Радіус кулі дорівнює 3 см. 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  <a:p>
            <a:pPr marL="609480" indent="-60948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  <a:p>
            <a:pPr marL="609480" indent="-60948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3600" b="0" i="1" strike="noStrike" spc="-1">
                <a:solidFill>
                  <a:schemeClr val="dk1"/>
                </a:solidFill>
                <a:latin typeface="Calibri"/>
              </a:rPr>
              <a:t>Знайдіть: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  <a:p>
            <a:pPr marL="609480" indent="-60948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3600" b="0" i="1" strike="noStrike" spc="-1">
                <a:solidFill>
                  <a:schemeClr val="dk1"/>
                </a:solidFill>
                <a:latin typeface="Calibri"/>
              </a:rPr>
              <a:t>1. діаметр кулі;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  <a:p>
            <a:pPr marL="609480" indent="-60948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3600" b="0" i="1" strike="noStrike" spc="-1">
                <a:solidFill>
                  <a:schemeClr val="dk1"/>
                </a:solidFill>
                <a:latin typeface="Calibri"/>
              </a:rPr>
              <a:t>2. довжину великого кола;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  <a:p>
            <a:pPr marL="609480" indent="-60948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3600" b="0" i="1" strike="noStrike" spc="-1">
                <a:solidFill>
                  <a:schemeClr val="dk1"/>
                </a:solidFill>
                <a:latin typeface="Calibri"/>
              </a:rPr>
              <a:t>3. площу великого круга.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Effect">
                      <p:stCondLst>
                        <p:cond delay="indefinite"/>
                      </p:stCondLst>
                      <p:childTnLst>
                        <p:par>
                          <p:cTn id="11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Effect">
                      <p:stCondLst>
                        <p:cond delay="indefinite"/>
                      </p:stCondLst>
                      <p:childTnLst>
                        <p:par>
                          <p:cTn id="21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Effect">
                      <p:stCondLst>
                        <p:cond delay="indefinite"/>
                      </p:stCondLst>
                      <p:childTnLst>
                        <p:par>
                          <p:cTn id="2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Effect">
                      <p:stCondLst>
                        <p:cond delay="indefinite"/>
                      </p:stCondLst>
                      <p:childTnLst>
                        <p:par>
                          <p:cTn id="31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609480" y="277920"/>
            <a:ext cx="10972440" cy="1139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strike="noStrike" cap="all" spc="-1">
                <a:solidFill>
                  <a:schemeClr val="dk1"/>
                </a:solidFill>
                <a:latin typeface="Calibri Light"/>
              </a:rPr>
              <a:t>Задача 2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/>
          </p:nvPr>
        </p:nvSpPr>
        <p:spPr>
          <a:xfrm>
            <a:off x="323640" y="1186560"/>
            <a:ext cx="5078160" cy="4789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На дотичній площині до сфери взято точку </a:t>
            </a:r>
            <a:r>
              <a:rPr lang="uk-UA" sz="2800" b="0" i="1" strike="noStrike" spc="-1">
                <a:solidFill>
                  <a:schemeClr val="dk1"/>
                </a:solidFill>
                <a:latin typeface="Calibri"/>
              </a:rPr>
              <a:t>М</a:t>
            </a: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 і з'єднано з центром сфери </a:t>
            </a:r>
            <a:r>
              <a:rPr lang="ru-RU" sz="2800" b="0" i="1" strike="noStrike" spc="-1">
                <a:solidFill>
                  <a:schemeClr val="dk1"/>
                </a:solidFill>
                <a:latin typeface="Calibri"/>
              </a:rPr>
              <a:t>О</a:t>
            </a: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. Відрізок </a:t>
            </a:r>
            <a:r>
              <a:rPr lang="ru-RU" sz="2800" b="0" i="1" strike="noStrike" spc="-1">
                <a:solidFill>
                  <a:schemeClr val="dk1"/>
                </a:solidFill>
                <a:latin typeface="Calibri"/>
              </a:rPr>
              <a:t>МО</a:t>
            </a:r>
            <a:r>
              <a:rPr lang="ru-RU" sz="2800" b="0" strike="noStrike" spc="-1">
                <a:solidFill>
                  <a:schemeClr val="dk1"/>
                </a:solidFill>
                <a:latin typeface="Calibri"/>
              </a:rPr>
              <a:t> </a:t>
            </a: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перетнув сферу у точці </a:t>
            </a:r>
            <a:r>
              <a:rPr lang="uk-UA" sz="2800" b="0" i="1" strike="noStrike" spc="-1">
                <a:solidFill>
                  <a:schemeClr val="dk1"/>
                </a:solidFill>
                <a:latin typeface="Calibri"/>
              </a:rPr>
              <a:t>К</a:t>
            </a: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. Чому дорівнює довжина відрізка </a:t>
            </a:r>
            <a:r>
              <a:rPr lang="uk-UA" sz="2800" b="0" i="1" strike="noStrike" spc="-1">
                <a:solidFill>
                  <a:schemeClr val="dk1"/>
                </a:solidFill>
                <a:latin typeface="Calibri"/>
              </a:rPr>
              <a:t>МК, якщо радіус сфери 3см, а відстань від точки М до точки перетину сфери з площиною 4см</a:t>
            </a:r>
            <a:r>
              <a:rPr lang="uk-UA" sz="2800" b="0" strike="noStrike" spc="-1">
                <a:solidFill>
                  <a:schemeClr val="dk1"/>
                </a:solidFill>
                <a:latin typeface="Calibri"/>
              </a:rPr>
              <a:t>?</a:t>
            </a: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7" name="Овал 1"/>
          <p:cNvSpPr/>
          <p:nvPr/>
        </p:nvSpPr>
        <p:spPr>
          <a:xfrm>
            <a:off x="7610760" y="2771280"/>
            <a:ext cx="2658600" cy="2728800"/>
          </a:xfrm>
          <a:prstGeom prst="ellipse">
            <a:avLst/>
          </a:prstGeom>
          <a:noFill/>
          <a:ln w="28575" cap="rnd">
            <a:solidFill>
              <a:srgbClr val="FFFFF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uk-UA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88" name="Овал 2"/>
          <p:cNvSpPr/>
          <p:nvPr/>
        </p:nvSpPr>
        <p:spPr>
          <a:xfrm>
            <a:off x="7610760" y="3544920"/>
            <a:ext cx="2658600" cy="1153080"/>
          </a:xfrm>
          <a:prstGeom prst="ellipse">
            <a:avLst/>
          </a:prstGeom>
          <a:noFill/>
          <a:ln w="28575" cap="rnd">
            <a:solidFill>
              <a:srgbClr val="FFFFFF"/>
            </a:solidFill>
            <a:prstDash val="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uk-UA" sz="1800" b="0" strike="noStrike" spc="-1">
              <a:solidFill>
                <a:schemeClr val="lt1"/>
              </a:solidFill>
              <a:latin typeface="Calibri"/>
            </a:endParaRPr>
          </a:p>
        </p:txBody>
      </p:sp>
      <p:cxnSp>
        <p:nvCxnSpPr>
          <p:cNvPr id="289" name="Пряма сполучна лінія 4"/>
          <p:cNvCxnSpPr>
            <a:stCxn id="288" idx="2"/>
            <a:endCxn id="288" idx="6"/>
          </p:cNvCxnSpPr>
          <p:nvPr/>
        </p:nvCxnSpPr>
        <p:spPr>
          <a:xfrm>
            <a:off x="7610400" y="4121640"/>
            <a:ext cx="2659320" cy="360"/>
          </a:xfrm>
          <a:prstGeom prst="straightConnector1">
            <a:avLst/>
          </a:prstGeom>
          <a:ln cap="rnd">
            <a:solidFill>
              <a:srgbClr val="FFFFFF"/>
            </a:solidFill>
            <a:prstDash val="dash"/>
            <a:round/>
          </a:ln>
        </p:spPr>
      </p:cxnSp>
      <p:sp>
        <p:nvSpPr>
          <p:cNvPr id="290" name="Блок-схема: дані 5"/>
          <p:cNvSpPr/>
          <p:nvPr/>
        </p:nvSpPr>
        <p:spPr>
          <a:xfrm>
            <a:off x="6541560" y="2321280"/>
            <a:ext cx="5190480" cy="1153080"/>
          </a:xfrm>
          <a:prstGeom prst="flowChartInputOutput">
            <a:avLst/>
          </a:prstGeom>
          <a:noFill/>
          <a:ln w="28575" cap="rnd">
            <a:solidFill>
              <a:srgbClr val="FFFFF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uk-UA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91" name="Овал 6"/>
          <p:cNvSpPr/>
          <p:nvPr/>
        </p:nvSpPr>
        <p:spPr>
          <a:xfrm>
            <a:off x="10698480" y="2630520"/>
            <a:ext cx="189720" cy="186120"/>
          </a:xfrm>
          <a:prstGeom prst="ellipse">
            <a:avLst/>
          </a:prstGeom>
          <a:solidFill>
            <a:srgbClr val="AC3EC1"/>
          </a:solidFill>
          <a:ln cap="rnd">
            <a:solidFill>
              <a:srgbClr val="4B1B54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uk-UA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92" name="Овал 7"/>
          <p:cNvSpPr/>
          <p:nvPr/>
        </p:nvSpPr>
        <p:spPr>
          <a:xfrm>
            <a:off x="8750160" y="4028760"/>
            <a:ext cx="189720" cy="186120"/>
          </a:xfrm>
          <a:prstGeom prst="ellipse">
            <a:avLst/>
          </a:prstGeom>
          <a:solidFill>
            <a:srgbClr val="AC3EC1"/>
          </a:solidFill>
          <a:ln cap="rnd">
            <a:solidFill>
              <a:srgbClr val="4B1B54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uk-UA" sz="1800" b="0" strike="noStrike" spc="-1">
              <a:solidFill>
                <a:schemeClr val="lt1"/>
              </a:solidFill>
              <a:latin typeface="Calibri"/>
            </a:endParaRPr>
          </a:p>
        </p:txBody>
      </p:sp>
      <p:cxnSp>
        <p:nvCxnSpPr>
          <p:cNvPr id="293" name="Пряма сполучна лінія 9"/>
          <p:cNvCxnSpPr>
            <a:stCxn id="291" idx="3"/>
            <a:endCxn id="292" idx="6"/>
          </p:cNvCxnSpPr>
          <p:nvPr/>
        </p:nvCxnSpPr>
        <p:spPr>
          <a:xfrm flipH="1">
            <a:off x="8939880" y="2789640"/>
            <a:ext cx="1786680" cy="1332360"/>
          </a:xfrm>
          <a:prstGeom prst="straightConnector1">
            <a:avLst/>
          </a:prstGeom>
          <a:ln cap="rnd">
            <a:solidFill>
              <a:srgbClr val="AC3EC1"/>
            </a:solidFill>
            <a:round/>
          </a:ln>
        </p:spPr>
      </p:cxnSp>
      <p:sp>
        <p:nvSpPr>
          <p:cNvPr id="294" name="Овал 17"/>
          <p:cNvSpPr/>
          <p:nvPr/>
        </p:nvSpPr>
        <p:spPr>
          <a:xfrm>
            <a:off x="9889560" y="3235680"/>
            <a:ext cx="168480" cy="161280"/>
          </a:xfrm>
          <a:prstGeom prst="ellipse">
            <a:avLst/>
          </a:prstGeom>
          <a:solidFill>
            <a:srgbClr val="AC3EC1"/>
          </a:solidFill>
          <a:ln cap="rnd">
            <a:solidFill>
              <a:srgbClr val="4B1B54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uk-UA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95" name="TextBox 18"/>
          <p:cNvSpPr/>
          <p:nvPr/>
        </p:nvSpPr>
        <p:spPr>
          <a:xfrm>
            <a:off x="8525160" y="4214880"/>
            <a:ext cx="40680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uk-UA" sz="2400" b="0" strike="noStrike" spc="-1">
                <a:solidFill>
                  <a:schemeClr val="dk1"/>
                </a:solidFill>
                <a:latin typeface="Calibri"/>
              </a:rPr>
              <a:t>О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6" name="TextBox 19"/>
          <p:cNvSpPr/>
          <p:nvPr/>
        </p:nvSpPr>
        <p:spPr>
          <a:xfrm>
            <a:off x="10701000" y="2350080"/>
            <a:ext cx="3988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uk-UA" sz="2000" b="0" strike="noStrike" spc="-1">
                <a:solidFill>
                  <a:schemeClr val="dk1"/>
                </a:solidFill>
                <a:latin typeface="Calibri"/>
              </a:rPr>
              <a:t>М</a:t>
            </a:r>
            <a:endParaRPr lang="uk-UA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7" name="TextBox 20"/>
          <p:cNvSpPr/>
          <p:nvPr/>
        </p:nvSpPr>
        <p:spPr>
          <a:xfrm>
            <a:off x="9820800" y="2866320"/>
            <a:ext cx="3196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uk-UA" sz="2000" b="0" strike="noStrike" spc="-1">
                <a:solidFill>
                  <a:schemeClr val="dk1"/>
                </a:solidFill>
                <a:latin typeface="Calibri"/>
              </a:rPr>
              <a:t>К</a:t>
            </a:r>
            <a:endParaRPr lang="uk-UA" sz="20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 xmlns:p15="http://schemas.microsoft.com/office/powerpoint/2012/main">
      <p:transition spd="slow">
        <p:checker dir="horz"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768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fill="hold"/>
                                        <p:tgtEl>
                                          <p:spTgt spid="28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 additive="repl">
                                        <p:cTn id="11" dur="123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 additive="repl">
                                        <p:cTn id="13" dur="123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Effect">
                      <p:stCondLst>
                        <p:cond delay="indefinite"/>
                      </p:stCondLst>
                      <p:childTnLst>
                        <p:par>
                          <p:cTn id="15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5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1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5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0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3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7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0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9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62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9214200" y="271800"/>
            <a:ext cx="275616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НМТ 2025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99" name="Місце для вмісту 4"/>
          <p:cNvPicPr/>
          <p:nvPr/>
        </p:nvPicPr>
        <p:blipFill>
          <a:blip r:embed="rId2"/>
          <a:stretch/>
        </p:blipFill>
        <p:spPr>
          <a:xfrm>
            <a:off x="221400" y="1493280"/>
            <a:ext cx="9967320" cy="4456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 xmlns:p15="http://schemas.microsoft.com/office/powerpoint/2012/main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9186120" y="109440"/>
            <a:ext cx="234900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НМТ 2025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01" name="Місце для вмісту 4"/>
          <p:cNvPicPr/>
          <p:nvPr/>
        </p:nvPicPr>
        <p:blipFill>
          <a:blip r:embed="rId2"/>
          <a:stretch/>
        </p:blipFill>
        <p:spPr>
          <a:xfrm>
            <a:off x="205920" y="333720"/>
            <a:ext cx="8163720" cy="6189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 xmlns:p15="http://schemas.microsoft.com/office/powerpoint/2012/main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Місце для вмісту 5"/>
          <p:cNvPicPr/>
          <p:nvPr/>
        </p:nvPicPr>
        <p:blipFill>
          <a:blip r:embed="rId2"/>
          <a:stretch/>
        </p:blipFill>
        <p:spPr>
          <a:xfrm>
            <a:off x="9173160" y="4002120"/>
            <a:ext cx="2855520" cy="2855520"/>
          </a:xfrm>
          <a:prstGeom prst="rect">
            <a:avLst/>
          </a:prstGeom>
          <a:ln w="0">
            <a:noFill/>
          </a:ln>
        </p:spPr>
      </p:pic>
      <p:sp>
        <p:nvSpPr>
          <p:cNvPr id="154" name="PlaceHolder 1"/>
          <p:cNvSpPr>
            <a:spLocks noGrp="1"/>
          </p:cNvSpPr>
          <p:nvPr>
            <p:ph/>
          </p:nvPr>
        </p:nvSpPr>
        <p:spPr>
          <a:xfrm>
            <a:off x="235800" y="632520"/>
            <a:ext cx="11491560" cy="364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            План уроку        </a:t>
            </a:r>
            <a:endParaRPr lang="en-US" sz="4000" b="0" strike="noStrike" spc="-1" dirty="0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Означення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кулі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та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сфери</a:t>
            </a:r>
            <a:endParaRPr lang="en-US" sz="4000" b="0" strike="noStrike" spc="-1" dirty="0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Елементи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кулі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(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кулева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поверхня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,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радіус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,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діаметр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)</a:t>
            </a:r>
            <a:endParaRPr lang="en-US" sz="4000" b="0" strike="noStrike" spc="-1" dirty="0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Переріз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кулі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площинами</a:t>
            </a:r>
            <a:endParaRPr lang="en-US" sz="4000" b="0" strike="noStrike" spc="-1" dirty="0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Дотична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площина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до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кулі</a:t>
            </a:r>
            <a:endParaRPr lang="ru-RU" sz="4000" spc="-1" dirty="0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Розміщення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</a:t>
            </a:r>
            <a:r>
              <a:rPr lang="ru-RU" sz="4000" b="0" strike="noStrike" spc="-1" dirty="0" err="1">
                <a:solidFill>
                  <a:schemeClr val="dk1"/>
                </a:solidFill>
                <a:latin typeface="Calibri"/>
              </a:rPr>
              <a:t>двох</a:t>
            </a:r>
            <a:r>
              <a:rPr lang="ru-RU" sz="4000" b="0" strike="noStrike" spc="-1" dirty="0">
                <a:solidFill>
                  <a:schemeClr val="dk1"/>
                </a:solidFill>
                <a:latin typeface="Calibri"/>
              </a:rPr>
              <a:t> куль</a:t>
            </a:r>
            <a:endParaRPr lang="en-US" sz="4000" b="0" strike="noStrike" spc="-1" dirty="0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" dur="500"/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Effect">
                      <p:stCondLst>
                        <p:cond delay="indefinite"/>
                      </p:stCondLst>
                      <p:childTnLst>
                        <p:par>
                          <p:cTn id="1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" dur="500"/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Effect">
                      <p:stCondLst>
                        <p:cond delay="indefinite"/>
                      </p:stCondLst>
                      <p:childTnLst>
                        <p:par>
                          <p:cTn id="25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0" dur="500"/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Effect">
                      <p:stCondLst>
                        <p:cond delay="indefinite"/>
                      </p:stCondLst>
                      <p:childTnLst>
                        <p:par>
                          <p:cTn id="3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4" dur="500"/>
                                        <p:tgtEl>
                                          <p:spTgt spid="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9158040" y="338760"/>
            <a:ext cx="262944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НМТ 2024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/>
          </p:nvPr>
        </p:nvSpPr>
        <p:spPr>
          <a:xfrm>
            <a:off x="685800" y="2142000"/>
            <a:ext cx="10131120" cy="364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04" name="Рисунок 4"/>
          <p:cNvPicPr/>
          <p:nvPr/>
        </p:nvPicPr>
        <p:blipFill>
          <a:blip r:embed="rId2"/>
          <a:stretch/>
        </p:blipFill>
        <p:spPr>
          <a:xfrm>
            <a:off x="86040" y="1434960"/>
            <a:ext cx="10730880" cy="4796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 xmlns:p15="http://schemas.microsoft.com/office/powerpoint/2012/main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9214200" y="469080"/>
            <a:ext cx="250272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0" strike="noStrike" cap="all" spc="-1">
                <a:solidFill>
                  <a:schemeClr val="dk1"/>
                </a:solidFill>
                <a:latin typeface="Calibri Light"/>
              </a:rPr>
              <a:t>НМТ 2025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06" name="Місце для вмісту 4"/>
          <p:cNvPicPr/>
          <p:nvPr/>
        </p:nvPicPr>
        <p:blipFill>
          <a:blip r:embed="rId2"/>
          <a:stretch/>
        </p:blipFill>
        <p:spPr>
          <a:xfrm>
            <a:off x="158040" y="1519200"/>
            <a:ext cx="9154440" cy="5106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 xmlns:p15="http://schemas.microsoft.com/office/powerpoint/2012/main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63836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en-US" sz="3600" b="0" u="sng" strike="noStrike" cap="all" spc="-1">
                <a:solidFill>
                  <a:schemeClr val="dk1"/>
                </a:solidFill>
                <a:uFillTx/>
                <a:latin typeface="Calibri Light"/>
                <a:hlinkClick r:id="rId2"/>
              </a:rPr>
              <a:t>https://learningapps.org/watch?v=pkwey599j25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08" name="Місце для вмісту 4"/>
          <p:cNvPicPr/>
          <p:nvPr/>
        </p:nvPicPr>
        <p:blipFill>
          <a:blip r:embed="rId3"/>
          <a:stretch/>
        </p:blipFill>
        <p:spPr>
          <a:xfrm>
            <a:off x="3926520" y="2141640"/>
            <a:ext cx="3649320" cy="3649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 xmlns:p15="http://schemas.microsoft.com/office/powerpoint/2012/main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6251040" y="128520"/>
            <a:ext cx="5700600" cy="1289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en-US" sz="1400" b="0" u="sng" strike="noStrike" cap="all" spc="-1">
                <a:solidFill>
                  <a:schemeClr val="dk1"/>
                </a:solidFill>
                <a:uFillTx/>
                <a:latin typeface="Calibri Light"/>
                <a:hlinkClick r:id="rId2"/>
              </a:rPr>
              <a:t>https://wordwall.net/uk/resource/64139896/%D0%BF%D1%80%D0%BE%D0%B4%D0%BE%D0%B2%D0%B6-%D1%80%D0%B5%D1%87%D0%B5%D0%BD%D0%BD%D1%8F-%D0%BF%D1%96%D0%B4%D1%81%D1%83%D0%BC%D0%BE%D0%BA-%D1%83%D1%80%D0%BE%D0%BA%D1%83#</a:t>
            </a:r>
            <a:endParaRPr lang="en-US" sz="14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10" name="Рисунок 2"/>
          <p:cNvPicPr/>
          <p:nvPr/>
        </p:nvPicPr>
        <p:blipFill>
          <a:blip r:embed="rId3"/>
          <a:stretch/>
        </p:blipFill>
        <p:spPr>
          <a:xfrm>
            <a:off x="6251040" y="1459440"/>
            <a:ext cx="5700600" cy="5269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/>
    </mc:Choice>
    <mc:Fallback xmlns="" xmlns:p15="http://schemas.microsoft.com/office/powerpoint/2012/main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extBox 6"/>
          <p:cNvSpPr/>
          <p:nvPr/>
        </p:nvSpPr>
        <p:spPr>
          <a:xfrm>
            <a:off x="1069200" y="815760"/>
            <a:ext cx="851076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uk-UA" sz="4000" b="0" strike="noStrike" spc="-1">
                <a:solidFill>
                  <a:schemeClr val="dk1"/>
                </a:solidFill>
                <a:latin typeface="Calibri"/>
              </a:rPr>
              <a:t>Домашнє завдання:</a:t>
            </a:r>
            <a:endParaRPr lang="uk-UA" sz="40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13" name="Picture 2"/>
          <p:cNvPicPr/>
          <p:nvPr/>
        </p:nvPicPr>
        <p:blipFill>
          <a:blip r:embed="rId2"/>
          <a:stretch/>
        </p:blipFill>
        <p:spPr>
          <a:xfrm>
            <a:off x="719280" y="2431800"/>
            <a:ext cx="3649320" cy="3649320"/>
          </a:xfrm>
          <a:prstGeom prst="rect">
            <a:avLst/>
          </a:prstGeom>
          <a:ln w="0">
            <a:noFill/>
          </a:ln>
        </p:spPr>
      </p:pic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719280" y="97560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en-US" sz="3600" b="0" u="sng" strike="noStrike" cap="all" spc="-1">
                <a:solidFill>
                  <a:schemeClr val="dk1"/>
                </a:solidFill>
                <a:uFillTx/>
                <a:latin typeface="Calibri Light"/>
                <a:hlinkClick r:id="rId3"/>
              </a:rPr>
              <a:t>https://learningapps.org/view10421055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p15="http://schemas.microsoft.com/office/powerpoint/2012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en-US" sz="3600" b="0" u="sng" strike="noStrike" cap="all" spc="-1">
                <a:solidFill>
                  <a:schemeClr val="dk1"/>
                </a:solidFill>
                <a:uFillTx/>
                <a:latin typeface="Calibri Light"/>
                <a:hlinkClick r:id="rId2"/>
              </a:rPr>
              <a:t>https://learningapps.org/view20167708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56" name="Місце для вмісту 4"/>
          <p:cNvPicPr/>
          <p:nvPr/>
        </p:nvPicPr>
        <p:blipFill>
          <a:blip r:embed="rId3"/>
          <a:stretch/>
        </p:blipFill>
        <p:spPr>
          <a:xfrm>
            <a:off x="1563480" y="2076480"/>
            <a:ext cx="3649320" cy="3649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10" descr="C:\Documents and Settings\Parkourist\Рабочий стол\477yhh0E68c1.jpg"/>
          <p:cNvPicPr/>
          <p:nvPr/>
        </p:nvPicPr>
        <p:blipFill>
          <a:blip r:embed="rId3"/>
          <a:stretch/>
        </p:blipFill>
        <p:spPr>
          <a:xfrm>
            <a:off x="9632520" y="1959840"/>
            <a:ext cx="2214360" cy="3321360"/>
          </a:xfrm>
          <a:prstGeom prst="rect">
            <a:avLst/>
          </a:prstGeom>
          <a:ln w="0">
            <a:noFill/>
          </a:ln>
        </p:spPr>
      </p:pic>
      <p:pic>
        <p:nvPicPr>
          <p:cNvPr id="158" name="Picture 11" descr="C:\Documents and Settings\Parkourist\Рабочий стол\p_22860_1_advertisimentspirobox.jpg"/>
          <p:cNvPicPr/>
          <p:nvPr/>
        </p:nvPicPr>
        <p:blipFill>
          <a:blip r:embed="rId4"/>
          <a:stretch/>
        </p:blipFill>
        <p:spPr>
          <a:xfrm>
            <a:off x="4618800" y="4390920"/>
            <a:ext cx="2999880" cy="2247480"/>
          </a:xfrm>
          <a:prstGeom prst="rect">
            <a:avLst/>
          </a:prstGeom>
          <a:ln w="0">
            <a:noFill/>
          </a:ln>
        </p:spPr>
      </p:pic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2381400" y="0"/>
            <a:ext cx="600048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3600" b="1" strike="noStrike" cap="all" spc="-1">
                <a:solidFill>
                  <a:schemeClr val="dk1"/>
                </a:solidFill>
                <a:latin typeface="Calibri Light"/>
              </a:rPr>
              <a:t>“Кулі” навколо нас.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60" name="Picture 4" descr="Красный_шар_салюта"/>
          <p:cNvPicPr/>
          <p:nvPr/>
        </p:nvPicPr>
        <p:blipFill>
          <a:blip r:embed="rId5"/>
          <a:stretch/>
        </p:blipFill>
        <p:spPr>
          <a:xfrm>
            <a:off x="563400" y="906120"/>
            <a:ext cx="3648240" cy="2714400"/>
          </a:xfrm>
          <a:prstGeom prst="rect">
            <a:avLst/>
          </a:prstGeom>
          <a:ln w="0">
            <a:noFill/>
          </a:ln>
        </p:spPr>
      </p:pic>
      <p:pic>
        <p:nvPicPr>
          <p:cNvPr id="161" name="Picture 10" descr="0001Shar20062007"/>
          <p:cNvPicPr/>
          <p:nvPr/>
        </p:nvPicPr>
        <p:blipFill>
          <a:blip r:embed="rId6"/>
          <a:stretch/>
        </p:blipFill>
        <p:spPr>
          <a:xfrm>
            <a:off x="442080" y="4143240"/>
            <a:ext cx="3177720" cy="2585520"/>
          </a:xfrm>
          <a:prstGeom prst="rect">
            <a:avLst/>
          </a:prstGeom>
          <a:ln w="0">
            <a:noFill/>
          </a:ln>
        </p:spPr>
      </p:pic>
      <p:pic>
        <p:nvPicPr>
          <p:cNvPr id="162" name="Picture 18"/>
          <p:cNvPicPr/>
          <p:nvPr/>
        </p:nvPicPr>
        <p:blipFill>
          <a:blip r:embed="rId7"/>
          <a:stretch/>
        </p:blipFill>
        <p:spPr>
          <a:xfrm>
            <a:off x="8097120" y="128520"/>
            <a:ext cx="2209320" cy="1714320"/>
          </a:xfrm>
          <a:prstGeom prst="rect">
            <a:avLst/>
          </a:prstGeom>
          <a:ln w="0">
            <a:noFill/>
          </a:ln>
        </p:spPr>
      </p:pic>
      <p:pic>
        <p:nvPicPr>
          <p:cNvPr id="163" name="Picture 16"/>
          <p:cNvPicPr/>
          <p:nvPr/>
        </p:nvPicPr>
        <p:blipFill>
          <a:blip r:embed="rId8"/>
          <a:stretch/>
        </p:blipFill>
        <p:spPr>
          <a:xfrm>
            <a:off x="4542120" y="1401120"/>
            <a:ext cx="3520800" cy="2641320"/>
          </a:xfrm>
          <a:prstGeom prst="rect">
            <a:avLst/>
          </a:prstGeom>
          <a:ln w="9525">
            <a:noFill/>
          </a:ln>
        </p:spPr>
      </p:pic>
      <p:pic>
        <p:nvPicPr>
          <p:cNvPr id="164" name="Picture 12" descr="DSC01021"/>
          <p:cNvPicPr/>
          <p:nvPr/>
        </p:nvPicPr>
        <p:blipFill>
          <a:blip r:embed="rId9"/>
          <a:stretch/>
        </p:blipFill>
        <p:spPr>
          <a:xfrm>
            <a:off x="8259840" y="4300560"/>
            <a:ext cx="2868480" cy="242856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p15="http://schemas.microsoft.com/office/powerpoint/2012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tangle 88"/>
          <p:cNvSpPr/>
          <p:nvPr/>
        </p:nvSpPr>
        <p:spPr>
          <a:xfrm>
            <a:off x="0" y="1989000"/>
            <a:ext cx="12191760" cy="4868640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1111320" y="189000"/>
            <a:ext cx="6568560" cy="79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90000"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2200" b="1" strike="noStrike" cap="all" spc="-1">
                <a:solidFill>
                  <a:srgbClr val="FFC000"/>
                </a:solidFill>
                <a:latin typeface="Times New Roman"/>
              </a:rPr>
              <a:t>Сфера - це поверхня, </a:t>
            </a:r>
            <a:br>
              <a:rPr sz="2200"/>
            </a:br>
            <a:r>
              <a:rPr lang="ru-RU" sz="2200" b="1" strike="noStrike" cap="all" spc="-1">
                <a:solidFill>
                  <a:srgbClr val="FFC000"/>
                </a:solidFill>
                <a:latin typeface="Times New Roman"/>
              </a:rPr>
              <a:t>що складається зі всіх точок простору</a:t>
            </a:r>
            <a:r>
              <a:rPr lang="ru-RU" sz="2800" b="1" strike="noStrike" cap="all" spc="-1">
                <a:solidFill>
                  <a:srgbClr val="FFC000"/>
                </a:solidFill>
                <a:latin typeface="Times New Roman"/>
              </a:rPr>
              <a:t> </a:t>
            </a: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167" name="Group 3"/>
          <p:cNvGrpSpPr/>
          <p:nvPr/>
        </p:nvGrpSpPr>
        <p:grpSpPr>
          <a:xfrm>
            <a:off x="3052080" y="4041720"/>
            <a:ext cx="431280" cy="394560"/>
            <a:chOff x="3052080" y="4041720"/>
            <a:chExt cx="431280" cy="394560"/>
          </a:xfrm>
        </p:grpSpPr>
        <p:sp>
          <p:nvSpPr>
            <p:cNvPr id="168" name="Oval 4"/>
            <p:cNvSpPr/>
            <p:nvPr/>
          </p:nvSpPr>
          <p:spPr>
            <a:xfrm>
              <a:off x="3412440" y="4259160"/>
              <a:ext cx="70920" cy="7092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5760" rIns="90000" bIns="5760" anchor="ctr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69" name="Text Box 5"/>
            <p:cNvSpPr/>
            <p:nvPr/>
          </p:nvSpPr>
          <p:spPr>
            <a:xfrm>
              <a:off x="3052080" y="4041720"/>
              <a:ext cx="360000" cy="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457200">
                <a:lnSpc>
                  <a:spcPct val="100000"/>
                </a:lnSpc>
                <a:spcBef>
                  <a:spcPts val="1001"/>
                </a:spcBef>
              </a:pPr>
              <a:r>
                <a:rPr lang="ru-RU" sz="2000" b="1" strike="noStrike" spc="-1">
                  <a:solidFill>
                    <a:srgbClr val="0033CC"/>
                  </a:solidFill>
                  <a:latin typeface="Times New Roman"/>
                </a:rPr>
                <a:t>О</a:t>
              </a:r>
              <a:endParaRPr lang="uk-UA" sz="20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170" name="Group 6"/>
          <p:cNvGrpSpPr/>
          <p:nvPr/>
        </p:nvGrpSpPr>
        <p:grpSpPr>
          <a:xfrm>
            <a:off x="1992240" y="2781360"/>
            <a:ext cx="2987280" cy="2987280"/>
            <a:chOff x="1992240" y="2781360"/>
            <a:chExt cx="2987280" cy="2987280"/>
          </a:xfrm>
        </p:grpSpPr>
        <p:grpSp>
          <p:nvGrpSpPr>
            <p:cNvPr id="171" name="Group 7"/>
            <p:cNvGrpSpPr/>
            <p:nvPr/>
          </p:nvGrpSpPr>
          <p:grpSpPr>
            <a:xfrm>
              <a:off x="1992240" y="2781360"/>
              <a:ext cx="2987280" cy="2987280"/>
              <a:chOff x="1992240" y="2781360"/>
              <a:chExt cx="2987280" cy="2987280"/>
            </a:xfrm>
          </p:grpSpPr>
          <p:sp>
            <p:nvSpPr>
              <p:cNvPr id="172" name="Oval 8"/>
              <p:cNvSpPr/>
              <p:nvPr/>
            </p:nvSpPr>
            <p:spPr>
              <a:xfrm>
                <a:off x="1992240" y="2781360"/>
                <a:ext cx="2987280" cy="2987280"/>
              </a:xfrm>
              <a:prstGeom prst="ellipse">
                <a:avLst/>
              </a:prstGeom>
              <a:noFill/>
              <a:ln w="28575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3" name="Arc 9"/>
              <p:cNvSpPr/>
              <p:nvPr/>
            </p:nvSpPr>
            <p:spPr>
              <a:xfrm>
                <a:off x="3404160" y="3813480"/>
                <a:ext cx="1575360" cy="496440"/>
              </a:xfrm>
              <a:custGeom>
                <a:avLst/>
                <a:gdLst>
                  <a:gd name="textAreaLeft" fmla="*/ 0 w 1575360"/>
                  <a:gd name="textAreaRight" fmla="*/ 1575720 w 1575360"/>
                  <a:gd name="textAreaTop" fmla="*/ 0 h 496440"/>
                  <a:gd name="textAreaBottom" fmla="*/ 496800 h 496440"/>
                </a:gdLst>
                <a:ahLst/>
                <a:cxnLst/>
                <a:rect l="textAreaLeft" t="textAreaTop" r="textAreaRight" b="textAreaBottom"/>
                <a:pathLst>
                  <a:path w="21600" h="21984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</a:path>
                  <a:path w="21600" h="21984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FFFF"/>
                </a:solidFill>
                <a:prstDash val="lg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4" name="Arc 10"/>
              <p:cNvSpPr/>
              <p:nvPr/>
            </p:nvSpPr>
            <p:spPr>
              <a:xfrm flipH="1">
                <a:off x="1992240" y="3812400"/>
                <a:ext cx="1466640" cy="488160"/>
              </a:xfrm>
              <a:custGeom>
                <a:avLst/>
                <a:gdLst>
                  <a:gd name="textAreaLeft" fmla="*/ 360 w 1466640"/>
                  <a:gd name="textAreaRight" fmla="*/ 1467360 w 1466640"/>
                  <a:gd name="textAreaTop" fmla="*/ 0 h 488160"/>
                  <a:gd name="textAreaBottom" fmla="*/ 488520 h 488160"/>
                </a:gdLst>
                <a:ahLst/>
                <a:cxnLst/>
                <a:rect l="textAreaLeft" t="textAreaTop" r="textAreaRight" b="textAreaBottom"/>
                <a:pathLst>
                  <a:path w="21600" h="21600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FFFF"/>
                </a:solidFill>
                <a:prstDash val="lg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5" name="Arc 11"/>
              <p:cNvSpPr/>
              <p:nvPr/>
            </p:nvSpPr>
            <p:spPr>
              <a:xfrm flipV="1">
                <a:off x="3459240" y="4293000"/>
                <a:ext cx="1520280" cy="496440"/>
              </a:xfrm>
              <a:custGeom>
                <a:avLst/>
                <a:gdLst>
                  <a:gd name="textAreaLeft" fmla="*/ 0 w 1520280"/>
                  <a:gd name="textAreaRight" fmla="*/ 1520640 w 1520280"/>
                  <a:gd name="textAreaTop" fmla="*/ -360 h 496440"/>
                  <a:gd name="textAreaBottom" fmla="*/ 496440 h 496440"/>
                </a:gdLst>
                <a:ahLst/>
                <a:cxnLst/>
                <a:rect l="textAreaLeft" t="textAreaTop" r="textAreaRight" b="textAreaBottom"/>
                <a:pathLst>
                  <a:path w="21600" h="21984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</a:path>
                  <a:path w="21600" h="21984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6" name="Arc 12"/>
              <p:cNvSpPr/>
              <p:nvPr/>
            </p:nvSpPr>
            <p:spPr>
              <a:xfrm flipH="1" flipV="1">
                <a:off x="1992240" y="4302000"/>
                <a:ext cx="1466640" cy="488160"/>
              </a:xfrm>
              <a:custGeom>
                <a:avLst/>
                <a:gdLst>
                  <a:gd name="textAreaLeft" fmla="*/ 360 w 1466640"/>
                  <a:gd name="textAreaRight" fmla="*/ 1467360 w 1466640"/>
                  <a:gd name="textAreaTop" fmla="*/ 360 h 488160"/>
                  <a:gd name="textAreaBottom" fmla="*/ 488880 h 488160"/>
                </a:gdLst>
                <a:ahLst/>
                <a:cxnLst/>
                <a:rect l="textAreaLeft" t="textAreaTop" r="textAreaRight" b="textAreaBottom"/>
                <a:pathLst>
                  <a:path w="21600" h="21600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177" name="Arc 13"/>
              <p:cNvSpPr/>
              <p:nvPr/>
            </p:nvSpPr>
            <p:spPr>
              <a:xfrm flipH="1">
                <a:off x="2751840" y="2781360"/>
                <a:ext cx="759960" cy="2986200"/>
              </a:xfrm>
              <a:custGeom>
                <a:avLst/>
                <a:gdLst>
                  <a:gd name="textAreaLeft" fmla="*/ -360 w 759960"/>
                  <a:gd name="textAreaRight" fmla="*/ 759960 w 759960"/>
                  <a:gd name="textAreaTop" fmla="*/ 0 h 2986200"/>
                  <a:gd name="textAreaBottom" fmla="*/ 2986560 h 2986200"/>
                </a:gdLst>
                <a:ahLst/>
                <a:cxnLst/>
                <a:rect l="textAreaLeft" t="textAreaTop" r="textAreaRight" b="textAreaBottom"/>
                <a:pathLst>
                  <a:path w="21600" h="43198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06"/>
                      <a:pt x="12120" y="43025"/>
                      <a:pt x="314" y="43197"/>
                    </a:cubicBezTo>
                  </a:path>
                  <a:path w="21600" h="43198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06"/>
                      <a:pt x="12120" y="43025"/>
                      <a:pt x="314" y="43197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</p:grpSp>
        <p:sp>
          <p:nvSpPr>
            <p:cNvPr id="178" name="Arc 14"/>
            <p:cNvSpPr/>
            <p:nvPr/>
          </p:nvSpPr>
          <p:spPr>
            <a:xfrm>
              <a:off x="3513240" y="2781360"/>
              <a:ext cx="759960" cy="2986200"/>
            </a:xfrm>
            <a:custGeom>
              <a:avLst/>
              <a:gdLst>
                <a:gd name="textAreaLeft" fmla="*/ 0 w 759960"/>
                <a:gd name="textAreaRight" fmla="*/ 760320 w 759960"/>
                <a:gd name="textAreaTop" fmla="*/ 0 h 2986200"/>
                <a:gd name="textAreaBottom" fmla="*/ 2986560 h 2986200"/>
              </a:gdLst>
              <a:ahLst/>
              <a:cxnLst/>
              <a:rect l="textAreaLeft" t="textAreaTop" r="textAreaRight" b="textAreaBottom"/>
              <a:pathLst>
                <a:path w="21600" h="43198" fill="none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06"/>
                    <a:pt x="12120" y="43025"/>
                    <a:pt x="314" y="43197"/>
                  </a:cubicBezTo>
                </a:path>
                <a:path w="21600" h="43198" stroke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06"/>
                    <a:pt x="12120" y="43025"/>
                    <a:pt x="314" y="43197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FFFF"/>
              </a:solidFill>
              <a:prstDash val="lg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179" name="Group 15"/>
          <p:cNvGrpSpPr/>
          <p:nvPr/>
        </p:nvGrpSpPr>
        <p:grpSpPr>
          <a:xfrm>
            <a:off x="2747880" y="3068280"/>
            <a:ext cx="1620720" cy="2664000"/>
            <a:chOff x="2747880" y="3068280"/>
            <a:chExt cx="1620720" cy="2664000"/>
          </a:xfrm>
        </p:grpSpPr>
        <p:sp>
          <p:nvSpPr>
            <p:cNvPr id="180" name="Line 16"/>
            <p:cNvSpPr/>
            <p:nvPr/>
          </p:nvSpPr>
          <p:spPr>
            <a:xfrm flipV="1">
              <a:off x="3500640" y="3068280"/>
              <a:ext cx="867960" cy="117252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81" name="Text Box 17"/>
            <p:cNvSpPr/>
            <p:nvPr/>
          </p:nvSpPr>
          <p:spPr>
            <a:xfrm>
              <a:off x="3732120" y="3335400"/>
              <a:ext cx="289440" cy="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457200">
                <a:lnSpc>
                  <a:spcPct val="100000"/>
                </a:lnSpc>
                <a:spcBef>
                  <a:spcPts val="1001"/>
                </a:spcBef>
              </a:pPr>
              <a:r>
                <a:rPr lang="en-US" sz="2000" b="1" strike="noStrike" spc="-1">
                  <a:solidFill>
                    <a:srgbClr val="FF0000"/>
                  </a:solidFill>
                  <a:latin typeface="Times New Roman"/>
                </a:rPr>
                <a:t>R</a:t>
              </a:r>
              <a:endParaRPr lang="uk-UA" sz="20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2" name="Line 18"/>
            <p:cNvSpPr/>
            <p:nvPr/>
          </p:nvSpPr>
          <p:spPr>
            <a:xfrm flipH="1">
              <a:off x="2747880" y="4294800"/>
              <a:ext cx="695520" cy="42624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83" name="Line 19"/>
            <p:cNvSpPr/>
            <p:nvPr/>
          </p:nvSpPr>
          <p:spPr>
            <a:xfrm>
              <a:off x="3500640" y="4294800"/>
              <a:ext cx="360" cy="143748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84" name="Text Box 20"/>
            <p:cNvSpPr/>
            <p:nvPr/>
          </p:nvSpPr>
          <p:spPr>
            <a:xfrm>
              <a:off x="3502080" y="4986720"/>
              <a:ext cx="288000" cy="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457200">
                <a:lnSpc>
                  <a:spcPct val="100000"/>
                </a:lnSpc>
                <a:spcBef>
                  <a:spcPts val="1001"/>
                </a:spcBef>
              </a:pPr>
              <a:r>
                <a:rPr lang="en-US" sz="2000" b="1" strike="noStrike" spc="-1">
                  <a:solidFill>
                    <a:srgbClr val="FF0000"/>
                  </a:solidFill>
                  <a:latin typeface="Times New Roman"/>
                </a:rPr>
                <a:t>R</a:t>
              </a:r>
              <a:endParaRPr lang="uk-UA" sz="20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5" name="Text Box 21"/>
            <p:cNvSpPr/>
            <p:nvPr/>
          </p:nvSpPr>
          <p:spPr>
            <a:xfrm>
              <a:off x="2806560" y="4266720"/>
              <a:ext cx="289440" cy="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457200">
                <a:lnSpc>
                  <a:spcPct val="100000"/>
                </a:lnSpc>
                <a:spcBef>
                  <a:spcPts val="1001"/>
                </a:spcBef>
              </a:pPr>
              <a:r>
                <a:rPr lang="en-US" sz="2000" b="1" strike="noStrike" spc="-1">
                  <a:solidFill>
                    <a:srgbClr val="FF0000"/>
                  </a:solidFill>
                  <a:latin typeface="Times New Roman"/>
                </a:rPr>
                <a:t>R</a:t>
              </a:r>
              <a:endParaRPr lang="uk-UA" sz="20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6" name="Text Box 22"/>
          <p:cNvSpPr/>
          <p:nvPr/>
        </p:nvSpPr>
        <p:spPr>
          <a:xfrm>
            <a:off x="1774800" y="907920"/>
            <a:ext cx="525600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uk-UA" sz="2400" b="1" strike="noStrike" spc="-1">
                <a:solidFill>
                  <a:srgbClr val="FFC000"/>
                </a:solidFill>
                <a:latin typeface="Times New Roman"/>
              </a:rPr>
              <a:t>розташованих на даній відстані (R)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7" name="Text Box 23"/>
          <p:cNvSpPr/>
          <p:nvPr/>
        </p:nvSpPr>
        <p:spPr>
          <a:xfrm>
            <a:off x="1847880" y="1341360"/>
            <a:ext cx="3816000" cy="97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uk-UA" sz="2400" b="1" strike="noStrike" spc="-1">
                <a:solidFill>
                  <a:srgbClr val="FFC000"/>
                </a:solidFill>
                <a:latin typeface="Times New Roman"/>
              </a:rPr>
              <a:t>від даної точки (О).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1199"/>
              </a:spcBef>
            </a:pP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8" name="Text Box 24"/>
          <p:cNvSpPr/>
          <p:nvPr/>
        </p:nvSpPr>
        <p:spPr>
          <a:xfrm>
            <a:off x="1090440" y="2205000"/>
            <a:ext cx="259200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ru-RU" sz="2400" b="1" u="sng" strike="noStrike" spc="-1">
                <a:solidFill>
                  <a:schemeClr val="lt2"/>
                </a:solidFill>
                <a:uFillTx/>
                <a:latin typeface="Times New Roman"/>
              </a:rPr>
              <a:t>Центр сфери (О)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Text Box 25"/>
          <p:cNvSpPr/>
          <p:nvPr/>
        </p:nvSpPr>
        <p:spPr>
          <a:xfrm>
            <a:off x="4546440" y="5942160"/>
            <a:ext cx="248580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ru-RU" sz="2400" b="1" u="sng" strike="noStrike" spc="-1">
                <a:solidFill>
                  <a:srgbClr val="FF0000"/>
                </a:solidFill>
                <a:uFillTx/>
                <a:latin typeface="Times New Roman"/>
              </a:rPr>
              <a:t>Радіус сфери</a:t>
            </a:r>
            <a:r>
              <a:rPr lang="en-US" sz="2400" b="1" u="sng" strike="noStrike" spc="-1">
                <a:solidFill>
                  <a:srgbClr val="FF0000"/>
                </a:solidFill>
                <a:uFillTx/>
                <a:latin typeface="Times New Roman"/>
              </a:rPr>
              <a:t>(R)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0" name="Line 26"/>
          <p:cNvSpPr/>
          <p:nvPr/>
        </p:nvSpPr>
        <p:spPr>
          <a:xfrm>
            <a:off x="1811160" y="2492280"/>
            <a:ext cx="1620720" cy="1800000"/>
          </a:xfrm>
          <a:prstGeom prst="line">
            <a:avLst/>
          </a:prstGeom>
          <a:ln w="25400">
            <a:solidFill>
              <a:srgbClr val="0033CC"/>
            </a:solidFill>
            <a:prstDash val="sysDot"/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191" name="Group 27"/>
          <p:cNvGrpSpPr/>
          <p:nvPr/>
        </p:nvGrpSpPr>
        <p:grpSpPr>
          <a:xfrm>
            <a:off x="3071520" y="3429000"/>
            <a:ext cx="1979640" cy="2736720"/>
            <a:chOff x="3071520" y="3429000"/>
            <a:chExt cx="1979640" cy="2736720"/>
          </a:xfrm>
        </p:grpSpPr>
        <p:sp>
          <p:nvSpPr>
            <p:cNvPr id="192" name="Line 28"/>
            <p:cNvSpPr/>
            <p:nvPr/>
          </p:nvSpPr>
          <p:spPr>
            <a:xfrm flipH="1" flipV="1">
              <a:off x="4096080" y="3429000"/>
              <a:ext cx="955080" cy="2736720"/>
            </a:xfrm>
            <a:prstGeom prst="line">
              <a:avLst/>
            </a:prstGeom>
            <a:ln w="12700">
              <a:solidFill>
                <a:srgbClr val="FF0000"/>
              </a:solidFill>
              <a:prstDash val="sysDot"/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93" name="Line 29"/>
            <p:cNvSpPr/>
            <p:nvPr/>
          </p:nvSpPr>
          <p:spPr>
            <a:xfrm flipH="1" flipV="1">
              <a:off x="3071520" y="4581360"/>
              <a:ext cx="1979640" cy="1584360"/>
            </a:xfrm>
            <a:prstGeom prst="line">
              <a:avLst/>
            </a:prstGeom>
            <a:ln w="12700">
              <a:solidFill>
                <a:srgbClr val="FF0000"/>
              </a:solidFill>
              <a:prstDash val="sysDot"/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94" name="Line 30"/>
            <p:cNvSpPr/>
            <p:nvPr/>
          </p:nvSpPr>
          <p:spPr>
            <a:xfrm flipH="1" flipV="1">
              <a:off x="3549960" y="5518080"/>
              <a:ext cx="1501200" cy="647640"/>
            </a:xfrm>
            <a:prstGeom prst="line">
              <a:avLst/>
            </a:prstGeom>
            <a:ln w="12700">
              <a:solidFill>
                <a:srgbClr val="FF0000"/>
              </a:solidFill>
              <a:prstDash val="sysDot"/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95" name="Text Box 31"/>
          <p:cNvSpPr/>
          <p:nvPr/>
        </p:nvSpPr>
        <p:spPr>
          <a:xfrm>
            <a:off x="844200" y="5950080"/>
            <a:ext cx="3451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ru-RU" sz="2400" b="1" u="sng" strike="noStrike" spc="-1">
                <a:solidFill>
                  <a:srgbClr val="00CC00"/>
                </a:solidFill>
                <a:uFillTx/>
                <a:latin typeface="Times New Roman"/>
              </a:rPr>
              <a:t>Діаметр сфери </a:t>
            </a:r>
            <a:r>
              <a:rPr lang="en-US" sz="2400" b="1" u="sng" strike="noStrike" spc="-1">
                <a:solidFill>
                  <a:srgbClr val="00CC00"/>
                </a:solidFill>
                <a:uFillTx/>
                <a:latin typeface="Times New Roman"/>
              </a:rPr>
              <a:t>(d=2R)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6" name="Line 32"/>
          <p:cNvSpPr/>
          <p:nvPr/>
        </p:nvSpPr>
        <p:spPr>
          <a:xfrm flipV="1">
            <a:off x="3503520" y="2781000"/>
            <a:ext cx="360" cy="2987640"/>
          </a:xfrm>
          <a:prstGeom prst="line">
            <a:avLst/>
          </a:prstGeom>
          <a:ln w="31750">
            <a:solidFill>
              <a:srgbClr val="008000"/>
            </a:solidFill>
            <a:prstDash val="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7" name="Line 33"/>
          <p:cNvSpPr/>
          <p:nvPr/>
        </p:nvSpPr>
        <p:spPr>
          <a:xfrm flipV="1">
            <a:off x="1774800" y="5121000"/>
            <a:ext cx="1692000" cy="1152720"/>
          </a:xfrm>
          <a:prstGeom prst="line">
            <a:avLst/>
          </a:prstGeom>
          <a:ln w="28575">
            <a:solidFill>
              <a:srgbClr val="008000"/>
            </a:solidFill>
            <a:prstDash val="sysDot"/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198" name="Group 34"/>
          <p:cNvGrpSpPr/>
          <p:nvPr/>
        </p:nvGrpSpPr>
        <p:grpSpPr>
          <a:xfrm>
            <a:off x="1992240" y="2781360"/>
            <a:ext cx="2987280" cy="2987280"/>
            <a:chOff x="1992240" y="2781360"/>
            <a:chExt cx="2987280" cy="2987280"/>
          </a:xfrm>
        </p:grpSpPr>
        <p:grpSp>
          <p:nvGrpSpPr>
            <p:cNvPr id="199" name="Group 35"/>
            <p:cNvGrpSpPr/>
            <p:nvPr/>
          </p:nvGrpSpPr>
          <p:grpSpPr>
            <a:xfrm>
              <a:off x="1992240" y="2781360"/>
              <a:ext cx="2987280" cy="2987280"/>
              <a:chOff x="1992240" y="2781360"/>
              <a:chExt cx="2987280" cy="2987280"/>
            </a:xfrm>
          </p:grpSpPr>
          <p:sp>
            <p:nvSpPr>
              <p:cNvPr id="200" name="Oval 36"/>
              <p:cNvSpPr/>
              <p:nvPr/>
            </p:nvSpPr>
            <p:spPr>
              <a:xfrm>
                <a:off x="1992240" y="2781360"/>
                <a:ext cx="2987280" cy="2987280"/>
              </a:xfrm>
              <a:prstGeom prst="ellipse">
                <a:avLst/>
              </a:prstGeom>
              <a:noFill/>
              <a:ln w="28575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01" name="Arc 37"/>
              <p:cNvSpPr/>
              <p:nvPr/>
            </p:nvSpPr>
            <p:spPr>
              <a:xfrm>
                <a:off x="3404160" y="3813480"/>
                <a:ext cx="1575360" cy="496440"/>
              </a:xfrm>
              <a:custGeom>
                <a:avLst/>
                <a:gdLst>
                  <a:gd name="textAreaLeft" fmla="*/ 0 w 1575360"/>
                  <a:gd name="textAreaRight" fmla="*/ 1575720 w 1575360"/>
                  <a:gd name="textAreaTop" fmla="*/ 0 h 496440"/>
                  <a:gd name="textAreaBottom" fmla="*/ 496800 h 496440"/>
                </a:gdLst>
                <a:ahLst/>
                <a:cxnLst/>
                <a:rect l="textAreaLeft" t="textAreaTop" r="textAreaRight" b="textAreaBottom"/>
                <a:pathLst>
                  <a:path w="21600" h="21984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</a:path>
                  <a:path w="21600" h="21984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FFFF"/>
                </a:solidFill>
                <a:prstDash val="lg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02" name="Arc 38"/>
              <p:cNvSpPr/>
              <p:nvPr/>
            </p:nvSpPr>
            <p:spPr>
              <a:xfrm flipH="1">
                <a:off x="1992240" y="3812400"/>
                <a:ext cx="1466640" cy="488160"/>
              </a:xfrm>
              <a:custGeom>
                <a:avLst/>
                <a:gdLst>
                  <a:gd name="textAreaLeft" fmla="*/ 360 w 1466640"/>
                  <a:gd name="textAreaRight" fmla="*/ 1467360 w 1466640"/>
                  <a:gd name="textAreaTop" fmla="*/ 0 h 488160"/>
                  <a:gd name="textAreaBottom" fmla="*/ 488520 h 488160"/>
                </a:gdLst>
                <a:ahLst/>
                <a:cxnLst/>
                <a:rect l="textAreaLeft" t="textAreaTop" r="textAreaRight" b="textAreaBottom"/>
                <a:pathLst>
                  <a:path w="21600" h="21600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FFFF"/>
                </a:solidFill>
                <a:prstDash val="lg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03" name="Arc 39"/>
              <p:cNvSpPr/>
              <p:nvPr/>
            </p:nvSpPr>
            <p:spPr>
              <a:xfrm flipV="1">
                <a:off x="3459240" y="4293000"/>
                <a:ext cx="1520280" cy="496440"/>
              </a:xfrm>
              <a:custGeom>
                <a:avLst/>
                <a:gdLst>
                  <a:gd name="textAreaLeft" fmla="*/ 0 w 1520280"/>
                  <a:gd name="textAreaRight" fmla="*/ 1520640 w 1520280"/>
                  <a:gd name="textAreaTop" fmla="*/ -360 h 496440"/>
                  <a:gd name="textAreaBottom" fmla="*/ 496440 h 496440"/>
                </a:gdLst>
                <a:ahLst/>
                <a:cxnLst/>
                <a:rect l="textAreaLeft" t="textAreaTop" r="textAreaRight" b="textAreaBottom"/>
                <a:pathLst>
                  <a:path w="21600" h="21984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</a:path>
                  <a:path w="21600" h="21984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04" name="Arc 40"/>
              <p:cNvSpPr/>
              <p:nvPr/>
            </p:nvSpPr>
            <p:spPr>
              <a:xfrm flipH="1" flipV="1">
                <a:off x="1992240" y="4302000"/>
                <a:ext cx="1466640" cy="488160"/>
              </a:xfrm>
              <a:custGeom>
                <a:avLst/>
                <a:gdLst>
                  <a:gd name="textAreaLeft" fmla="*/ 360 w 1466640"/>
                  <a:gd name="textAreaRight" fmla="*/ 1467360 w 1466640"/>
                  <a:gd name="textAreaTop" fmla="*/ 360 h 488160"/>
                  <a:gd name="textAreaBottom" fmla="*/ 488880 h 488160"/>
                </a:gdLst>
                <a:ahLst/>
                <a:cxnLst/>
                <a:rect l="textAreaLeft" t="textAreaTop" r="textAreaRight" b="textAreaBottom"/>
                <a:pathLst>
                  <a:path w="21600" h="21600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05" name="Arc 41"/>
              <p:cNvSpPr/>
              <p:nvPr/>
            </p:nvSpPr>
            <p:spPr>
              <a:xfrm flipH="1">
                <a:off x="2751840" y="2781360"/>
                <a:ext cx="759960" cy="2986200"/>
              </a:xfrm>
              <a:custGeom>
                <a:avLst/>
                <a:gdLst>
                  <a:gd name="textAreaLeft" fmla="*/ -360 w 759960"/>
                  <a:gd name="textAreaRight" fmla="*/ 759960 w 759960"/>
                  <a:gd name="textAreaTop" fmla="*/ 0 h 2986200"/>
                  <a:gd name="textAreaBottom" fmla="*/ 2986560 h 2986200"/>
                </a:gdLst>
                <a:ahLst/>
                <a:cxnLst/>
                <a:rect l="textAreaLeft" t="textAreaTop" r="textAreaRight" b="textAreaBottom"/>
                <a:pathLst>
                  <a:path w="21600" h="43198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06"/>
                      <a:pt x="12120" y="43025"/>
                      <a:pt x="314" y="43197"/>
                    </a:cubicBezTo>
                  </a:path>
                  <a:path w="21600" h="43198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06"/>
                      <a:pt x="12120" y="43025"/>
                      <a:pt x="314" y="43197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</p:grpSp>
        <p:sp>
          <p:nvSpPr>
            <p:cNvPr id="206" name="Arc 42"/>
            <p:cNvSpPr/>
            <p:nvPr/>
          </p:nvSpPr>
          <p:spPr>
            <a:xfrm>
              <a:off x="3513240" y="2781360"/>
              <a:ext cx="759960" cy="2986200"/>
            </a:xfrm>
            <a:custGeom>
              <a:avLst/>
              <a:gdLst>
                <a:gd name="textAreaLeft" fmla="*/ 0 w 759960"/>
                <a:gd name="textAreaRight" fmla="*/ 760320 w 759960"/>
                <a:gd name="textAreaTop" fmla="*/ 0 h 2986200"/>
                <a:gd name="textAreaBottom" fmla="*/ 2986560 h 2986200"/>
              </a:gdLst>
              <a:ahLst/>
              <a:cxnLst/>
              <a:rect l="textAreaLeft" t="textAreaTop" r="textAreaRight" b="textAreaBottom"/>
              <a:pathLst>
                <a:path w="21600" h="43198" fill="none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06"/>
                    <a:pt x="12120" y="43025"/>
                    <a:pt x="314" y="43197"/>
                  </a:cubicBezTo>
                </a:path>
                <a:path w="21600" h="43198" stroke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06"/>
                    <a:pt x="12120" y="43025"/>
                    <a:pt x="314" y="43197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FFFF"/>
              </a:solidFill>
              <a:prstDash val="lg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207" name="Group 43"/>
          <p:cNvGrpSpPr/>
          <p:nvPr/>
        </p:nvGrpSpPr>
        <p:grpSpPr>
          <a:xfrm>
            <a:off x="6167520" y="2781360"/>
            <a:ext cx="2987280" cy="2987280"/>
            <a:chOff x="6167520" y="2781360"/>
            <a:chExt cx="2987280" cy="2987280"/>
          </a:xfrm>
        </p:grpSpPr>
        <p:grpSp>
          <p:nvGrpSpPr>
            <p:cNvPr id="208" name="Group 44"/>
            <p:cNvGrpSpPr/>
            <p:nvPr/>
          </p:nvGrpSpPr>
          <p:grpSpPr>
            <a:xfrm>
              <a:off x="6167520" y="2781360"/>
              <a:ext cx="2987280" cy="2987280"/>
              <a:chOff x="6167520" y="2781360"/>
              <a:chExt cx="2987280" cy="2987280"/>
            </a:xfrm>
          </p:grpSpPr>
          <p:sp>
            <p:nvSpPr>
              <p:cNvPr id="209" name="Oval 45"/>
              <p:cNvSpPr/>
              <p:nvPr/>
            </p:nvSpPr>
            <p:spPr>
              <a:xfrm>
                <a:off x="6167520" y="2781360"/>
                <a:ext cx="2987280" cy="2987280"/>
              </a:xfrm>
              <a:prstGeom prst="ellipse">
                <a:avLst/>
              </a:prstGeom>
              <a:solidFill>
                <a:srgbClr val="FFCC00"/>
              </a:solidFill>
              <a:ln w="28575">
                <a:solidFill>
                  <a:srgbClr val="FFFF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0" name="Arc 46"/>
              <p:cNvSpPr/>
              <p:nvPr/>
            </p:nvSpPr>
            <p:spPr>
              <a:xfrm>
                <a:off x="7579080" y="3813480"/>
                <a:ext cx="1575360" cy="496440"/>
              </a:xfrm>
              <a:custGeom>
                <a:avLst/>
                <a:gdLst>
                  <a:gd name="textAreaLeft" fmla="*/ 0 w 1575360"/>
                  <a:gd name="textAreaRight" fmla="*/ 1575720 w 1575360"/>
                  <a:gd name="textAreaTop" fmla="*/ 0 h 496440"/>
                  <a:gd name="textAreaBottom" fmla="*/ 496800 h 496440"/>
                </a:gdLst>
                <a:ahLst/>
                <a:cxnLst/>
                <a:rect l="textAreaLeft" t="textAreaTop" r="textAreaRight" b="textAreaBottom"/>
                <a:pathLst>
                  <a:path w="21600" h="21984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</a:path>
                  <a:path w="21600" h="21984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9900"/>
                </a:solidFill>
                <a:prstDash val="lg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1" name="Arc 47"/>
              <p:cNvSpPr/>
              <p:nvPr/>
            </p:nvSpPr>
            <p:spPr>
              <a:xfrm flipH="1">
                <a:off x="6167520" y="3812400"/>
                <a:ext cx="1466640" cy="488160"/>
              </a:xfrm>
              <a:custGeom>
                <a:avLst/>
                <a:gdLst>
                  <a:gd name="textAreaLeft" fmla="*/ 360 w 1466640"/>
                  <a:gd name="textAreaRight" fmla="*/ 1467360 w 1466640"/>
                  <a:gd name="textAreaTop" fmla="*/ 0 h 488160"/>
                  <a:gd name="textAreaBottom" fmla="*/ 488520 h 488160"/>
                </a:gdLst>
                <a:ahLst/>
                <a:cxnLst/>
                <a:rect l="textAreaLeft" t="textAreaTop" r="textAreaRight" b="textAreaBottom"/>
                <a:pathLst>
                  <a:path w="21600" h="21600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9900"/>
                </a:solidFill>
                <a:prstDash val="lg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2" name="Arc 48"/>
              <p:cNvSpPr/>
              <p:nvPr/>
            </p:nvSpPr>
            <p:spPr>
              <a:xfrm flipV="1">
                <a:off x="7634160" y="4293000"/>
                <a:ext cx="1520280" cy="496440"/>
              </a:xfrm>
              <a:custGeom>
                <a:avLst/>
                <a:gdLst>
                  <a:gd name="textAreaLeft" fmla="*/ 0 w 1520280"/>
                  <a:gd name="textAreaRight" fmla="*/ 1520640 w 1520280"/>
                  <a:gd name="textAreaTop" fmla="*/ -360 h 496440"/>
                  <a:gd name="textAreaBottom" fmla="*/ 496440 h 496440"/>
                </a:gdLst>
                <a:ahLst/>
                <a:cxnLst/>
                <a:rect l="textAreaLeft" t="textAreaTop" r="textAreaRight" b="textAreaBottom"/>
                <a:pathLst>
                  <a:path w="21600" h="21984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</a:path>
                  <a:path w="21600" h="21984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728"/>
                      <a:pt x="21598" y="21856"/>
                      <a:pt x="21596" y="21983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3" name="Arc 49"/>
              <p:cNvSpPr/>
              <p:nvPr/>
            </p:nvSpPr>
            <p:spPr>
              <a:xfrm flipH="1" flipV="1">
                <a:off x="6167520" y="4302000"/>
                <a:ext cx="1466640" cy="488160"/>
              </a:xfrm>
              <a:custGeom>
                <a:avLst/>
                <a:gdLst>
                  <a:gd name="textAreaLeft" fmla="*/ 360 w 1466640"/>
                  <a:gd name="textAreaRight" fmla="*/ 1467360 w 1466640"/>
                  <a:gd name="textAreaTop" fmla="*/ 360 h 488160"/>
                  <a:gd name="textAreaBottom" fmla="*/ 488880 h 488160"/>
                </a:gdLst>
                <a:ahLst/>
                <a:cxnLst/>
                <a:rect l="textAreaLeft" t="textAreaTop" r="textAreaRight" b="textAreaBottom"/>
                <a:pathLst>
                  <a:path w="21600" h="21600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  <p:sp>
            <p:nvSpPr>
              <p:cNvPr id="214" name="Arc 50"/>
              <p:cNvSpPr/>
              <p:nvPr/>
            </p:nvSpPr>
            <p:spPr>
              <a:xfrm flipH="1">
                <a:off x="6927120" y="2781360"/>
                <a:ext cx="759960" cy="2986200"/>
              </a:xfrm>
              <a:custGeom>
                <a:avLst/>
                <a:gdLst>
                  <a:gd name="textAreaLeft" fmla="*/ -360 w 759960"/>
                  <a:gd name="textAreaRight" fmla="*/ 759960 w 759960"/>
                  <a:gd name="textAreaTop" fmla="*/ 0 h 2986200"/>
                  <a:gd name="textAreaBottom" fmla="*/ 2986560 h 2986200"/>
                </a:gdLst>
                <a:ahLst/>
                <a:cxnLst/>
                <a:rect l="textAreaLeft" t="textAreaTop" r="textAreaRight" b="textAreaBottom"/>
                <a:pathLst>
                  <a:path w="21600" h="43198" fill="none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06"/>
                      <a:pt x="12120" y="43025"/>
                      <a:pt x="314" y="43197"/>
                    </a:cubicBezTo>
                  </a:path>
                  <a:path w="21600" h="43198" stroke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06"/>
                      <a:pt x="12120" y="43025"/>
                      <a:pt x="314" y="43197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pPr defTabSz="457200">
                  <a:lnSpc>
                    <a:spcPct val="100000"/>
                  </a:lnSpc>
                </a:pPr>
                <a:endParaRPr lang="uk-UA" sz="1800" b="0" strike="noStrike" spc="-1">
                  <a:solidFill>
                    <a:schemeClr val="dk1"/>
                  </a:solidFill>
                  <a:latin typeface="Calibri"/>
                </a:endParaRPr>
              </a:p>
            </p:txBody>
          </p:sp>
        </p:grpSp>
        <p:sp>
          <p:nvSpPr>
            <p:cNvPr id="215" name="Arc 51"/>
            <p:cNvSpPr/>
            <p:nvPr/>
          </p:nvSpPr>
          <p:spPr>
            <a:xfrm>
              <a:off x="7688160" y="2781360"/>
              <a:ext cx="759960" cy="2985840"/>
            </a:xfrm>
            <a:custGeom>
              <a:avLst/>
              <a:gdLst>
                <a:gd name="textAreaLeft" fmla="*/ 0 w 759960"/>
                <a:gd name="textAreaRight" fmla="*/ 760320 w 759960"/>
                <a:gd name="textAreaTop" fmla="*/ 0 h 2985840"/>
                <a:gd name="textAreaBottom" fmla="*/ 2986200 h 2985840"/>
              </a:gdLst>
              <a:ahLst/>
              <a:cxnLst/>
              <a:rect l="textAreaLeft" t="textAreaTop" r="textAreaRight" b="textAreaBottom"/>
              <a:pathLst>
                <a:path w="21600" h="43198" fill="none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06"/>
                    <a:pt x="12120" y="43025"/>
                    <a:pt x="314" y="43197"/>
                  </a:cubicBezTo>
                </a:path>
                <a:path w="21600" h="43198" stroke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06"/>
                    <a:pt x="12120" y="43025"/>
                    <a:pt x="314" y="43197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9900"/>
              </a:solidFill>
              <a:prstDash val="lg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216" name="Rectangle 52"/>
          <p:cNvSpPr/>
          <p:nvPr/>
        </p:nvSpPr>
        <p:spPr>
          <a:xfrm>
            <a:off x="7608960" y="907920"/>
            <a:ext cx="2879280" cy="791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 defTabSz="457200">
              <a:lnSpc>
                <a:spcPct val="90000"/>
              </a:lnSpc>
            </a:pPr>
            <a:r>
              <a:rPr lang="ru-RU" sz="2600" b="1" strike="noStrike" spc="-1">
                <a:solidFill>
                  <a:srgbClr val="FFC000"/>
                </a:solidFill>
                <a:latin typeface="Times New Roman"/>
              </a:rPr>
              <a:t>Куля – тіло, обмежене сферою.</a:t>
            </a:r>
            <a:r>
              <a:rPr lang="ru-RU" sz="2600" b="1" strike="noStrike" spc="-1">
                <a:solidFill>
                  <a:srgbClr val="FFC000"/>
                </a:solidFill>
                <a:latin typeface="Verdana"/>
              </a:rPr>
              <a:t> </a:t>
            </a:r>
            <a:endParaRPr lang="uk-UA" sz="2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7" name="Text Box 53"/>
          <p:cNvSpPr/>
          <p:nvPr/>
        </p:nvSpPr>
        <p:spPr>
          <a:xfrm>
            <a:off x="5280120" y="2205000"/>
            <a:ext cx="25077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ru-RU" sz="2400" b="1" u="sng" strike="noStrike" spc="-1">
                <a:solidFill>
                  <a:schemeClr val="lt2"/>
                </a:solidFill>
                <a:uFillTx/>
                <a:latin typeface="Times New Roman"/>
              </a:rPr>
              <a:t>Центр кулі (О)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218" name="Group 54"/>
          <p:cNvGrpSpPr/>
          <p:nvPr/>
        </p:nvGrpSpPr>
        <p:grpSpPr>
          <a:xfrm>
            <a:off x="7283520" y="4041720"/>
            <a:ext cx="431280" cy="394560"/>
            <a:chOff x="7283520" y="4041720"/>
            <a:chExt cx="431280" cy="394560"/>
          </a:xfrm>
        </p:grpSpPr>
        <p:sp>
          <p:nvSpPr>
            <p:cNvPr id="219" name="Oval 55"/>
            <p:cNvSpPr/>
            <p:nvPr/>
          </p:nvSpPr>
          <p:spPr>
            <a:xfrm>
              <a:off x="7643880" y="4259160"/>
              <a:ext cx="70920" cy="7092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5760" rIns="90000" bIns="5760" anchor="ctr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20" name="Text Box 56"/>
            <p:cNvSpPr/>
            <p:nvPr/>
          </p:nvSpPr>
          <p:spPr>
            <a:xfrm>
              <a:off x="7283520" y="4041720"/>
              <a:ext cx="360000" cy="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457200">
                <a:lnSpc>
                  <a:spcPct val="100000"/>
                </a:lnSpc>
                <a:spcBef>
                  <a:spcPts val="1001"/>
                </a:spcBef>
              </a:pPr>
              <a:r>
                <a:rPr lang="ru-RU" sz="2000" b="1" strike="noStrike" spc="-1">
                  <a:solidFill>
                    <a:srgbClr val="0033CC"/>
                  </a:solidFill>
                  <a:latin typeface="Times New Roman"/>
                </a:rPr>
                <a:t>О</a:t>
              </a:r>
              <a:endParaRPr lang="uk-UA" sz="20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21" name="Line 57"/>
          <p:cNvSpPr/>
          <p:nvPr/>
        </p:nvSpPr>
        <p:spPr>
          <a:xfrm>
            <a:off x="5987880" y="2492280"/>
            <a:ext cx="1655640" cy="1765080"/>
          </a:xfrm>
          <a:prstGeom prst="line">
            <a:avLst/>
          </a:prstGeom>
          <a:ln w="19050">
            <a:solidFill>
              <a:srgbClr val="0033CC"/>
            </a:solidFill>
            <a:prstDash val="sysDot"/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2" name="Text Box 58"/>
          <p:cNvSpPr/>
          <p:nvPr/>
        </p:nvSpPr>
        <p:spPr>
          <a:xfrm>
            <a:off x="5159520" y="5553000"/>
            <a:ext cx="21967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ru-RU" sz="2400" b="1" u="sng" strike="noStrike" spc="-1">
                <a:solidFill>
                  <a:srgbClr val="FF0000"/>
                </a:solidFill>
                <a:uFillTx/>
                <a:latin typeface="Times New Roman"/>
              </a:rPr>
              <a:t>Радіус кулі </a:t>
            </a:r>
            <a:r>
              <a:rPr lang="en-US" sz="2400" b="1" u="sng" strike="noStrike" spc="-1">
                <a:solidFill>
                  <a:srgbClr val="FF0000"/>
                </a:solidFill>
                <a:uFillTx/>
                <a:latin typeface="Times New Roman"/>
              </a:rPr>
              <a:t>(R)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3" name="Text Box 59"/>
          <p:cNvSpPr/>
          <p:nvPr/>
        </p:nvSpPr>
        <p:spPr>
          <a:xfrm>
            <a:off x="7211880" y="5950080"/>
            <a:ext cx="29872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199"/>
              </a:spcBef>
            </a:pPr>
            <a:r>
              <a:rPr lang="ru-RU" sz="2400" b="1" u="sng" strike="noStrike" spc="-1">
                <a:solidFill>
                  <a:srgbClr val="00CC00"/>
                </a:solidFill>
                <a:uFillTx/>
                <a:latin typeface="Times New Roman"/>
              </a:rPr>
              <a:t>Діаметр кулі </a:t>
            </a:r>
            <a:r>
              <a:rPr lang="en-US" sz="2400" b="1" u="sng" strike="noStrike" spc="-1">
                <a:solidFill>
                  <a:srgbClr val="00CC00"/>
                </a:solidFill>
                <a:uFillTx/>
                <a:latin typeface="Times New Roman"/>
              </a:rPr>
              <a:t>(d=2R)</a:t>
            </a:r>
            <a:endParaRPr lang="uk-UA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4" name="Line 60"/>
          <p:cNvSpPr/>
          <p:nvPr/>
        </p:nvSpPr>
        <p:spPr>
          <a:xfrm flipV="1">
            <a:off x="7680240" y="2781000"/>
            <a:ext cx="360" cy="2987640"/>
          </a:xfrm>
          <a:prstGeom prst="line">
            <a:avLst/>
          </a:prstGeom>
          <a:ln w="28575">
            <a:solidFill>
              <a:srgbClr val="00CC00"/>
            </a:solidFill>
            <a:prstDash val="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5" name="Line 61"/>
          <p:cNvSpPr/>
          <p:nvPr/>
        </p:nvSpPr>
        <p:spPr>
          <a:xfrm flipV="1">
            <a:off x="7283160" y="5157720"/>
            <a:ext cx="360360" cy="1079280"/>
          </a:xfrm>
          <a:prstGeom prst="line">
            <a:avLst/>
          </a:prstGeom>
          <a:ln w="19050">
            <a:solidFill>
              <a:srgbClr val="008000"/>
            </a:solidFill>
            <a:prstDash val="sysDot"/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226" name="Group 62"/>
          <p:cNvGrpSpPr/>
          <p:nvPr/>
        </p:nvGrpSpPr>
        <p:grpSpPr>
          <a:xfrm>
            <a:off x="7356600" y="3068280"/>
            <a:ext cx="1296720" cy="2700360"/>
            <a:chOff x="7356600" y="3068280"/>
            <a:chExt cx="1296720" cy="2700360"/>
          </a:xfrm>
        </p:grpSpPr>
        <p:sp>
          <p:nvSpPr>
            <p:cNvPr id="227" name="Line 63"/>
            <p:cNvSpPr/>
            <p:nvPr/>
          </p:nvSpPr>
          <p:spPr>
            <a:xfrm>
              <a:off x="7718400" y="4292280"/>
              <a:ext cx="934920" cy="36036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28" name="Line 64"/>
            <p:cNvSpPr/>
            <p:nvPr/>
          </p:nvSpPr>
          <p:spPr>
            <a:xfrm flipV="1">
              <a:off x="7718400" y="3068280"/>
              <a:ext cx="826920" cy="122400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29" name="Line 65"/>
            <p:cNvSpPr/>
            <p:nvPr/>
          </p:nvSpPr>
          <p:spPr>
            <a:xfrm>
              <a:off x="7681680" y="4292280"/>
              <a:ext cx="360" cy="147636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30" name="Text Box 66"/>
            <p:cNvSpPr/>
            <p:nvPr/>
          </p:nvSpPr>
          <p:spPr>
            <a:xfrm>
              <a:off x="7861320" y="3321000"/>
              <a:ext cx="39636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457200">
                <a:lnSpc>
                  <a:spcPct val="100000"/>
                </a:lnSpc>
                <a:spcBef>
                  <a:spcPts val="901"/>
                </a:spcBef>
              </a:pPr>
              <a:r>
                <a:rPr lang="en-US" sz="1800" b="1" strike="noStrike" spc="-1">
                  <a:solidFill>
                    <a:srgbClr val="FF0000"/>
                  </a:solidFill>
                  <a:latin typeface="Times New Roman"/>
                </a:rPr>
                <a:t>R</a:t>
              </a:r>
              <a:endParaRPr lang="uk-UA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1" name="Text Box 67"/>
            <p:cNvSpPr/>
            <p:nvPr/>
          </p:nvSpPr>
          <p:spPr>
            <a:xfrm>
              <a:off x="8113680" y="4184640"/>
              <a:ext cx="39636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457200">
                <a:lnSpc>
                  <a:spcPct val="100000"/>
                </a:lnSpc>
                <a:spcBef>
                  <a:spcPts val="901"/>
                </a:spcBef>
              </a:pPr>
              <a:r>
                <a:rPr lang="en-US" sz="1800" b="1" strike="noStrike" spc="-1">
                  <a:solidFill>
                    <a:srgbClr val="FF0000"/>
                  </a:solidFill>
                  <a:latin typeface="Times New Roman"/>
                </a:rPr>
                <a:t>R</a:t>
              </a:r>
              <a:endParaRPr lang="uk-UA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2" name="Text Box 68"/>
            <p:cNvSpPr/>
            <p:nvPr/>
          </p:nvSpPr>
          <p:spPr>
            <a:xfrm>
              <a:off x="7356600" y="4473720"/>
              <a:ext cx="39636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457200">
                <a:lnSpc>
                  <a:spcPct val="100000"/>
                </a:lnSpc>
                <a:spcBef>
                  <a:spcPts val="901"/>
                </a:spcBef>
              </a:pPr>
              <a:r>
                <a:rPr lang="en-US" sz="1800" b="1" strike="noStrike" spc="-1">
                  <a:solidFill>
                    <a:srgbClr val="FF0000"/>
                  </a:solidFill>
                  <a:latin typeface="Times New Roman"/>
                </a:rPr>
                <a:t>R</a:t>
              </a:r>
              <a:endParaRPr lang="uk-UA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33" name="Group 69"/>
          <p:cNvGrpSpPr/>
          <p:nvPr/>
        </p:nvGrpSpPr>
        <p:grpSpPr>
          <a:xfrm>
            <a:off x="6959520" y="3608280"/>
            <a:ext cx="1260360" cy="2233440"/>
            <a:chOff x="6959520" y="3608280"/>
            <a:chExt cx="1260360" cy="2233440"/>
          </a:xfrm>
        </p:grpSpPr>
        <p:sp>
          <p:nvSpPr>
            <p:cNvPr id="234" name="Line 70"/>
            <p:cNvSpPr/>
            <p:nvPr/>
          </p:nvSpPr>
          <p:spPr>
            <a:xfrm flipV="1">
              <a:off x="6959520" y="4868640"/>
              <a:ext cx="684000" cy="973080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35" name="Line 71"/>
            <p:cNvSpPr/>
            <p:nvPr/>
          </p:nvSpPr>
          <p:spPr>
            <a:xfrm flipV="1">
              <a:off x="6959520" y="4473360"/>
              <a:ext cx="1152360" cy="1368360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36" name="Line 72"/>
            <p:cNvSpPr/>
            <p:nvPr/>
          </p:nvSpPr>
          <p:spPr>
            <a:xfrm flipV="1">
              <a:off x="6959520" y="3608280"/>
              <a:ext cx="1260360" cy="2233440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uk-UA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 xmlns:p15="http://schemas.microsoft.com/office/powerpoint/2012/main">
      <p:transition spd="med">
        <p:circl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entr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3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3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72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3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3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Effect">
                            <p:stCondLst>
                              <p:cond delay="3250"/>
                            </p:stCondLst>
                            <p:childTnLst>
                              <p:par>
                                <p:cTn id="17" presetID="27" presetClass="entr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" dur="8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" dur="8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Effect">
                            <p:stCondLst>
                              <p:cond delay="4990"/>
                            </p:stCondLst>
                            <p:childTnLst>
                              <p:par>
                                <p:cTn id="2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Effect">
                            <p:stCondLst>
                              <p:cond delay="5990"/>
                            </p:stCondLst>
                            <p:childTnLst>
                              <p:par>
                                <p:cTn id="27" presetID="27" presetClass="entr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" dur="8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" dur="8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Effect">
                            <p:stCondLst>
                              <p:cond delay="7210"/>
                            </p:stCondLst>
                            <p:childTnLst>
                              <p:par>
                                <p:cTn id="3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Effect">
                            <p:stCondLst>
                              <p:cond delay="9210"/>
                            </p:stCondLst>
                            <p:childTnLst>
                              <p:par>
                                <p:cTn id="37" presetID="27" presetClass="entr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9" dur="8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0" dur="8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Effect">
                            <p:stCondLst>
                              <p:cond delay="10770"/>
                            </p:stCondLst>
                            <p:childTnLst>
                              <p:par>
                                <p:cTn id="4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5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Effect">
                            <p:stCondLst>
                              <p:cond delay="12770"/>
                            </p:stCondLst>
                            <p:childTnLst>
                              <p:par>
                                <p:cTn id="47" presetID="27" presetClass="entr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" dur="8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" dur="8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Effect">
                            <p:stCondLst>
                              <p:cond delay="14370"/>
                            </p:stCondLst>
                            <p:childTnLst>
                              <p:par>
                                <p:cTn id="5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5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Effect">
                            <p:stCondLst>
                              <p:cond delay="15370"/>
                            </p:stCondLst>
                            <p:childTnLst>
                              <p:par>
                                <p:cTn id="57" presetID="10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Effect">
                            <p:stCondLst>
                              <p:cond delay="17370"/>
                            </p:stCondLst>
                            <p:childTnLst>
                              <p:par>
                                <p:cTn id="61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" dur="8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" dur="8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Effect">
                            <p:stCondLst>
                              <p:cond delay="18130"/>
                            </p:stCondLst>
                            <p:childTnLst>
                              <p:par>
                                <p:cTn id="6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9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Effect">
                            <p:stCondLst>
                              <p:cond delay="19130"/>
                            </p:stCondLst>
                            <p:childTnLst>
                              <p:par>
                                <p:cTn id="7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3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Effect">
                            <p:stCondLst>
                              <p:cond delay="20130"/>
                            </p:stCondLst>
                            <p:childTnLst>
                              <p:par>
                                <p:cTn id="7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" dur="8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8" dur="8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Effect">
                            <p:stCondLst>
                              <p:cond delay="21170"/>
                            </p:stCondLst>
                            <p:childTnLst>
                              <p:par>
                                <p:cTn id="81" presetID="63" presetClass="path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5E-006 3.7037E-007 L 0.34023 0.0037 E">
                                      <p:cBhvr>
                                        <p:cTn id="82" dur="2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Effect">
                            <p:stCondLst>
                              <p:cond delay="24170"/>
                            </p:stCondLst>
                            <p:childTnLst>
                              <p:par>
                                <p:cTn id="84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6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Effect">
                            <p:stCondLst>
                              <p:cond delay="25170"/>
                            </p:stCondLst>
                            <p:childTnLst>
                              <p:par>
                                <p:cTn id="8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0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Effect">
                            <p:stCondLst>
                              <p:cond delay="26170"/>
                            </p:stCondLst>
                            <p:childTnLst>
                              <p:par>
                                <p:cTn id="92" presetID="27" presetClass="entr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" dur="8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" dur="8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Effect">
                            <p:stCondLst>
                              <p:cond delay="27690"/>
                            </p:stCondLst>
                            <p:childTnLst>
                              <p:par>
                                <p:cTn id="9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0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Effect">
                            <p:stCondLst>
                              <p:cond delay="28690"/>
                            </p:stCondLst>
                            <p:childTnLst>
                              <p:par>
                                <p:cTn id="10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4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Effect">
                            <p:stCondLst>
                              <p:cond delay="29690"/>
                            </p:stCondLst>
                            <p:childTnLst>
                              <p:par>
                                <p:cTn id="106" presetID="27" presetClass="entr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" dur="8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" dur="8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Effect">
                            <p:stCondLst>
                              <p:cond delay="31250"/>
                            </p:stCondLst>
                            <p:childTnLst>
                              <p:par>
                                <p:cTn id="11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4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Effect">
                            <p:stCondLst>
                              <p:cond delay="32250"/>
                            </p:stCondLst>
                            <p:childTnLst>
                              <p:par>
                                <p:cTn id="11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8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Effect">
                            <p:stCondLst>
                              <p:cond delay="33250"/>
                            </p:stCondLst>
                            <p:childTnLst>
                              <p:par>
                                <p:cTn id="12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" dur="8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" dur="8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47,123,71)"/>
                                          </p:val>
                                        </p:tav>
                                        <p:tav tm="50000">
                                          <p:val>
                                            <p:strVal val="rgb(-46,115,-59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8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Effect">
                            <p:stCondLst>
                              <p:cond delay="33970"/>
                            </p:stCondLst>
                            <p:childTnLst>
                              <p:par>
                                <p:cTn id="12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8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/>
          </p:nvPr>
        </p:nvSpPr>
        <p:spPr>
          <a:xfrm>
            <a:off x="647280" y="886320"/>
            <a:ext cx="4915080" cy="5244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ru-RU" sz="4000" b="0" strike="noStrike" spc="-1">
                <a:solidFill>
                  <a:schemeClr val="dk1"/>
                </a:solidFill>
                <a:latin typeface="Calibri"/>
              </a:rPr>
              <a:t>Сфера може бути отримана обертанням півкола</a:t>
            </a:r>
            <a:r>
              <a:rPr lang="en-US" sz="4000" b="0" strike="noStrike" spc="-1">
                <a:solidFill>
                  <a:schemeClr val="dk1"/>
                </a:solidFill>
                <a:latin typeface="Calibri"/>
              </a:rPr>
              <a:t> </a:t>
            </a:r>
            <a:r>
              <a:rPr lang="ru-RU" sz="4000" b="0" strike="noStrike" spc="-1">
                <a:solidFill>
                  <a:schemeClr val="dk1"/>
                </a:solidFill>
                <a:latin typeface="Calibri"/>
              </a:rPr>
              <a:t>навколо </a:t>
            </a:r>
            <a:r>
              <a:rPr lang="uk-UA" sz="4000" b="0" strike="noStrike" spc="-1">
                <a:solidFill>
                  <a:schemeClr val="dk1"/>
                </a:solidFill>
                <a:latin typeface="Calibri"/>
              </a:rPr>
              <a:t>її</a:t>
            </a:r>
            <a:r>
              <a:rPr lang="ru-RU" sz="4000" b="0" strike="noStrike" spc="-1">
                <a:solidFill>
                  <a:schemeClr val="dk1"/>
                </a:solidFill>
                <a:latin typeface="Calibri"/>
              </a:rPr>
              <a:t> діаметру</a:t>
            </a:r>
            <a:r>
              <a:rPr lang="en-US" sz="4000" b="0" strike="noStrike" spc="-1">
                <a:solidFill>
                  <a:schemeClr val="dk1"/>
                </a:solidFill>
                <a:latin typeface="Calibri"/>
              </a:rPr>
              <a:t> AB</a:t>
            </a:r>
            <a:r>
              <a:rPr lang="ru-RU" sz="4000" b="0" strike="noStrike" spc="-1">
                <a:solidFill>
                  <a:schemeClr val="dk1"/>
                </a:solidFill>
                <a:latin typeface="Calibri"/>
              </a:rPr>
              <a:t> як вісі, </a:t>
            </a:r>
            <a:endParaRPr lang="en-US" sz="4000" b="0" strike="noStrike" spc="-1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ru-RU" sz="4000" b="0" strike="noStrike" spc="-1">
                <a:solidFill>
                  <a:schemeClr val="dk1"/>
                </a:solidFill>
                <a:latin typeface="Calibri"/>
              </a:rPr>
              <a:t>а куля – обертанням пів- круга навколо його діаметра.</a:t>
            </a:r>
            <a:endParaRPr lang="en-US" sz="4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8" name="Oval 13"/>
          <p:cNvSpPr/>
          <p:nvPr/>
        </p:nvSpPr>
        <p:spPr>
          <a:xfrm>
            <a:off x="6240600" y="2781360"/>
            <a:ext cx="3095280" cy="295236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9" name="AutoShape 15"/>
          <p:cNvSpPr/>
          <p:nvPr/>
        </p:nvSpPr>
        <p:spPr>
          <a:xfrm>
            <a:off x="7104240" y="2133720"/>
            <a:ext cx="1296720" cy="286920"/>
          </a:xfrm>
          <a:prstGeom prst="curvedRightArrow">
            <a:avLst>
              <a:gd name="adj1" fmla="val 35296"/>
              <a:gd name="adj2" fmla="val 35296"/>
              <a:gd name="adj3" fmla="val 150460"/>
            </a:avLst>
          </a:prstGeom>
          <a:solidFill>
            <a:schemeClr val="bg1"/>
          </a:solidFill>
          <a:ln w="34925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0" name="Arc 16"/>
          <p:cNvSpPr/>
          <p:nvPr/>
        </p:nvSpPr>
        <p:spPr>
          <a:xfrm flipH="1">
            <a:off x="7103520" y="2781360"/>
            <a:ext cx="649080" cy="2950920"/>
          </a:xfrm>
          <a:custGeom>
            <a:avLst/>
            <a:gdLst>
              <a:gd name="textAreaLeft" fmla="*/ -360 w 649080"/>
              <a:gd name="textAreaRight" fmla="*/ 649080 w 649080"/>
              <a:gd name="textAreaTop" fmla="*/ 0 h 2950920"/>
              <a:gd name="textAreaBottom" fmla="*/ 2951280 h 2950920"/>
            </a:gdLst>
            <a:ahLst/>
            <a:cxnLst/>
            <a:rect l="textAreaLeft" t="textAreaTop" r="textAreaRight" b="textAreaBottom"/>
            <a:pathLst>
              <a:path w="21600" h="43199" fill="none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457"/>
                  <a:pt x="12041" y="43097"/>
                  <a:pt x="185" y="43199"/>
                </a:cubicBezTo>
              </a:path>
              <a:path w="21600" h="43199" stroke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457"/>
                  <a:pt x="12041" y="43097"/>
                  <a:pt x="185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1" name="Line 14"/>
          <p:cNvSpPr/>
          <p:nvPr/>
        </p:nvSpPr>
        <p:spPr>
          <a:xfrm>
            <a:off x="7751520" y="1484280"/>
            <a:ext cx="360" cy="4824360"/>
          </a:xfrm>
          <a:prstGeom prst="line">
            <a:avLst/>
          </a:prstGeom>
          <a:ln w="28575">
            <a:solidFill>
              <a:srgbClr val="FFFF00"/>
            </a:solidFill>
            <a:prstDash val="lg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2" name="Oval 19"/>
          <p:cNvSpPr/>
          <p:nvPr/>
        </p:nvSpPr>
        <p:spPr>
          <a:xfrm>
            <a:off x="7103520" y="2779560"/>
            <a:ext cx="1294920" cy="2952360"/>
          </a:xfrm>
          <a:prstGeom prst="ellipse">
            <a:avLst/>
          </a:prstGeom>
          <a:solidFill>
            <a:srgbClr val="00CC00"/>
          </a:solidFill>
          <a:ln w="9525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3" name="Rectangle 17"/>
          <p:cNvSpPr/>
          <p:nvPr/>
        </p:nvSpPr>
        <p:spPr>
          <a:xfrm>
            <a:off x="7824960" y="2421000"/>
            <a:ext cx="215640" cy="28872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A</a:t>
            </a:r>
            <a:endParaRPr lang="uk-UA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4" name="Rectangle 18"/>
          <p:cNvSpPr/>
          <p:nvPr/>
        </p:nvSpPr>
        <p:spPr>
          <a:xfrm>
            <a:off x="7753320" y="5734080"/>
            <a:ext cx="306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B</a:t>
            </a:r>
            <a:endParaRPr lang="uk-UA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5" name="Line 20"/>
          <p:cNvSpPr/>
          <p:nvPr/>
        </p:nvSpPr>
        <p:spPr>
          <a:xfrm>
            <a:off x="7751520" y="2781000"/>
            <a:ext cx="360" cy="2952720"/>
          </a:xfrm>
          <a:prstGeom prst="line">
            <a:avLst/>
          </a:prstGeom>
          <a:ln w="28575">
            <a:solidFill>
              <a:srgbClr val="FFFF00"/>
            </a:solidFill>
            <a:prstDash val="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uk-UA" sz="1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Effect">
                      <p:stCondLst>
                        <p:cond delay="indefinite"/>
                      </p:stCondLst>
                      <p:childTnLst>
                        <p:par>
                          <p:cTn id="3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1" dur="2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2" dur="2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width*sin(2.5*pi*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" dur="2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1551960" y="0"/>
            <a:ext cx="8449560" cy="1139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1" i="1" strike="noStrike" cap="all" spc="-1">
                <a:solidFill>
                  <a:srgbClr val="92D050"/>
                </a:solidFill>
                <a:latin typeface="Calibri Light"/>
              </a:rPr>
              <a:t>Переріз кулі площиною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/>
          </p:nvPr>
        </p:nvSpPr>
        <p:spPr>
          <a:xfrm>
            <a:off x="0" y="928440"/>
            <a:ext cx="5754960" cy="5202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3200" b="0" strike="noStrike" spc="-1">
                <a:solidFill>
                  <a:schemeClr val="dk1"/>
                </a:solidFill>
                <a:latin typeface="Calibri"/>
              </a:rPr>
              <a:t>Побудувати кулю в </a:t>
            </a: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GeoGebra</a:t>
            </a: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3200" b="0" strike="noStrike" spc="-1">
                <a:solidFill>
                  <a:schemeClr val="dk1"/>
                </a:solidFill>
                <a:latin typeface="Calibri"/>
              </a:rPr>
              <a:t>Побудувати декілька перерізів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3200" b="0" strike="noStrike" spc="-1">
                <a:solidFill>
                  <a:schemeClr val="dk1"/>
                </a:solidFill>
                <a:latin typeface="Calibri"/>
              </a:rPr>
              <a:t>Побудувати перпендикуляр від перерізу до центру кулі(висновок)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Clr>
                <a:srgbClr val="FFFFFF"/>
              </a:buClr>
              <a:buFont typeface="Arial"/>
              <a:buChar char="•"/>
            </a:pPr>
            <a:r>
              <a:rPr lang="uk-UA" sz="3200" b="0" strike="noStrike" spc="-1">
                <a:solidFill>
                  <a:schemeClr val="dk1"/>
                </a:solidFill>
                <a:latin typeface="Calibri"/>
              </a:rPr>
              <a:t>Який найбільший перетин?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48" name="Рисунок 6"/>
          <p:cNvPicPr/>
          <p:nvPr/>
        </p:nvPicPr>
        <p:blipFill>
          <a:blip r:embed="rId2"/>
          <a:stretch/>
        </p:blipFill>
        <p:spPr>
          <a:xfrm>
            <a:off x="5698080" y="1139400"/>
            <a:ext cx="6493320" cy="4816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768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fill="hold"/>
                                        <p:tgtEl>
                                          <p:spTgt spid="2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 additive="repl">
                                        <p:cTn id="11" dur="123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 additive="repl">
                                        <p:cTn id="13" dur="123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8" dur="500"/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3" dur="500"/>
                                        <p:tgtEl>
                                          <p:spTgt spid="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8" dur="1000"/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1000" fill="hold"/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1" dur="2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1551960" y="0"/>
            <a:ext cx="8449560" cy="1139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1" i="1" strike="noStrike" cap="all" spc="-1">
                <a:solidFill>
                  <a:srgbClr val="92D050"/>
                </a:solidFill>
                <a:latin typeface="Calibri Light"/>
              </a:rPr>
              <a:t>Переріз кулі площиною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/>
          </p:nvPr>
        </p:nvSpPr>
        <p:spPr>
          <a:xfrm>
            <a:off x="230040" y="1417680"/>
            <a:ext cx="11731320" cy="176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ru-RU" sz="3600" b="1" strike="noStrike" spc="-1">
                <a:solidFill>
                  <a:schemeClr val="dk1"/>
                </a:solidFill>
                <a:latin typeface="Calibri Light"/>
              </a:rPr>
              <a:t>Будь-який перер</a:t>
            </a:r>
            <a:r>
              <a:rPr lang="uk-UA" sz="3600" b="1" strike="noStrike" spc="-1">
                <a:solidFill>
                  <a:schemeClr val="dk1"/>
                </a:solidFill>
                <a:latin typeface="Calibri Light"/>
              </a:rPr>
              <a:t>із</a:t>
            </a:r>
            <a:r>
              <a:rPr lang="ru-RU" sz="3600" b="1" strike="noStrike" spc="-1">
                <a:solidFill>
                  <a:schemeClr val="dk1"/>
                </a:solidFill>
                <a:latin typeface="Calibri Light"/>
              </a:rPr>
              <a:t> </a:t>
            </a:r>
            <a:r>
              <a:rPr lang="uk-UA" sz="3600" b="1" strike="noStrike" spc="-1">
                <a:solidFill>
                  <a:schemeClr val="dk1"/>
                </a:solidFill>
                <a:latin typeface="Calibri Light"/>
              </a:rPr>
              <a:t>кулі </a:t>
            </a:r>
            <a:r>
              <a:rPr lang="ru-RU" sz="3600" b="1" strike="noStrike" spc="-1">
                <a:solidFill>
                  <a:schemeClr val="dk1"/>
                </a:solidFill>
                <a:latin typeface="Calibri Light"/>
              </a:rPr>
              <a:t>площиною є </a:t>
            </a:r>
            <a:r>
              <a:rPr lang="ru-RU" sz="3600" b="1" strike="noStrike" spc="-1">
                <a:solidFill>
                  <a:srgbClr val="FFC000"/>
                </a:solidFill>
                <a:latin typeface="Calibri Light"/>
              </a:rPr>
              <a:t> круг</a:t>
            </a:r>
            <a:r>
              <a:rPr lang="ru-RU" sz="3600" b="1" strike="noStrike" spc="-1">
                <a:solidFill>
                  <a:schemeClr val="dk1"/>
                </a:solidFill>
                <a:latin typeface="Calibri Light"/>
              </a:rPr>
              <a:t>. 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  <a:p>
            <a:pPr marL="285840" indent="-28584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ru-RU" sz="3600" b="1" strike="noStrike" spc="-1">
                <a:solidFill>
                  <a:schemeClr val="dk1"/>
                </a:solidFill>
                <a:latin typeface="Calibri Light"/>
              </a:rPr>
              <a:t>Центр цього круга є основою перпендикуляра, опущеного з центра кулі на січну площину.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1" name="Rectangle 5"/>
          <p:cNvSpPr/>
          <p:nvPr/>
        </p:nvSpPr>
        <p:spPr>
          <a:xfrm>
            <a:off x="230040" y="2912040"/>
            <a:ext cx="11731320" cy="327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marL="285840" indent="-285840" defTabSz="457200">
              <a:lnSpc>
                <a:spcPct val="90000"/>
              </a:lnSpc>
              <a:spcAft>
                <a:spcPts val="1001"/>
              </a:spcAft>
              <a:tabLst>
                <a:tab pos="0" algn="l"/>
              </a:tabLst>
            </a:pPr>
            <a:r>
              <a:rPr lang="ru-RU" sz="3600" b="0" strike="noStrike" spc="-1">
                <a:solidFill>
                  <a:schemeClr val="dk1"/>
                </a:solidFill>
                <a:latin typeface="Calibri"/>
              </a:rPr>
              <a:t>Площина, що проходить через центр кулі, називається </a:t>
            </a:r>
            <a:r>
              <a:rPr lang="ru-RU" sz="3600" b="1" strike="noStrike" spc="-1">
                <a:solidFill>
                  <a:srgbClr val="FFC000"/>
                </a:solidFill>
                <a:latin typeface="Calibri"/>
              </a:rPr>
              <a:t>діаметральною площиною.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  <a:p>
            <a:pPr marL="285840" indent="-285840" defTabSz="457200">
              <a:lnSpc>
                <a:spcPct val="90000"/>
              </a:lnSpc>
              <a:spcAft>
                <a:spcPts val="1001"/>
              </a:spcAft>
              <a:tabLst>
                <a:tab pos="0" algn="l"/>
              </a:tabLst>
            </a:pPr>
            <a:r>
              <a:rPr lang="ru-RU" sz="3600" b="0" strike="noStrike" spc="-1">
                <a:solidFill>
                  <a:schemeClr val="dk1"/>
                </a:solidFill>
                <a:latin typeface="Calibri"/>
              </a:rPr>
              <a:t>Перетин кулі діаметральною площиною називається </a:t>
            </a:r>
            <a:r>
              <a:rPr lang="ru-RU" sz="3600" b="1" strike="noStrike" spc="-1">
                <a:solidFill>
                  <a:srgbClr val="FFC000"/>
                </a:solidFill>
                <a:latin typeface="Calibri"/>
              </a:rPr>
              <a:t>великим</a:t>
            </a:r>
            <a:r>
              <a:rPr lang="ru-RU" sz="3600" b="0" strike="noStrike" spc="-1">
                <a:solidFill>
                  <a:srgbClr val="CC3300"/>
                </a:solidFill>
                <a:latin typeface="Calibri"/>
              </a:rPr>
              <a:t> </a:t>
            </a:r>
            <a:r>
              <a:rPr lang="ru-RU" sz="3600" b="1" strike="noStrike" spc="-1">
                <a:solidFill>
                  <a:srgbClr val="FFC000"/>
                </a:solidFill>
                <a:latin typeface="Calibri"/>
              </a:rPr>
              <a:t>кругом</a:t>
            </a:r>
            <a:r>
              <a:rPr lang="ru-RU" sz="3600" b="0" strike="noStrike" spc="-1">
                <a:solidFill>
                  <a:schemeClr val="dk1"/>
                </a:solidFill>
                <a:latin typeface="Calibri"/>
              </a:rPr>
              <a:t>, а перетин сфери – </a:t>
            </a:r>
            <a:r>
              <a:rPr lang="ru-RU" sz="3600" b="1" strike="noStrike" spc="-1">
                <a:solidFill>
                  <a:srgbClr val="FFC000"/>
                </a:solidFill>
                <a:latin typeface="Calibri"/>
              </a:rPr>
              <a:t>великим  колом.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2" name="Овал 2"/>
          <p:cNvSpPr/>
          <p:nvPr/>
        </p:nvSpPr>
        <p:spPr>
          <a:xfrm>
            <a:off x="7141985" y="1480140"/>
            <a:ext cx="928440" cy="456480"/>
          </a:xfrm>
          <a:prstGeom prst="ellipse">
            <a:avLst/>
          </a:prstGeom>
          <a:solidFill>
            <a:srgbClr val="42016F"/>
          </a:solidFill>
          <a:ln cap="rnd">
            <a:solidFill>
              <a:srgbClr val="4B1B54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uk-UA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768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fill="hold"/>
                                        <p:tgtEl>
                                          <p:spTgt spid="2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 additive="repl">
                                        <p:cTn id="11" dur="123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 additive="repl">
                                        <p:cTn id="13" dur="123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Effect">
                      <p:stCondLst>
                        <p:cond delay="indefinite"/>
                      </p:stCondLst>
                      <p:childTnLst>
                        <p:par>
                          <p:cTn id="15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 additive="repl">
                                        <p:cTn id="24" dur="2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10131120" cy="145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uk-UA" sz="5400" b="1" strike="noStrike" cap="all" spc="-1">
                <a:solidFill>
                  <a:schemeClr val="dk1"/>
                </a:solidFill>
                <a:latin typeface="Calibri Light"/>
              </a:rPr>
              <a:t>Симетрія кулі</a:t>
            </a:r>
            <a:endParaRPr lang="en-US" sz="5400" b="0" strike="noStrike" spc="-1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254" name="Object 7"/>
          <p:cNvGraphicFramePr/>
          <p:nvPr/>
        </p:nvGraphicFramePr>
        <p:xfrm>
          <a:off x="409320" y="1916280"/>
          <a:ext cx="5464080" cy="4223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0" imgH="0" progId="Paint.Picture">
                  <p:embed/>
                </p:oleObj>
              </mc:Choice>
              <mc:Fallback>
                <p:oleObj r:id="rId3" imgW="0" imgH="0" progId="Paint.Picture">
                  <p:embed/>
                  <p:pic>
                    <p:nvPicPr>
                      <p:cNvPr id="255" name="Object 7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409320" y="1916280"/>
                        <a:ext cx="5464080" cy="42238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" name="Text Box 8"/>
          <p:cNvSpPr/>
          <p:nvPr/>
        </p:nvSpPr>
        <p:spPr>
          <a:xfrm>
            <a:off x="7393680" y="1027080"/>
            <a:ext cx="4388760" cy="36100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1800"/>
              </a:spcBef>
            </a:pPr>
            <a:r>
              <a:rPr lang="uk-UA" sz="3600" b="1" strike="noStrike" spc="-1">
                <a:solidFill>
                  <a:schemeClr val="dk1"/>
                </a:solidFill>
                <a:latin typeface="Calibri"/>
              </a:rPr>
              <a:t>Будь-яка діаметральна площина кулі є її </a:t>
            </a:r>
            <a:r>
              <a:rPr lang="uk-UA" sz="3600" b="1" strike="noStrike" spc="-1">
                <a:solidFill>
                  <a:srgbClr val="FFFF00"/>
                </a:solidFill>
                <a:latin typeface="Calibri"/>
              </a:rPr>
              <a:t>площиною симетрії. 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1800"/>
              </a:spcBef>
            </a:pPr>
            <a:r>
              <a:rPr lang="uk-UA" sz="3600" b="1" strike="noStrike" spc="-1">
                <a:solidFill>
                  <a:schemeClr val="dk1"/>
                </a:solidFill>
                <a:latin typeface="Calibri"/>
              </a:rPr>
              <a:t>Центр кулі є її </a:t>
            </a:r>
            <a:r>
              <a:rPr lang="uk-UA" sz="3600" b="1" strike="noStrike" spc="-1">
                <a:solidFill>
                  <a:srgbClr val="FFFF00"/>
                </a:solidFill>
                <a:latin typeface="Calibri"/>
              </a:rPr>
              <a:t>центром симетрії.</a:t>
            </a:r>
            <a:endParaRPr lang="uk-UA" sz="36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5:prstTrans xmlns:p15="http://schemas.microsoft.com/office/powerpoint/2012/main" prst="fallOver"/>
      </p:transition>
    </mc:Choice>
    <mc:Fallback xmlns="" xmlns:p15="http://schemas.microsoft.com/office/powerpoint/2012/main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Небеса">
  <a:themeElements>
    <a:clrScheme name="Небеса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6000"/>
                <a:lumMod val="110000"/>
              </a:schemeClr>
            </a:gs>
            <a:gs pos="100000">
              <a:schemeClr val="phClr">
                <a:shade val="96000"/>
                <a:lumMod val="100000"/>
              </a:schemeClr>
            </a:gs>
          </a:gsLst>
          <a:lin ang="4740000" scaled="1"/>
          <a:tileRect/>
        </a:gradFill>
        <a:blipFill rotWithShape="0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TM03457452[[fn=Небеса]]</Template>
  <TotalTime>565</TotalTime>
  <Words>720</Words>
  <Application>Microsoft Office PowerPoint</Application>
  <PresentationFormat>Широкий екран</PresentationFormat>
  <Paragraphs>105</Paragraphs>
  <Slides>24</Slides>
  <Notes>5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19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52" baseType="lpstr">
      <vt:lpstr>Arial</vt:lpstr>
      <vt:lpstr>Calibri</vt:lpstr>
      <vt:lpstr>Calibri Light</vt:lpstr>
      <vt:lpstr>Impact</vt:lpstr>
      <vt:lpstr>Symbol</vt:lpstr>
      <vt:lpstr>Times New Roman</vt:lpstr>
      <vt:lpstr>Verdana</vt:lpstr>
      <vt:lpstr>Wingdings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Небеса</vt:lpstr>
      <vt:lpstr>Bitmap Image</vt:lpstr>
      <vt:lpstr>Презентація PowerPoint</vt:lpstr>
      <vt:lpstr>Презентація PowerPoint</vt:lpstr>
      <vt:lpstr>https://learningapps.org/view20167708</vt:lpstr>
      <vt:lpstr>“Кулі” навколо нас.</vt:lpstr>
      <vt:lpstr>Сфера - це поверхня,  що складається зі всіх точок простору </vt:lpstr>
      <vt:lpstr>Презентація PowerPoint</vt:lpstr>
      <vt:lpstr>Переріз кулі площиною</vt:lpstr>
      <vt:lpstr>Переріз кулі площиною</vt:lpstr>
      <vt:lpstr>Симетрія кулі</vt:lpstr>
      <vt:lpstr>Дотична площина до кулі</vt:lpstr>
      <vt:lpstr>Дотична площина до кулі</vt:lpstr>
      <vt:lpstr>Презентація PowerPoint</vt:lpstr>
      <vt:lpstr>Презентація PowerPoint</vt:lpstr>
      <vt:lpstr>Взаємне розміщення двох куль</vt:lpstr>
      <vt:lpstr>Презентація PowerPoint</vt:lpstr>
      <vt:lpstr>Задача 1</vt:lpstr>
      <vt:lpstr>Задача 2</vt:lpstr>
      <vt:lpstr>НМТ 2025</vt:lpstr>
      <vt:lpstr>НМТ 2025</vt:lpstr>
      <vt:lpstr>НМТ 2024</vt:lpstr>
      <vt:lpstr>НМТ 2025</vt:lpstr>
      <vt:lpstr>https://learningapps.org/watch?v=pkwey599j25</vt:lpstr>
      <vt:lpstr>https://wordwall.net/uk/resource/64139896/%D0%BF%D1%80%D0%BE%D0%B4%D0%BE%D0%B2%D0%B6-%D1%80%D0%B5%D1%87%D0%B5%D0%BD%D0%BD%D1%8F-%D0%BF%D1%96%D0%B4%D1%81%D1%83%D0%BC%D0%BE%D0%BA-%D1%83%D1%80%D0%BE%D0%BA%D1%83#</vt:lpstr>
      <vt:lpstr>https://learningapps.org/view10421055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komp</dc:creator>
  <dc:description/>
  <cp:lastModifiedBy>komp</cp:lastModifiedBy>
  <cp:revision>14</cp:revision>
  <dcterms:created xsi:type="dcterms:W3CDTF">2025-12-06T12:51:35Z</dcterms:created>
  <dcterms:modified xsi:type="dcterms:W3CDTF">2026-08-04T17:15:32Z</dcterms:modified>
  <dc:language>uk-UA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5</vt:i4>
  </property>
  <property fmtid="{D5CDD505-2E9C-101B-9397-08002B2CF9AE}" pid="4" name="PresentationFormat">
    <vt:lpwstr>Широкий екран</vt:lpwstr>
  </property>
  <property fmtid="{D5CDD505-2E9C-101B-9397-08002B2CF9AE}" pid="5" name="Slides">
    <vt:i4>38</vt:i4>
  </property>
</Properties>
</file>