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4789C-84D4-4D24-B02D-D5A45078E3A9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621C-1FBF-4578-8BB1-0BC8AB43055B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477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4789C-84D4-4D24-B02D-D5A45078E3A9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621C-1FBF-4578-8BB1-0BC8AB43055B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183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4789C-84D4-4D24-B02D-D5A45078E3A9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621C-1FBF-4578-8BB1-0BC8AB43055B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999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4789C-84D4-4D24-B02D-D5A45078E3A9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621C-1FBF-4578-8BB1-0BC8AB43055B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785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4789C-84D4-4D24-B02D-D5A45078E3A9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621C-1FBF-4578-8BB1-0BC8AB43055B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662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4789C-84D4-4D24-B02D-D5A45078E3A9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621C-1FBF-4578-8BB1-0BC8AB43055B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0444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4789C-84D4-4D24-B02D-D5A45078E3A9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621C-1FBF-4578-8BB1-0BC8AB43055B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531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4789C-84D4-4D24-B02D-D5A45078E3A9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621C-1FBF-4578-8BB1-0BC8AB43055B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65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4789C-84D4-4D24-B02D-D5A45078E3A9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621C-1FBF-4578-8BB1-0BC8AB43055B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735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4789C-84D4-4D24-B02D-D5A45078E3A9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621C-1FBF-4578-8BB1-0BC8AB43055B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557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4789C-84D4-4D24-B02D-D5A45078E3A9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621C-1FBF-4578-8BB1-0BC8AB43055B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830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34789C-84D4-4D24-B02D-D5A45078E3A9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BF621C-1FBF-4578-8BB1-0BC8AB43055B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878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9929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3909"/>
            <a:ext cx="12193228" cy="6650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969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3909"/>
            <a:ext cx="12192000" cy="6650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3044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3825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1547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408" y="-1"/>
            <a:ext cx="12356694" cy="6740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7302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500" y="0"/>
            <a:ext cx="12382500" cy="6754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7619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7452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я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4173850"/>
              </p:ext>
            </p:extLst>
          </p:nvPr>
        </p:nvGraphicFramePr>
        <p:xfrm>
          <a:off x="0" y="1"/>
          <a:ext cx="12192000" cy="1312605"/>
        </p:xfrm>
        <a:graphic>
          <a:graphicData uri="http://schemas.openxmlformats.org/drawingml/2006/table">
            <a:tbl>
              <a:tblPr/>
              <a:tblGrid>
                <a:gridCol w="4064000">
                  <a:extLst>
                    <a:ext uri="{9D8B030D-6E8A-4147-A177-3AD203B41FA5}">
                      <a16:colId xmlns:a16="http://schemas.microsoft.com/office/drawing/2014/main" val="2318336406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653337633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076046586"/>
                    </a:ext>
                  </a:extLst>
                </a:gridCol>
              </a:tblGrid>
              <a:tr h="1312605">
                <a:tc>
                  <a:txBody>
                    <a:bodyPr/>
                    <a:lstStyle/>
                    <a:p>
                      <a:r>
                        <a:rPr lang="uk-UA" b="1" dirty="0">
                          <a:effectLst/>
                          <a:latin typeface="Google Sans Text"/>
                        </a:rPr>
                        <a:t>Звичний шкідливий перекус</a:t>
                      </a:r>
                      <a:endParaRPr lang="uk-UA" dirty="0">
                        <a:effectLst/>
                        <a:latin typeface="Google Sans Text"/>
                      </a:endParaRP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b="1">
                          <a:effectLst/>
                          <a:latin typeface="Google Sans Text"/>
                        </a:rPr>
                        <a:t>Чому це виснажує?</a:t>
                      </a:r>
                      <a:endParaRPr lang="uk-UA">
                        <a:effectLst/>
                        <a:latin typeface="Google Sans Text"/>
                      </a:endParaRP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b="1" dirty="0">
                          <a:effectLst/>
                          <a:latin typeface="Google Sans Text"/>
                        </a:rPr>
                        <a:t>Здорова альтернатива (</a:t>
                      </a:r>
                      <a:r>
                        <a:rPr lang="en-US" b="1" dirty="0">
                          <a:effectLst/>
                          <a:latin typeface="Google Sans Text"/>
                        </a:rPr>
                        <a:t>Energy Boost)</a:t>
                      </a:r>
                      <a:endParaRPr lang="en-US" dirty="0">
                        <a:effectLst/>
                        <a:latin typeface="Google Sans Text"/>
                      </a:endParaRP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6222048"/>
                  </a:ext>
                </a:extLst>
              </a:tr>
            </a:tbl>
          </a:graphicData>
        </a:graphic>
      </p:graphicFrame>
      <p:sp>
        <p:nvSpPr>
          <p:cNvPr id="5" name="Прямокутник 4"/>
          <p:cNvSpPr/>
          <p:nvPr/>
        </p:nvSpPr>
        <p:spPr>
          <a:xfrm>
            <a:off x="0" y="1651819"/>
            <a:ext cx="37165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7030A0"/>
                </a:solidFill>
              </a:rPr>
              <a:t>Чипси / </a:t>
            </a:r>
            <a:r>
              <a:rPr lang="uk-UA" sz="3600" b="1" dirty="0" smtClean="0">
                <a:solidFill>
                  <a:srgbClr val="7030A0"/>
                </a:solidFill>
              </a:rPr>
              <a:t>сухарики</a:t>
            </a:r>
            <a:endParaRPr lang="en-US" sz="3600" b="1" dirty="0">
              <a:solidFill>
                <a:srgbClr val="7030A0"/>
              </a:solidFill>
            </a:endParaRPr>
          </a:p>
        </p:txBody>
      </p:sp>
      <p:sp>
        <p:nvSpPr>
          <p:cNvPr id="6" name="Прямокутник 5"/>
          <p:cNvSpPr/>
          <p:nvPr/>
        </p:nvSpPr>
        <p:spPr>
          <a:xfrm>
            <a:off x="0" y="2637364"/>
            <a:ext cx="37165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b="1" dirty="0" smtClean="0">
                <a:solidFill>
                  <a:srgbClr val="FF0000"/>
                </a:solidFill>
              </a:rPr>
              <a:t>Енергетик або </a:t>
            </a:r>
          </a:p>
          <a:p>
            <a:r>
              <a:rPr lang="uk-UA" sz="3600" b="1" dirty="0" smtClean="0">
                <a:solidFill>
                  <a:srgbClr val="FF0000"/>
                </a:solidFill>
              </a:rPr>
              <a:t>солодка газовка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7" name="Прямокутник 6"/>
          <p:cNvSpPr/>
          <p:nvPr/>
        </p:nvSpPr>
        <p:spPr>
          <a:xfrm>
            <a:off x="1" y="3837693"/>
            <a:ext cx="389357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b="1" dirty="0" smtClean="0">
                <a:solidFill>
                  <a:srgbClr val="00B050"/>
                </a:solidFill>
              </a:rPr>
              <a:t>Молочний шоко-</a:t>
            </a:r>
          </a:p>
          <a:p>
            <a:r>
              <a:rPr lang="uk-UA" sz="3600" b="1" dirty="0" smtClean="0">
                <a:solidFill>
                  <a:srgbClr val="00B050"/>
                </a:solidFill>
              </a:rPr>
              <a:t>лад / батончик</a:t>
            </a:r>
            <a:endParaRPr lang="en-US" sz="3600" b="1" dirty="0">
              <a:solidFill>
                <a:srgbClr val="00B050"/>
              </a:solidFill>
            </a:endParaRPr>
          </a:p>
        </p:txBody>
      </p:sp>
      <p:sp>
        <p:nvSpPr>
          <p:cNvPr id="8" name="Прямокутник 7"/>
          <p:cNvSpPr/>
          <p:nvPr/>
        </p:nvSpPr>
        <p:spPr>
          <a:xfrm>
            <a:off x="0" y="5090993"/>
            <a:ext cx="389357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b="1" dirty="0" smtClean="0">
                <a:solidFill>
                  <a:srgbClr val="002060"/>
                </a:solidFill>
              </a:rPr>
              <a:t>Булочка з повидлом /</a:t>
            </a:r>
          </a:p>
          <a:p>
            <a:r>
              <a:rPr lang="uk-UA" sz="3600" b="1" dirty="0" smtClean="0">
                <a:solidFill>
                  <a:srgbClr val="002060"/>
                </a:solidFill>
              </a:rPr>
              <a:t> фастфуд</a:t>
            </a:r>
            <a:endParaRPr lang="en-US" sz="3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11283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я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0588152"/>
              </p:ext>
            </p:extLst>
          </p:nvPr>
        </p:nvGraphicFramePr>
        <p:xfrm>
          <a:off x="0" y="988142"/>
          <a:ext cx="12192000" cy="5221477"/>
        </p:xfrm>
        <a:graphic>
          <a:graphicData uri="http://schemas.openxmlformats.org/drawingml/2006/table">
            <a:tbl>
              <a:tblPr/>
              <a:tblGrid>
                <a:gridCol w="4064000">
                  <a:extLst>
                    <a:ext uri="{9D8B030D-6E8A-4147-A177-3AD203B41FA5}">
                      <a16:colId xmlns:a16="http://schemas.microsoft.com/office/drawing/2014/main" val="229503228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454533857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132972981"/>
                    </a:ext>
                  </a:extLst>
                </a:gridCol>
              </a:tblGrid>
              <a:tr h="845732">
                <a:tc>
                  <a:txBody>
                    <a:bodyPr/>
                    <a:lstStyle/>
                    <a:p>
                      <a:r>
                        <a:rPr lang="uk-UA" b="1" dirty="0">
                          <a:effectLst/>
                          <a:latin typeface="Google Sans Text"/>
                        </a:rPr>
                        <a:t>Звичний шкідливий перекус</a:t>
                      </a:r>
                      <a:endParaRPr lang="uk-UA" dirty="0">
                        <a:effectLst/>
                        <a:latin typeface="Google Sans Text"/>
                      </a:endParaRP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b="1">
                          <a:effectLst/>
                          <a:latin typeface="Google Sans Text"/>
                        </a:rPr>
                        <a:t>Чому це виснажує?</a:t>
                      </a:r>
                      <a:endParaRPr lang="uk-UA">
                        <a:effectLst/>
                        <a:latin typeface="Google Sans Text"/>
                      </a:endParaRP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b="1">
                          <a:effectLst/>
                          <a:latin typeface="Google Sans Text"/>
                        </a:rPr>
                        <a:t>Здорова альтернатива (</a:t>
                      </a:r>
                      <a:r>
                        <a:rPr lang="en-US" b="1">
                          <a:effectLst/>
                          <a:latin typeface="Google Sans Text"/>
                        </a:rPr>
                        <a:t>Energy Boost)</a:t>
                      </a:r>
                      <a:endParaRPr lang="en-US">
                        <a:effectLst/>
                        <a:latin typeface="Google Sans Text"/>
                      </a:endParaRP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4857470"/>
                  </a:ext>
                </a:extLst>
              </a:tr>
              <a:tr h="1176671">
                <a:tc>
                  <a:txBody>
                    <a:bodyPr/>
                    <a:lstStyle/>
                    <a:p>
                      <a:r>
                        <a:rPr lang="uk-UA" dirty="0">
                          <a:solidFill>
                            <a:srgbClr val="7030A0"/>
                          </a:solidFill>
                          <a:effectLst/>
                          <a:latin typeface="Google Sans Text"/>
                        </a:rPr>
                        <a:t>Чипси / сухарики</a:t>
                      </a: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effectLst/>
                          <a:latin typeface="Google Sans Text"/>
                        </a:rPr>
                        <a:t>Багато солі, трансізомерів жирних кислот, швидка спрага</a:t>
                      </a: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>
                          <a:effectLst/>
                          <a:latin typeface="Google Sans Text"/>
                        </a:rPr>
                        <a:t>Жменя горіхів та сушених ягід / сушені бананові чи яблучні чипси</a:t>
                      </a: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5323391"/>
                  </a:ext>
                </a:extLst>
              </a:tr>
              <a:tr h="1176671">
                <a:tc>
                  <a:txBody>
                    <a:bodyPr/>
                    <a:lstStyle/>
                    <a:p>
                      <a:r>
                        <a:rPr lang="uk-UA" dirty="0">
                          <a:solidFill>
                            <a:srgbClr val="C00000"/>
                          </a:solidFill>
                          <a:effectLst/>
                          <a:latin typeface="Google Sans Text"/>
                        </a:rPr>
                        <a:t>Енергетик або солодка газовка</a:t>
                      </a: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effectLst/>
                          <a:latin typeface="Google Sans Text"/>
                        </a:rPr>
                        <a:t>Різкий стрибок цукру і кофеїну, за яким слідує ще більша втома</a:t>
                      </a: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effectLst/>
                          <a:latin typeface="Google Sans Text"/>
                        </a:rPr>
                        <a:t>Вода з лимоном / морс / трав'яний або зелений чай з медом</a:t>
                      </a: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8377420"/>
                  </a:ext>
                </a:extLst>
              </a:tr>
              <a:tr h="845732">
                <a:tc>
                  <a:txBody>
                    <a:bodyPr/>
                    <a:lstStyle/>
                    <a:p>
                      <a:r>
                        <a:rPr lang="uk-UA" dirty="0">
                          <a:solidFill>
                            <a:srgbClr val="00B050"/>
                          </a:solidFill>
                          <a:effectLst/>
                          <a:latin typeface="Google Sans Text"/>
                        </a:rPr>
                        <a:t>Молочний шоколад / батончик</a:t>
                      </a: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effectLst/>
                          <a:latin typeface="Google Sans Text"/>
                        </a:rPr>
                        <a:t>Короткочасний сплеск енергії на 15-20 хвилин</a:t>
                      </a: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effectLst/>
                          <a:latin typeface="Google Sans Text"/>
                        </a:rPr>
                        <a:t>Чорний шоколад (від 70%) / бананово-вівсяний батончик</a:t>
                      </a: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8832810"/>
                  </a:ext>
                </a:extLst>
              </a:tr>
              <a:tr h="1176671">
                <a:tc>
                  <a:txBody>
                    <a:bodyPr/>
                    <a:lstStyle/>
                    <a:p>
                      <a:r>
                        <a:rPr lang="uk-UA" dirty="0">
                          <a:solidFill>
                            <a:srgbClr val="002060"/>
                          </a:solidFill>
                          <a:effectLst/>
                          <a:latin typeface="Google Sans Text"/>
                        </a:rPr>
                        <a:t>Булочка з повидлом / фастфуд</a:t>
                      </a: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effectLst/>
                          <a:latin typeface="Google Sans Text"/>
                        </a:rPr>
                        <a:t>Швидкі вуглеводи, важкість у шлунку</a:t>
                      </a: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effectLst/>
                          <a:latin typeface="Google Sans Text"/>
                        </a:rPr>
                        <a:t>Сендвіч із цільнозернового хліба з запеченою куркою/сиром та зеленню</a:t>
                      </a: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0731067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838200" y="183673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Порівняльна таблиця для обговорення:</a:t>
            </a:r>
            <a:endParaRPr kumimoji="0" lang="en-US" altLang="en-US" sz="13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oogle San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17816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3228" cy="7049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6905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322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2881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66190" cy="7034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95539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139</Words>
  <Application>Microsoft Office PowerPoint</Application>
  <PresentationFormat>Широкий екран</PresentationFormat>
  <Paragraphs>26</Paragraphs>
  <Slides>12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Google Sans</vt:lpstr>
      <vt:lpstr>Google Sans Text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user_pc</dc:creator>
  <cp:lastModifiedBy>user_pc</cp:lastModifiedBy>
  <cp:revision>17</cp:revision>
  <dcterms:created xsi:type="dcterms:W3CDTF">2026-09-19T10:05:53Z</dcterms:created>
  <dcterms:modified xsi:type="dcterms:W3CDTF">2026-09-19T10:56:54Z</dcterms:modified>
</cp:coreProperties>
</file>