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Open Sans" charset="1" panose="020B0606030504020204"/>
      <p:regular r:id="rId31"/>
    </p:embeddedFont>
    <p:embeddedFont>
      <p:font typeface="Peace Sans" charset="1" panose="02000505040000020004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https://play.kahoot.it/v2?quizId=c0a9d868-53cd-4280-b0ab-f7c1dc8ed07f&amp;activeWorkspace=PERSONAL&amp;hostId=f82f3bd8-ccba-4a8a-a04a-48b5ac61462e&amp;autoAuth=true" TargetMode="External" Type="http://schemas.openxmlformats.org/officeDocument/2006/relationships/hyperlink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07256"/>
          </a:xfrm>
          <a:custGeom>
            <a:avLst/>
            <a:gdLst/>
            <a:ahLst/>
            <a:cxnLst/>
            <a:rect r="r" b="b" t="t" l="l"/>
            <a:pathLst>
              <a:path h="10207256" w="18288000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36889" y="3080437"/>
            <a:ext cx="3610885" cy="3502558"/>
          </a:xfrm>
          <a:custGeom>
            <a:avLst/>
            <a:gdLst/>
            <a:ahLst/>
            <a:cxnLst/>
            <a:rect r="r" b="b" t="t" l="l"/>
            <a:pathLst>
              <a:path h="3502558" w="3610885">
                <a:moveTo>
                  <a:pt x="0" y="0"/>
                </a:moveTo>
                <a:lnTo>
                  <a:pt x="3610884" y="0"/>
                </a:lnTo>
                <a:lnTo>
                  <a:pt x="3610884" y="3502558"/>
                </a:lnTo>
                <a:lnTo>
                  <a:pt x="0" y="35025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39501" y="2170129"/>
            <a:ext cx="3563025" cy="3894017"/>
          </a:xfrm>
          <a:custGeom>
            <a:avLst/>
            <a:gdLst/>
            <a:ahLst/>
            <a:cxnLst/>
            <a:rect r="r" b="b" t="t" l="l"/>
            <a:pathLst>
              <a:path h="3894017" w="3563025">
                <a:moveTo>
                  <a:pt x="0" y="0"/>
                </a:moveTo>
                <a:lnTo>
                  <a:pt x="3563025" y="0"/>
                </a:lnTo>
                <a:lnTo>
                  <a:pt x="3563025" y="3894017"/>
                </a:lnTo>
                <a:lnTo>
                  <a:pt x="0" y="38940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0858" y="4831716"/>
            <a:ext cx="2929984" cy="3310717"/>
          </a:xfrm>
          <a:custGeom>
            <a:avLst/>
            <a:gdLst/>
            <a:ahLst/>
            <a:cxnLst/>
            <a:rect r="r" b="b" t="t" l="l"/>
            <a:pathLst>
              <a:path h="3310717" w="2929984">
                <a:moveTo>
                  <a:pt x="0" y="0"/>
                </a:moveTo>
                <a:lnTo>
                  <a:pt x="2929984" y="0"/>
                </a:lnTo>
                <a:lnTo>
                  <a:pt x="2929984" y="3310717"/>
                </a:lnTo>
                <a:lnTo>
                  <a:pt x="0" y="33107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659151" y="3444522"/>
            <a:ext cx="3595720" cy="3397955"/>
          </a:xfrm>
          <a:custGeom>
            <a:avLst/>
            <a:gdLst/>
            <a:ahLst/>
            <a:cxnLst/>
            <a:rect r="r" b="b" t="t" l="l"/>
            <a:pathLst>
              <a:path h="3397955" w="3595720">
                <a:moveTo>
                  <a:pt x="0" y="0"/>
                </a:moveTo>
                <a:lnTo>
                  <a:pt x="3595720" y="0"/>
                </a:lnTo>
                <a:lnTo>
                  <a:pt x="3595720" y="3397956"/>
                </a:lnTo>
                <a:lnTo>
                  <a:pt x="0" y="33979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07256"/>
          </a:xfrm>
          <a:custGeom>
            <a:avLst/>
            <a:gdLst/>
            <a:ahLst/>
            <a:cxnLst/>
            <a:rect r="r" b="b" t="t" l="l"/>
            <a:pathLst>
              <a:path h="10207256" w="18288000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16210" y="2961411"/>
            <a:ext cx="10219254" cy="309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59"/>
              </a:lnSpc>
              <a:spcBef>
                <a:spcPct val="0"/>
              </a:spcBef>
            </a:pPr>
            <a:r>
              <a:rPr lang="en-US" sz="8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Класифікація </a:t>
            </a:r>
          </a:p>
          <a:p>
            <a:pPr algn="ctr">
              <a:lnSpc>
                <a:spcPts val="12459"/>
              </a:lnSpc>
              <a:spcBef>
                <a:spcPct val="0"/>
              </a:spcBef>
            </a:pPr>
            <a:r>
              <a:rPr lang="en-US" sz="8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органічних сполук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30875" cy="10287000"/>
          </a:xfrm>
          <a:custGeom>
            <a:avLst/>
            <a:gdLst/>
            <a:ahLst/>
            <a:cxnLst/>
            <a:rect r="r" b="b" t="t" l="l"/>
            <a:pathLst>
              <a:path h="10287000" w="18430875">
                <a:moveTo>
                  <a:pt x="0" y="0"/>
                </a:moveTo>
                <a:lnTo>
                  <a:pt x="18430875" y="0"/>
                </a:lnTo>
                <a:lnTo>
                  <a:pt x="18430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67426" y="3338777"/>
            <a:ext cx="14422145" cy="2870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Класифікувати органічні 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сполуки можна за двома 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головними критеріями.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30875" cy="10287000"/>
          </a:xfrm>
          <a:custGeom>
            <a:avLst/>
            <a:gdLst/>
            <a:ahLst/>
            <a:cxnLst/>
            <a:rect r="r" b="b" t="t" l="l"/>
            <a:pathLst>
              <a:path h="10287000" w="18430875">
                <a:moveTo>
                  <a:pt x="0" y="0"/>
                </a:moveTo>
                <a:lnTo>
                  <a:pt x="18430875" y="0"/>
                </a:lnTo>
                <a:lnTo>
                  <a:pt x="18430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8429" y="1188291"/>
            <a:ext cx="6040687" cy="6040687"/>
          </a:xfrm>
          <a:custGeom>
            <a:avLst/>
            <a:gdLst/>
            <a:ahLst/>
            <a:cxnLst/>
            <a:rect r="r" b="b" t="t" l="l"/>
            <a:pathLst>
              <a:path h="6040687" w="6040687">
                <a:moveTo>
                  <a:pt x="0" y="0"/>
                </a:moveTo>
                <a:lnTo>
                  <a:pt x="6040686" y="0"/>
                </a:lnTo>
                <a:lnTo>
                  <a:pt x="6040686" y="6040687"/>
                </a:lnTo>
                <a:lnTo>
                  <a:pt x="0" y="60406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91064" y="1900375"/>
            <a:ext cx="6958930" cy="3825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2"/>
              </a:lnSpc>
            </a:pPr>
            <a:r>
              <a:rPr lang="en-US" sz="5145" spc="102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ОЗНА</a:t>
            </a:r>
            <a:r>
              <a:rPr lang="en-US" sz="5145" spc="102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КА 1. </a:t>
            </a:r>
          </a:p>
          <a:p>
            <a:pPr algn="l">
              <a:lnSpc>
                <a:spcPts val="5402"/>
              </a:lnSpc>
            </a:pPr>
            <a:r>
              <a:rPr lang="en-US" sz="5145" spc="102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ЗА БУДОВОЮ КАРБОНОВОГО СКЕЛЕТА.</a:t>
            </a:r>
          </a:p>
          <a:p>
            <a:pPr algn="l">
              <a:lnSpc>
                <a:spcPts val="8368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57500" y="0"/>
            <a:ext cx="15430500" cy="10287000"/>
          </a:xfrm>
          <a:custGeom>
            <a:avLst/>
            <a:gdLst/>
            <a:ahLst/>
            <a:cxnLst/>
            <a:rect r="r" b="b" t="t" l="l"/>
            <a:pathLst>
              <a:path h="10287000" w="154305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291753"/>
            <a:ext cx="2481553" cy="7007832"/>
            <a:chOff x="0" y="0"/>
            <a:chExt cx="3308737" cy="934377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015341"/>
              <a:ext cx="3308737" cy="76981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60"/>
                </a:lnSpc>
              </a:pPr>
              <a:r>
                <a:rPr lang="en-US" sz="7200" spc="144">
                  <a:solidFill>
                    <a:srgbClr val="000000"/>
                  </a:solidFill>
                  <a:latin typeface="Peace Sans"/>
                  <a:ea typeface="Peace Sans"/>
                  <a:cs typeface="Peace Sans"/>
                  <a:sym typeface="Peace Sans"/>
                </a:rPr>
                <a:t>П</a:t>
              </a:r>
            </a:p>
            <a:p>
              <a:pPr algn="l">
                <a:lnSpc>
                  <a:spcPts val="7560"/>
                </a:lnSpc>
              </a:pPr>
              <a:r>
                <a:rPr lang="en-US" sz="7200" spc="144">
                  <a:solidFill>
                    <a:srgbClr val="000000"/>
                  </a:solidFill>
                  <a:latin typeface="Peace Sans"/>
                  <a:ea typeface="Peace Sans"/>
                  <a:cs typeface="Peace Sans"/>
                  <a:sym typeface="Peace Sans"/>
                </a:rPr>
                <a:t>Р</a:t>
              </a:r>
            </a:p>
            <a:p>
              <a:pPr algn="l">
                <a:lnSpc>
                  <a:spcPts val="7560"/>
                </a:lnSpc>
              </a:pPr>
              <a:r>
                <a:rPr lang="en-US" sz="7200" spc="144">
                  <a:solidFill>
                    <a:srgbClr val="000000"/>
                  </a:solidFill>
                  <a:latin typeface="Peace Sans"/>
                  <a:ea typeface="Peace Sans"/>
                  <a:cs typeface="Peace Sans"/>
                  <a:sym typeface="Peace Sans"/>
                </a:rPr>
                <a:t>О</a:t>
              </a:r>
            </a:p>
            <a:p>
              <a:pPr algn="l">
                <a:lnSpc>
                  <a:spcPts val="7560"/>
                </a:lnSpc>
              </a:pPr>
              <a:r>
                <a:rPr lang="en-US" sz="7200" spc="144">
                  <a:solidFill>
                    <a:srgbClr val="000000"/>
                  </a:solidFill>
                  <a:latin typeface="Peace Sans"/>
                  <a:ea typeface="Peace Sans"/>
                  <a:cs typeface="Peace Sans"/>
                  <a:sym typeface="Peace Sans"/>
                </a:rPr>
                <a:t>П</a:t>
              </a:r>
            </a:p>
            <a:p>
              <a:pPr algn="l">
                <a:lnSpc>
                  <a:spcPts val="7560"/>
                </a:lnSpc>
              </a:pPr>
              <a:r>
                <a:rPr lang="en-US" sz="7200" spc="144">
                  <a:solidFill>
                    <a:srgbClr val="000000"/>
                  </a:solidFill>
                  <a:latin typeface="Peace Sans"/>
                  <a:ea typeface="Peace Sans"/>
                  <a:cs typeface="Peace Sans"/>
                  <a:sym typeface="Peace Sans"/>
                </a:rPr>
                <a:t>А</a:t>
              </a:r>
            </a:p>
            <a:p>
              <a:pPr algn="l">
                <a:lnSpc>
                  <a:spcPts val="7560"/>
                </a:lnSpc>
              </a:pPr>
              <a:r>
                <a:rPr lang="en-US" sz="7200" spc="144">
                  <a:solidFill>
                    <a:srgbClr val="000000"/>
                  </a:solidFill>
                  <a:latin typeface="Peace Sans"/>
                  <a:ea typeface="Peace Sans"/>
                  <a:cs typeface="Peace Sans"/>
                  <a:sym typeface="Peace Sans"/>
                </a:rPr>
                <a:t>Н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8894831"/>
              <a:ext cx="2720805" cy="448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35"/>
                </a:lnSpc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47625"/>
              <a:ext cx="2720805" cy="5251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9983391"/>
          </a:xfrm>
          <a:custGeom>
            <a:avLst/>
            <a:gdLst/>
            <a:ahLst/>
            <a:cxnLst/>
            <a:rect r="r" b="b" t="t" l="l"/>
            <a:pathLst>
              <a:path h="9983391" w="18288000">
                <a:moveTo>
                  <a:pt x="0" y="0"/>
                </a:moveTo>
                <a:lnTo>
                  <a:pt x="18288000" y="0"/>
                </a:lnTo>
                <a:lnTo>
                  <a:pt x="18288000" y="9983391"/>
                </a:lnTo>
                <a:lnTo>
                  <a:pt x="0" y="99833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3"/>
          </a:xfrm>
          <a:custGeom>
            <a:avLst/>
            <a:gdLst/>
            <a:ahLst/>
            <a:cxnLst/>
            <a:rect r="r" b="b" t="t" l="l"/>
            <a:pathLst>
              <a:path h="10215563" w="18288000">
                <a:moveTo>
                  <a:pt x="0" y="0"/>
                </a:moveTo>
                <a:lnTo>
                  <a:pt x="18288000" y="0"/>
                </a:lnTo>
                <a:lnTo>
                  <a:pt x="18288000" y="10215563"/>
                </a:lnTo>
                <a:lnTo>
                  <a:pt x="0" y="102155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07256"/>
          </a:xfrm>
          <a:custGeom>
            <a:avLst/>
            <a:gdLst/>
            <a:ahLst/>
            <a:cxnLst/>
            <a:rect r="r" b="b" t="t" l="l"/>
            <a:pathLst>
              <a:path h="10207256" w="18288000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30875" cy="10287000"/>
          </a:xfrm>
          <a:custGeom>
            <a:avLst/>
            <a:gdLst/>
            <a:ahLst/>
            <a:cxnLst/>
            <a:rect r="r" b="b" t="t" l="l"/>
            <a:pathLst>
              <a:path h="10287000" w="18430875">
                <a:moveTo>
                  <a:pt x="0" y="0"/>
                </a:moveTo>
                <a:lnTo>
                  <a:pt x="18430875" y="0"/>
                </a:lnTo>
                <a:lnTo>
                  <a:pt x="18430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0317" y="1289388"/>
            <a:ext cx="6639591" cy="6639591"/>
          </a:xfrm>
          <a:custGeom>
            <a:avLst/>
            <a:gdLst/>
            <a:ahLst/>
            <a:cxnLst/>
            <a:rect r="r" b="b" t="t" l="l"/>
            <a:pathLst>
              <a:path h="6639591" w="6639591">
                <a:moveTo>
                  <a:pt x="0" y="0"/>
                </a:moveTo>
                <a:lnTo>
                  <a:pt x="6639591" y="0"/>
                </a:lnTo>
                <a:lnTo>
                  <a:pt x="6639591" y="6639591"/>
                </a:lnTo>
                <a:lnTo>
                  <a:pt x="0" y="66395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43621" y="1827666"/>
            <a:ext cx="6392983" cy="4813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A162E"/>
                </a:solidFill>
                <a:latin typeface="Open Sans"/>
                <a:ea typeface="Open Sans"/>
                <a:cs typeface="Open Sans"/>
                <a:sym typeface="Open Sans"/>
              </a:rPr>
              <a:t>Ознака 2. 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A162E"/>
                </a:solidFill>
                <a:latin typeface="Open Sans"/>
                <a:ea typeface="Open Sans"/>
                <a:cs typeface="Open Sans"/>
                <a:sym typeface="Open Sans"/>
              </a:rPr>
              <a:t>За наявністю характеристичних (функціональних) груп.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07256"/>
          </a:xfrm>
          <a:custGeom>
            <a:avLst/>
            <a:gdLst/>
            <a:ahLst/>
            <a:cxnLst/>
            <a:rect r="r" b="b" t="t" l="l"/>
            <a:pathLst>
              <a:path h="10207256" w="18288000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513267" y="277111"/>
            <a:ext cx="7407602" cy="1503178"/>
            <a:chOff x="0" y="0"/>
            <a:chExt cx="1950973" cy="3958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50974" cy="395899"/>
            </a:xfrm>
            <a:custGeom>
              <a:avLst/>
              <a:gdLst/>
              <a:ahLst/>
              <a:cxnLst/>
              <a:rect r="r" b="b" t="t" l="l"/>
              <a:pathLst>
                <a:path h="395899" w="1950974">
                  <a:moveTo>
                    <a:pt x="0" y="0"/>
                  </a:moveTo>
                  <a:lnTo>
                    <a:pt x="1950974" y="0"/>
                  </a:lnTo>
                  <a:lnTo>
                    <a:pt x="1950974" y="395899"/>
                  </a:lnTo>
                  <a:lnTo>
                    <a:pt x="0" y="395899"/>
                  </a:lnTo>
                  <a:close/>
                </a:path>
              </a:pathLst>
            </a:custGeom>
            <a:solidFill>
              <a:srgbClr val="00AD9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50973" cy="4339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860915" y="588645"/>
            <a:ext cx="7719026" cy="984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spc="144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ВУГЛЕВОДНІ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30875" cy="10287000"/>
          </a:xfrm>
          <a:custGeom>
            <a:avLst/>
            <a:gdLst/>
            <a:ahLst/>
            <a:cxnLst/>
            <a:rect r="r" b="b" t="t" l="l"/>
            <a:pathLst>
              <a:path h="10287000" w="18430875">
                <a:moveTo>
                  <a:pt x="0" y="0"/>
                </a:moveTo>
                <a:lnTo>
                  <a:pt x="18430875" y="0"/>
                </a:lnTo>
                <a:lnTo>
                  <a:pt x="18430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6672" y="194918"/>
            <a:ext cx="5575661" cy="1747374"/>
            <a:chOff x="0" y="0"/>
            <a:chExt cx="1468487" cy="4602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8487" cy="460214"/>
            </a:xfrm>
            <a:custGeom>
              <a:avLst/>
              <a:gdLst/>
              <a:ahLst/>
              <a:cxnLst/>
              <a:rect r="r" b="b" t="t" l="l"/>
              <a:pathLst>
                <a:path h="460214" w="1468487">
                  <a:moveTo>
                    <a:pt x="0" y="0"/>
                  </a:moveTo>
                  <a:lnTo>
                    <a:pt x="1468487" y="0"/>
                  </a:lnTo>
                  <a:lnTo>
                    <a:pt x="1468487" y="460214"/>
                  </a:lnTo>
                  <a:lnTo>
                    <a:pt x="0" y="460214"/>
                  </a:lnTo>
                  <a:close/>
                </a:path>
              </a:pathLst>
            </a:custGeom>
            <a:solidFill>
              <a:srgbClr val="00AD9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68487" cy="4983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588645"/>
            <a:ext cx="7719026" cy="984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spc="144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СПИРТИ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07256"/>
          </a:xfrm>
          <a:custGeom>
            <a:avLst/>
            <a:gdLst/>
            <a:ahLst/>
            <a:cxnLst/>
            <a:rect r="r" b="b" t="t" l="l"/>
            <a:pathLst>
              <a:path h="10207256" w="18288000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5753" y="2017528"/>
            <a:ext cx="5340797" cy="1770860"/>
            <a:chOff x="0" y="0"/>
            <a:chExt cx="1406630" cy="4663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06630" cy="466399"/>
            </a:xfrm>
            <a:custGeom>
              <a:avLst/>
              <a:gdLst/>
              <a:ahLst/>
              <a:cxnLst/>
              <a:rect r="r" b="b" t="t" l="l"/>
              <a:pathLst>
                <a:path h="466399" w="1406630">
                  <a:moveTo>
                    <a:pt x="0" y="0"/>
                  </a:moveTo>
                  <a:lnTo>
                    <a:pt x="1406630" y="0"/>
                  </a:lnTo>
                  <a:lnTo>
                    <a:pt x="1406630" y="466399"/>
                  </a:lnTo>
                  <a:lnTo>
                    <a:pt x="0" y="466399"/>
                  </a:lnTo>
                  <a:close/>
                </a:path>
              </a:pathLst>
            </a:custGeom>
            <a:solidFill>
              <a:srgbClr val="FEEBD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406630" cy="5044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14104" y="2161913"/>
            <a:ext cx="7719026" cy="1567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90"/>
              </a:lnSpc>
            </a:pPr>
            <a:r>
              <a:rPr lang="en-US" sz="5800" spc="116">
                <a:solidFill>
                  <a:srgbClr val="1B1D34"/>
                </a:solidFill>
                <a:latin typeface="Peace Sans"/>
                <a:ea typeface="Peace Sans"/>
                <a:cs typeface="Peace Sans"/>
                <a:sym typeface="Peace Sans"/>
              </a:rPr>
              <a:t>КАРБОНОВІ КИСЛОТИ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07256"/>
          </a:xfrm>
          <a:custGeom>
            <a:avLst/>
            <a:gdLst/>
            <a:ahLst/>
            <a:cxnLst/>
            <a:rect r="r" b="b" t="t" l="l"/>
            <a:pathLst>
              <a:path h="10207256" w="18288000">
                <a:moveTo>
                  <a:pt x="0" y="0"/>
                </a:moveTo>
                <a:lnTo>
                  <a:pt x="18288000" y="0"/>
                </a:lnTo>
                <a:lnTo>
                  <a:pt x="18288000" y="10207256"/>
                </a:lnTo>
                <a:lnTo>
                  <a:pt x="0" y="10207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731952" y="241891"/>
            <a:ext cx="4800609" cy="2146643"/>
            <a:chOff x="0" y="0"/>
            <a:chExt cx="1264358" cy="5653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64358" cy="565371"/>
            </a:xfrm>
            <a:custGeom>
              <a:avLst/>
              <a:gdLst/>
              <a:ahLst/>
              <a:cxnLst/>
              <a:rect r="r" b="b" t="t" l="l"/>
              <a:pathLst>
                <a:path h="565371" w="1264358">
                  <a:moveTo>
                    <a:pt x="0" y="0"/>
                  </a:moveTo>
                  <a:lnTo>
                    <a:pt x="1264358" y="0"/>
                  </a:lnTo>
                  <a:lnTo>
                    <a:pt x="1264358" y="565371"/>
                  </a:lnTo>
                  <a:lnTo>
                    <a:pt x="0" y="565371"/>
                  </a:lnTo>
                  <a:close/>
                </a:path>
              </a:pathLst>
            </a:custGeom>
            <a:solidFill>
              <a:srgbClr val="00AD9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264358" cy="6034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210374" y="875158"/>
            <a:ext cx="7719026" cy="984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spc="144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АМІНИ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74542"/>
          </a:xfrm>
          <a:custGeom>
            <a:avLst/>
            <a:gdLst/>
            <a:ahLst/>
            <a:cxnLst/>
            <a:rect r="r" b="b" t="t" l="l"/>
            <a:pathLst>
              <a:path h="10374542" w="18288000">
                <a:moveTo>
                  <a:pt x="0" y="0"/>
                </a:moveTo>
                <a:lnTo>
                  <a:pt x="18288000" y="0"/>
                </a:lnTo>
                <a:lnTo>
                  <a:pt x="18288000" y="10374542"/>
                </a:lnTo>
                <a:lnTo>
                  <a:pt x="0" y="10374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01" t="0" r="-200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9699" y="194918"/>
            <a:ext cx="6914387" cy="1841319"/>
            <a:chOff x="0" y="0"/>
            <a:chExt cx="1821073" cy="48495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21073" cy="484957"/>
            </a:xfrm>
            <a:custGeom>
              <a:avLst/>
              <a:gdLst/>
              <a:ahLst/>
              <a:cxnLst/>
              <a:rect r="r" b="b" t="t" l="l"/>
              <a:pathLst>
                <a:path h="484957" w="1821073">
                  <a:moveTo>
                    <a:pt x="0" y="0"/>
                  </a:moveTo>
                  <a:lnTo>
                    <a:pt x="1821073" y="0"/>
                  </a:lnTo>
                  <a:lnTo>
                    <a:pt x="1821073" y="484957"/>
                  </a:lnTo>
                  <a:lnTo>
                    <a:pt x="0" y="484957"/>
                  </a:lnTo>
                  <a:close/>
                </a:path>
              </a:pathLst>
            </a:custGeom>
            <a:solidFill>
              <a:srgbClr val="1B1D3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821073" cy="523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55463" y="612458"/>
            <a:ext cx="6502859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6000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Амінокислоти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80" t="0" r="-288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333226"/>
            <a:ext cx="5953774" cy="5953774"/>
          </a:xfrm>
          <a:custGeom>
            <a:avLst/>
            <a:gdLst/>
            <a:ahLst/>
            <a:cxnLst/>
            <a:rect r="r" b="b" t="t" l="l"/>
            <a:pathLst>
              <a:path h="5953774" w="5953774">
                <a:moveTo>
                  <a:pt x="0" y="0"/>
                </a:moveTo>
                <a:lnTo>
                  <a:pt x="5953774" y="0"/>
                </a:lnTo>
                <a:lnTo>
                  <a:pt x="5953774" y="5953774"/>
                </a:lnTo>
                <a:lnTo>
                  <a:pt x="0" y="5953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2"/>
          </a:xfrm>
          <a:custGeom>
            <a:avLst/>
            <a:gdLst/>
            <a:ahLst/>
            <a:cxnLst/>
            <a:rect r="r" b="b" t="t" l="l"/>
            <a:pathLst>
              <a:path h="10215562" w="18288000">
                <a:moveTo>
                  <a:pt x="0" y="0"/>
                </a:moveTo>
                <a:lnTo>
                  <a:pt x="18288000" y="0"/>
                </a:lnTo>
                <a:lnTo>
                  <a:pt x="18288000" y="10215562"/>
                </a:lnTo>
                <a:lnTo>
                  <a:pt x="0" y="10215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5481" y="2543561"/>
            <a:ext cx="8112195" cy="5857498"/>
            <a:chOff x="0" y="0"/>
            <a:chExt cx="2136545" cy="15427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36545" cy="1542716"/>
            </a:xfrm>
            <a:custGeom>
              <a:avLst/>
              <a:gdLst/>
              <a:ahLst/>
              <a:cxnLst/>
              <a:rect r="r" b="b" t="t" l="l"/>
              <a:pathLst>
                <a:path h="1542716" w="2136545">
                  <a:moveTo>
                    <a:pt x="0" y="0"/>
                  </a:moveTo>
                  <a:lnTo>
                    <a:pt x="2136545" y="0"/>
                  </a:lnTo>
                  <a:lnTo>
                    <a:pt x="2136545" y="1542716"/>
                  </a:lnTo>
                  <a:lnTo>
                    <a:pt x="0" y="1542716"/>
                  </a:lnTo>
                  <a:close/>
                </a:path>
              </a:pathLst>
            </a:custGeom>
            <a:solidFill>
              <a:srgbClr val="00AD9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36545" cy="15808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47216" y="3784480"/>
            <a:ext cx="5868726" cy="341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6000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Гра «Хімічний детектив: Знайди шпигуна!»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2"/>
          </a:xfrm>
          <a:custGeom>
            <a:avLst/>
            <a:gdLst/>
            <a:ahLst/>
            <a:cxnLst/>
            <a:rect r="r" b="b" t="t" l="l"/>
            <a:pathLst>
              <a:path h="10215562" w="18288000">
                <a:moveTo>
                  <a:pt x="0" y="0"/>
                </a:moveTo>
                <a:lnTo>
                  <a:pt x="18288000" y="0"/>
                </a:lnTo>
                <a:lnTo>
                  <a:pt x="18288000" y="10215562"/>
                </a:lnTo>
                <a:lnTo>
                  <a:pt x="0" y="10215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98259" y="797150"/>
            <a:ext cx="10683443" cy="8706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2396296" indent="-1198148" lvl="1">
              <a:lnSpc>
                <a:spcPts val="12430"/>
              </a:lnSpc>
              <a:buFont typeface="Arial"/>
              <a:buChar char="•"/>
            </a:pPr>
            <a:r>
              <a:rPr lang="en-US" sz="110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А) CH₄ </a:t>
            </a:r>
          </a:p>
          <a:p>
            <a:pPr algn="ctr" marL="2396296" indent="-1198148" lvl="1">
              <a:lnSpc>
                <a:spcPts val="12430"/>
              </a:lnSpc>
              <a:buFont typeface="Arial"/>
              <a:buChar char="•"/>
            </a:pPr>
            <a:r>
              <a:rPr lang="en-US" sz="110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Б) C₂H₆ </a:t>
            </a:r>
          </a:p>
          <a:p>
            <a:pPr algn="ctr" marL="2396296" indent="-1198148" lvl="1">
              <a:lnSpc>
                <a:spcPts val="12430"/>
              </a:lnSpc>
              <a:buFont typeface="Arial"/>
              <a:buChar char="•"/>
            </a:pPr>
            <a:r>
              <a:rPr lang="en-US" sz="110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В) C₃H₈ </a:t>
            </a:r>
          </a:p>
          <a:p>
            <a:pPr algn="ctr" marL="2396296" indent="-1198148" lvl="1">
              <a:lnSpc>
                <a:spcPts val="12430"/>
              </a:lnSpc>
              <a:buFont typeface="Arial"/>
              <a:buChar char="•"/>
            </a:pPr>
            <a:r>
              <a:rPr lang="en-US" sz="110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Г) C₄H₁₀ </a:t>
            </a:r>
          </a:p>
          <a:p>
            <a:pPr algn="ctr" marL="2396296" indent="-1198148" lvl="1">
              <a:lnSpc>
                <a:spcPts val="12430"/>
              </a:lnSpc>
              <a:buFont typeface="Arial"/>
              <a:buChar char="•"/>
            </a:pPr>
            <a:r>
              <a:rPr lang="en-US" sz="110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  </a:t>
            </a:r>
            <a:r>
              <a:rPr lang="en-US" sz="110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Д) C₂H₅OH</a:t>
            </a:r>
          </a:p>
          <a:p>
            <a:pPr algn="ctr">
              <a:lnSpc>
                <a:spcPts val="6720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2"/>
          </a:xfrm>
          <a:custGeom>
            <a:avLst/>
            <a:gdLst/>
            <a:ahLst/>
            <a:cxnLst/>
            <a:rect r="r" b="b" t="t" l="l"/>
            <a:pathLst>
              <a:path h="10215562" w="18288000">
                <a:moveTo>
                  <a:pt x="0" y="0"/>
                </a:moveTo>
                <a:lnTo>
                  <a:pt x="18288000" y="0"/>
                </a:lnTo>
                <a:lnTo>
                  <a:pt x="18288000" y="10215562"/>
                </a:lnTo>
                <a:lnTo>
                  <a:pt x="0" y="10215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27423" y="591827"/>
            <a:ext cx="10307660" cy="7121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А) CH₃OH </a:t>
            </a:r>
          </a:p>
          <a:p>
            <a:pPr algn="ctr">
              <a:lnSpc>
                <a:spcPts val="11199"/>
              </a:lnSpc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Б) C₂H₅OH </a:t>
            </a:r>
          </a:p>
          <a:p>
            <a:pPr algn="ctr">
              <a:lnSpc>
                <a:spcPts val="11199"/>
              </a:lnSpc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      </a:t>
            </a: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В) CH₃COOH </a:t>
            </a:r>
          </a:p>
          <a:p>
            <a:pPr algn="ctr">
              <a:lnSpc>
                <a:spcPts val="11199"/>
              </a:lnSpc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Г) C₄H₉OH </a:t>
            </a:r>
          </a:p>
          <a:p>
            <a:pPr algn="ctr">
              <a:lnSpc>
                <a:spcPts val="11199"/>
              </a:lnSpc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Д) C₃H₇OH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2"/>
          </a:xfrm>
          <a:custGeom>
            <a:avLst/>
            <a:gdLst/>
            <a:ahLst/>
            <a:cxnLst/>
            <a:rect r="r" b="b" t="t" l="l"/>
            <a:pathLst>
              <a:path h="10215562" w="18288000">
                <a:moveTo>
                  <a:pt x="0" y="0"/>
                </a:moveTo>
                <a:lnTo>
                  <a:pt x="18288000" y="0"/>
                </a:lnTo>
                <a:lnTo>
                  <a:pt x="18288000" y="10215562"/>
                </a:lnTo>
                <a:lnTo>
                  <a:pt x="0" y="10215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16422" y="874554"/>
            <a:ext cx="11059226" cy="5691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7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                  А) C₂H₆ </a:t>
            </a:r>
          </a:p>
          <a:p>
            <a:pPr algn="ctr">
              <a:lnSpc>
                <a:spcPts val="8959"/>
              </a:lnSpc>
            </a:pPr>
            <a:r>
              <a:rPr lang="en-US" sz="7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                   </a:t>
            </a:r>
            <a:r>
              <a:rPr lang="en-US" sz="7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Б) C₂H₅OH</a:t>
            </a:r>
          </a:p>
          <a:p>
            <a:pPr algn="ctr">
              <a:lnSpc>
                <a:spcPts val="8959"/>
              </a:lnSpc>
            </a:pPr>
            <a:r>
              <a:rPr lang="en-US" sz="7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             В) C₃H₇OH </a:t>
            </a:r>
          </a:p>
          <a:p>
            <a:pPr algn="ctr">
              <a:lnSpc>
                <a:spcPts val="8959"/>
              </a:lnSpc>
            </a:pPr>
            <a:r>
              <a:rPr lang="en-US" sz="7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        Г) C₄H₉OH </a:t>
            </a:r>
          </a:p>
          <a:p>
            <a:pPr algn="ctr">
              <a:lnSpc>
                <a:spcPts val="8959"/>
              </a:lnSpc>
            </a:pPr>
            <a:r>
              <a:rPr lang="en-US" sz="7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Д) CH₃OH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2"/>
          </a:xfrm>
          <a:custGeom>
            <a:avLst/>
            <a:gdLst/>
            <a:ahLst/>
            <a:cxnLst/>
            <a:rect r="r" b="b" t="t" l="l"/>
            <a:pathLst>
              <a:path h="10215562" w="18288000">
                <a:moveTo>
                  <a:pt x="0" y="0"/>
                </a:moveTo>
                <a:lnTo>
                  <a:pt x="18288000" y="0"/>
                </a:lnTo>
                <a:lnTo>
                  <a:pt x="18288000" y="10215562"/>
                </a:lnTo>
                <a:lnTo>
                  <a:pt x="0" y="10215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23062" y="855828"/>
            <a:ext cx="9701374" cy="7121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А) CH₃NH₂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Б) C₂H₅NH₂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В) C₃H₇NH₂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Г) C₂H₅OH </a:t>
            </a:r>
          </a:p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99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Д) C₄H₉NH₂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15562"/>
          </a:xfrm>
          <a:custGeom>
            <a:avLst/>
            <a:gdLst/>
            <a:ahLst/>
            <a:cxnLst/>
            <a:rect r="r" b="b" t="t" l="l"/>
            <a:pathLst>
              <a:path h="10215562" w="18288000">
                <a:moveTo>
                  <a:pt x="0" y="0"/>
                </a:moveTo>
                <a:lnTo>
                  <a:pt x="18288000" y="0"/>
                </a:lnTo>
                <a:lnTo>
                  <a:pt x="18288000" y="10215562"/>
                </a:lnTo>
                <a:lnTo>
                  <a:pt x="0" y="10215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87246" y="1273741"/>
            <a:ext cx="15959019" cy="5450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3"/>
              </a:lnSpc>
              <a:spcBef>
                <a:spcPct val="0"/>
              </a:spcBef>
            </a:pPr>
            <a:r>
              <a:rPr lang="en-US" sz="76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А) NH₂–CH₂–COOH </a:t>
            </a:r>
          </a:p>
          <a:p>
            <a:pPr algn="ctr">
              <a:lnSpc>
                <a:spcPts val="8623"/>
              </a:lnSpc>
              <a:spcBef>
                <a:spcPct val="0"/>
              </a:spcBef>
            </a:pPr>
            <a:r>
              <a:rPr lang="en-US" sz="76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Б) CH₃–CH(NH₂)–COOH </a:t>
            </a:r>
          </a:p>
          <a:p>
            <a:pPr algn="ctr">
              <a:lnSpc>
                <a:spcPts val="8623"/>
              </a:lnSpc>
              <a:spcBef>
                <a:spcPct val="0"/>
              </a:spcBef>
            </a:pPr>
            <a:r>
              <a:rPr lang="en-US" sz="76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В) CH₃–CH₂–CH(NH₂)–COOH </a:t>
            </a:r>
          </a:p>
          <a:p>
            <a:pPr algn="ctr">
              <a:lnSpc>
                <a:spcPts val="8623"/>
              </a:lnSpc>
              <a:spcBef>
                <a:spcPct val="0"/>
              </a:spcBef>
            </a:pPr>
            <a:r>
              <a:rPr lang="en-US" sz="76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Г) NH₂–CH(CH₂–COOH)–COOH </a:t>
            </a:r>
          </a:p>
          <a:p>
            <a:pPr algn="ctr">
              <a:lnSpc>
                <a:spcPts val="8623"/>
              </a:lnSpc>
              <a:spcBef>
                <a:spcPct val="0"/>
              </a:spcBef>
            </a:pPr>
            <a:r>
              <a:rPr lang="en-US" sz="7699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Д) CH₃–COOH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play.kahoot.it/v2?quizId=c0a9d868-53cd-4280-b0ab-f7c1dc8ed07f&amp;activeWorkspace=PERSONAL&amp;hostId=f82f3bd8-ccba-4a8a-a04a-48b5ac61462e&amp;autoAuth=true"/>
          </p:cNvPr>
          <p:cNvSpPr/>
          <p:nvPr/>
        </p:nvSpPr>
        <p:spPr>
          <a:xfrm flipH="false" flipV="false" rot="0">
            <a:off x="0" y="45720"/>
            <a:ext cx="18288000" cy="10241280"/>
          </a:xfrm>
          <a:custGeom>
            <a:avLst/>
            <a:gdLst/>
            <a:ahLst/>
            <a:cxnLst/>
            <a:rect r="r" b="b" t="t" l="l"/>
            <a:pathLst>
              <a:path h="10241280" w="18288000">
                <a:moveTo>
                  <a:pt x="0" y="0"/>
                </a:moveTo>
                <a:lnTo>
                  <a:pt x="18288000" y="0"/>
                </a:lnTo>
                <a:lnTo>
                  <a:pt x="18288000" y="10241280"/>
                </a:lnTo>
                <a:lnTo>
                  <a:pt x="0" y="10241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89303" y="-983915"/>
            <a:ext cx="20177303" cy="11270915"/>
          </a:xfrm>
          <a:custGeom>
            <a:avLst/>
            <a:gdLst/>
            <a:ahLst/>
            <a:cxnLst/>
            <a:rect r="r" b="b" t="t" l="l"/>
            <a:pathLst>
              <a:path h="11270915" w="20177303">
                <a:moveTo>
                  <a:pt x="0" y="0"/>
                </a:moveTo>
                <a:lnTo>
                  <a:pt x="20177303" y="0"/>
                </a:lnTo>
                <a:lnTo>
                  <a:pt x="20177303" y="11270915"/>
                </a:lnTo>
                <a:lnTo>
                  <a:pt x="0" y="112709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30875" cy="10287000"/>
          </a:xfrm>
          <a:custGeom>
            <a:avLst/>
            <a:gdLst/>
            <a:ahLst/>
            <a:cxnLst/>
            <a:rect r="r" b="b" t="t" l="l"/>
            <a:pathLst>
              <a:path h="10287000" w="18430875">
                <a:moveTo>
                  <a:pt x="0" y="0"/>
                </a:moveTo>
                <a:lnTo>
                  <a:pt x="18430875" y="0"/>
                </a:lnTo>
                <a:lnTo>
                  <a:pt x="184308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7313657" cy="7360630"/>
            <a:chOff x="0" y="0"/>
            <a:chExt cx="1926231" cy="19386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230" cy="1938602"/>
            </a:xfrm>
            <a:custGeom>
              <a:avLst/>
              <a:gdLst/>
              <a:ahLst/>
              <a:cxnLst/>
              <a:rect r="r" b="b" t="t" l="l"/>
              <a:pathLst>
                <a:path h="1938602" w="1926230">
                  <a:moveTo>
                    <a:pt x="0" y="0"/>
                  </a:moveTo>
                  <a:lnTo>
                    <a:pt x="1926230" y="0"/>
                  </a:lnTo>
                  <a:lnTo>
                    <a:pt x="1926230" y="1938602"/>
                  </a:lnTo>
                  <a:lnTo>
                    <a:pt x="0" y="1938602"/>
                  </a:lnTo>
                  <a:close/>
                </a:path>
              </a:pathLst>
            </a:custGeom>
            <a:solidFill>
              <a:srgbClr val="00AD9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926231" cy="19957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1.Обов'язкове: Прочитати § підручника. Виконати онлайн-вправу за QR-кодом (посилання в Google Classroom).</a:t>
              </a:r>
            </a:p>
            <a:p>
              <a:pPr algn="l">
                <a:lnSpc>
                  <a:spcPts val="3919"/>
                </a:lnSpc>
              </a:pPr>
            </a:p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2.Творче (за бажанням, на високий рівень): Створити інтерактивну ментальну карту (Mind Map) у безкоштовному сервісі Canva або Coggle на тему "Класифікація органічних сполук у моєму домі" (знайти вдома 3–4 продукти/ліки/побутову хімію та вказати, до якого класу органічних речовин належать їхні діючі речовини).</a:t>
              </a:r>
            </a:p>
            <a:p>
              <a:pPr algn="l">
                <a:lnSpc>
                  <a:spcPts val="391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-45546" y="158115"/>
            <a:ext cx="9462149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6000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Домашнє завдання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35205" y="0"/>
            <a:ext cx="20188281" cy="11277047"/>
          </a:xfrm>
          <a:custGeom>
            <a:avLst/>
            <a:gdLst/>
            <a:ahLst/>
            <a:cxnLst/>
            <a:rect r="r" b="b" t="t" l="l"/>
            <a:pathLst>
              <a:path h="11277047" w="20188281">
                <a:moveTo>
                  <a:pt x="0" y="0"/>
                </a:moveTo>
                <a:lnTo>
                  <a:pt x="20188281" y="0"/>
                </a:lnTo>
                <a:lnTo>
                  <a:pt x="20188281" y="11277047"/>
                </a:lnTo>
                <a:lnTo>
                  <a:pt x="0" y="11277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9868" y="1805792"/>
            <a:ext cx="5868726" cy="522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62"/>
              </a:lnSpc>
            </a:pPr>
            <a:r>
              <a:rPr lang="en-US" sz="12198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Дякую </a:t>
            </a:r>
          </a:p>
          <a:p>
            <a:pPr algn="ctr">
              <a:lnSpc>
                <a:spcPts val="13662"/>
              </a:lnSpc>
            </a:pPr>
            <a:r>
              <a:rPr lang="en-US" sz="12198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за </a:t>
            </a:r>
          </a:p>
          <a:p>
            <a:pPr algn="ctr">
              <a:lnSpc>
                <a:spcPts val="13662"/>
              </a:lnSpc>
            </a:pPr>
            <a:r>
              <a:rPr lang="en-US" sz="12198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увагу!!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DAHWrSBcjuo</dc:identifier>
  <dcterms:modified xsi:type="dcterms:W3CDTF">2011-08-01T06:04:30Z</dcterms:modified>
  <cp:revision>1</cp:revision>
  <dc:title>Класифікація органічних сполук</dc:title>
</cp:coreProperties>
</file>