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4"/>
  </p:notesMasterIdLst>
  <p:sldIdLst>
    <p:sldId id="256" r:id="rId2"/>
    <p:sldId id="283" r:id="rId3"/>
    <p:sldId id="260" r:id="rId4"/>
    <p:sldId id="261" r:id="rId5"/>
    <p:sldId id="284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85" r:id="rId17"/>
    <p:sldId id="273" r:id="rId18"/>
    <p:sldId id="277" r:id="rId19"/>
    <p:sldId id="286" r:id="rId20"/>
    <p:sldId id="274" r:id="rId21"/>
    <p:sldId id="275" r:id="rId22"/>
    <p:sldId id="258" r:id="rId23"/>
    <p:sldId id="259" r:id="rId24"/>
    <p:sldId id="276" r:id="rId25"/>
    <p:sldId id="278" r:id="rId26"/>
    <p:sldId id="279" r:id="rId27"/>
    <p:sldId id="288" r:id="rId28"/>
    <p:sldId id="289" r:id="rId29"/>
    <p:sldId id="282" r:id="rId30"/>
    <p:sldId id="280" r:id="rId31"/>
    <p:sldId id="287" r:id="rId32"/>
    <p:sldId id="25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E3496-B75D-4535-8BBB-0BAEDEDC4805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B05EA-ADAD-4C46-8741-65973E53715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9082EDE-5446-4E49-8044-1ADE92CF3886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ru-RU" altLang="ru-RU" smtClean="0">
              <a:latin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214678" y="-2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Математика</a:t>
            </a:r>
            <a:endParaRPr lang="en-US" sz="36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291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3852890" cy="52689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2910" y="788974"/>
            <a:ext cx="385447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2910" y="1500174"/>
            <a:ext cx="3854478" cy="46656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88974"/>
            <a:ext cx="378462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3784627" cy="46259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785794"/>
            <a:ext cx="2751165" cy="64930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85794"/>
            <a:ext cx="4854602" cy="5340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1435100"/>
            <a:ext cx="275116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14355"/>
            <a:ext cx="5486400" cy="4013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C65F0-DC20-4ACE-B360-9E2846367AB9}" type="datetime1">
              <a:rPr lang="ru-RU"/>
              <a:pPr>
                <a:defRPr/>
              </a:pPr>
              <a:t>17.11.2020</a:t>
            </a:fld>
            <a:endParaRPr lang="ru-RU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1A08D-F1E5-4845-AC13-6B38EE7935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50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596" y="-24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348" y="831863"/>
            <a:ext cx="7715304" cy="5311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17.11.2020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hyperlink" Target="https://www.geogebra.org/m/czFh8WMN" TargetMode="External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learningapps.org/watch?v=pwit6bmr32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New picture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00034" y="285728"/>
            <a:ext cx="8072494" cy="6225261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Мета уроку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 smtClean="0"/>
              <a:t>формувати </a:t>
            </a:r>
            <a:r>
              <a:rPr lang="uk-UA" dirty="0" smtClean="0"/>
              <a:t>уявлення учнів про обернену пропорційність як функцію, сформувати первинні вміння; виділяти серед запропонованих функцій обернено пропорційні, відтворювати властивості  обернено пропорційних функцій, будувати графіки функцій.</a:t>
            </a:r>
            <a:endParaRPr lang="ru-RU" dirty="0" smtClean="0"/>
          </a:p>
          <a:p>
            <a:r>
              <a:rPr lang="uk-UA" dirty="0" smtClean="0"/>
              <a:t>розвивати </a:t>
            </a:r>
            <a:r>
              <a:rPr lang="uk-UA" dirty="0" smtClean="0"/>
              <a:t>логічне мислення та інформаційні компетенції; вміння систематизувати та робити узагальнення.</a:t>
            </a:r>
            <a:endParaRPr lang="ru-RU" dirty="0" smtClean="0"/>
          </a:p>
          <a:p>
            <a:r>
              <a:rPr lang="uk-UA" dirty="0" smtClean="0"/>
              <a:t>виховувати </a:t>
            </a:r>
            <a:r>
              <a:rPr lang="uk-UA" dirty="0" smtClean="0"/>
              <a:t>інтерес до математики; сприяти розвитку в учнів пізнавальних здібностей.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Давайте повторимо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831863"/>
            <a:ext cx="7786742" cy="5311781"/>
          </a:xfrm>
        </p:spPr>
        <p:txBody>
          <a:bodyPr>
            <a:normAutofit/>
          </a:bodyPr>
          <a:lstStyle/>
          <a:p>
            <a:pPr lvl="0"/>
            <a:r>
              <a:rPr lang="uk-UA" dirty="0" smtClean="0"/>
              <a:t>Що називається прямою </a:t>
            </a:r>
            <a:r>
              <a:rPr lang="uk-UA" dirty="0" err="1" smtClean="0"/>
              <a:t>ропорційністю</a:t>
            </a:r>
            <a:r>
              <a:rPr lang="uk-UA" dirty="0" smtClean="0"/>
              <a:t>?</a:t>
            </a:r>
            <a:endParaRPr lang="ru-RU" sz="1800" dirty="0" smtClean="0"/>
          </a:p>
          <a:p>
            <a:pPr lvl="0"/>
            <a:r>
              <a:rPr lang="uk-UA" dirty="0" smtClean="0"/>
              <a:t>Що називається оберненою пропорційністю?</a:t>
            </a:r>
            <a:endParaRPr lang="ru-RU" sz="1800" dirty="0" smtClean="0"/>
          </a:p>
          <a:p>
            <a:pPr lvl="0"/>
            <a:r>
              <a:rPr lang="uk-UA" dirty="0" smtClean="0"/>
              <a:t>Визначте вид залежності:</a:t>
            </a:r>
            <a:endParaRPr lang="ru-RU" sz="1800" dirty="0" smtClean="0"/>
          </a:p>
          <a:p>
            <a:pPr lvl="1"/>
            <a:r>
              <a:rPr lang="uk-UA" dirty="0" smtClean="0"/>
              <a:t>довжина сторони квадрата i його периметр;</a:t>
            </a:r>
            <a:endParaRPr lang="ru-RU" sz="1600" dirty="0" smtClean="0"/>
          </a:p>
          <a:p>
            <a:pPr lvl="1"/>
            <a:r>
              <a:rPr lang="uk-UA" dirty="0" smtClean="0"/>
              <a:t>обсяг виконаного домашнього завдання i отримана оцінка;</a:t>
            </a:r>
            <a:endParaRPr lang="ru-RU" sz="1600" dirty="0" smtClean="0"/>
          </a:p>
          <a:p>
            <a:pPr lvl="1"/>
            <a:r>
              <a:rPr lang="uk-UA" dirty="0" smtClean="0"/>
              <a:t>змарнований час i обсяг виконаної роботи;</a:t>
            </a:r>
            <a:endParaRPr lang="ru-RU" sz="1600" dirty="0" smtClean="0"/>
          </a:p>
          <a:p>
            <a:pPr lvl="1"/>
            <a:r>
              <a:rPr lang="uk-UA" dirty="0" smtClean="0"/>
              <a:t>оцінки в щоденнику i радість батьків.</a:t>
            </a:r>
            <a:endParaRPr lang="ru-RU" sz="16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Епіграф уроку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b="1" i="1" dirty="0" smtClean="0"/>
              <a:t>  «</a:t>
            </a:r>
            <a:r>
              <a:rPr lang="uk-UA" b="1" i="1" dirty="0" smtClean="0"/>
              <a:t>Природа формулює свої закони мовою математики».</a:t>
            </a:r>
            <a:endParaRPr lang="ru-RU" dirty="0" smtClean="0"/>
          </a:p>
          <a:p>
            <a:pPr algn="r">
              <a:buNone/>
            </a:pPr>
            <a:r>
              <a:rPr lang="uk-UA" dirty="0" smtClean="0"/>
              <a:t>Г.Галілей</a:t>
            </a:r>
            <a:endParaRPr lang="ru-RU" dirty="0"/>
          </a:p>
        </p:txBody>
      </p:sp>
      <p:sp>
        <p:nvSpPr>
          <p:cNvPr id="11266" name="AutoShape 2" descr="Галилео Галилей – биография, фото, личная жизнь, открытия и основные идеи -  24СМ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Галилео Галилей – биография, фото, личная жизнь, открытия и основные идеи -  24СМ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0" name="Picture 6" descr="Галилео Галилей – биография, фото, личная жизнь, открытия и основные идеи -  24С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68560">
            <a:off x="977908" y="2231000"/>
            <a:ext cx="5857872" cy="3905249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584027">
            <a:off x="660352" y="1781786"/>
            <a:ext cx="7692898" cy="1435739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chemeClr val="accent2">
                    <a:lumMod val="75000"/>
                  </a:schemeClr>
                </a:solidFill>
              </a:rPr>
              <a:t>Обернена пропорційність </a:t>
            </a:r>
            <a:br>
              <a:rPr lang="uk-UA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uk-UA" b="1" i="1" dirty="0" smtClean="0">
                <a:solidFill>
                  <a:schemeClr val="accent2">
                    <a:lumMod val="75000"/>
                  </a:schemeClr>
                </a:solidFill>
              </a:rPr>
              <a:t>у нашому житті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uk-UA" b="1" dirty="0" smtClean="0"/>
              <a:t>Обернена пропорційність  у біології: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41" name="Picture 1" descr="C:\Users\user3\Desktop\Учитель року 2020\с-он-и-мышь-360716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3982703" cy="314327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0242" name="Picture 2" descr="C:\Users\user3\Desktop\Учитель року 2020\unna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14820">
            <a:off x="4075936" y="2053231"/>
            <a:ext cx="4701024" cy="2928958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Обернена пропорційність у фізиці: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i="1" dirty="0" smtClean="0"/>
              <a:t>Залежність тиску від площі поверхні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Изображение 287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6261" t="73535" r="66292" b="8516"/>
          <a:stretch>
            <a:fillRect/>
          </a:stretch>
        </p:blipFill>
        <p:spPr bwMode="auto">
          <a:xfrm>
            <a:off x="214282" y="1857364"/>
            <a:ext cx="3805256" cy="362428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217" name="Picture 1" descr="C:\Users\user3\Desktop\Учитель року 2020\imageЛИЖІ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571744"/>
            <a:ext cx="4073392" cy="204312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Обернена пропорційність у фізиці: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14348" y="714356"/>
            <a:ext cx="7715304" cy="5311781"/>
          </a:xfrm>
        </p:spPr>
        <p:txBody>
          <a:bodyPr/>
          <a:lstStyle/>
          <a:p>
            <a:r>
              <a:rPr lang="uk-UA" b="1" i="1" dirty="0" smtClean="0"/>
              <a:t>Залежність атмосферного тиску від висоти над поверхнею землі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Изображение 287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34030" t="60249" r="38522" b="25066"/>
          <a:stretch>
            <a:fillRect/>
          </a:stretch>
        </p:blipFill>
        <p:spPr bwMode="auto">
          <a:xfrm>
            <a:off x="0" y="2214554"/>
            <a:ext cx="3500430" cy="350046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193" name="Picture 1" descr="C:\Users\user3\Desktop\Учитель року 2020\00АТМОСФЕРНИЙ4.jpg"/>
          <p:cNvPicPr>
            <a:picLocks noChangeAspect="1" noChangeArrowheads="1"/>
          </p:cNvPicPr>
          <p:nvPr/>
        </p:nvPicPr>
        <p:blipFill>
          <a:blip r:embed="rId3" cstate="print"/>
          <a:srcRect l="10938"/>
          <a:stretch>
            <a:fillRect/>
          </a:stretch>
        </p:blipFill>
        <p:spPr bwMode="auto">
          <a:xfrm>
            <a:off x="3571868" y="1643050"/>
            <a:ext cx="5357818" cy="4511851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Обернена пропорційність у фізиці: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i="1" dirty="0" smtClean="0"/>
              <a:t>Залежність між швидкістю і часом</a:t>
            </a:r>
            <a:endParaRPr lang="ru-RU" dirty="0"/>
          </a:p>
        </p:txBody>
      </p:sp>
      <p:pic>
        <p:nvPicPr>
          <p:cNvPr id="7170" name="Picture 2" descr="C:\Users\user3\Desktop\Учитель року 2020\unnaБІГmed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31993">
            <a:off x="4527884" y="1741437"/>
            <a:ext cx="4350694" cy="378136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4" name="Рисунок 3" descr="Изображение 287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62923" t="14444" r="9470" b="69122"/>
          <a:stretch>
            <a:fillRect/>
          </a:stretch>
        </p:blipFill>
        <p:spPr bwMode="auto">
          <a:xfrm>
            <a:off x="285720" y="1714488"/>
            <a:ext cx="4214842" cy="371477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uk-UA" b="1" i="1" dirty="0" smtClean="0"/>
              <a:t>Обернена пропорційність в економіці</a:t>
            </a:r>
            <a:endParaRPr lang="ru-RU" dirty="0"/>
          </a:p>
        </p:txBody>
      </p:sp>
      <p:pic>
        <p:nvPicPr>
          <p:cNvPr id="4" name="Содержимое 3" descr="Изображение 287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62923" t="74002" r="9470" b="8516"/>
          <a:stretch>
            <a:fillRect/>
          </a:stretch>
        </p:blipFill>
        <p:spPr bwMode="auto">
          <a:xfrm>
            <a:off x="0" y="1857364"/>
            <a:ext cx="4143404" cy="3500462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145" name="Picture 1" descr="C:\Users\user3\Desktop\Учитель року 2020\SprПОПИТos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928802"/>
            <a:ext cx="4429156" cy="39652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48" y="428604"/>
            <a:ext cx="7559675" cy="23034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800" dirty="0" smtClean="0"/>
              <a:t>    </a:t>
            </a:r>
            <a:r>
              <a:rPr lang="uk-UA" sz="3600" dirty="0" smtClean="0"/>
              <a:t>Тобто в розглянутому прикладі </a:t>
            </a:r>
            <a:r>
              <a:rPr lang="uk-UA" sz="4400" i="1" dirty="0" smtClean="0">
                <a:solidFill>
                  <a:srgbClr val="800000"/>
                </a:solidFill>
                <a:latin typeface="Arial Narrow" pitchFamily="34" charset="0"/>
              </a:rPr>
              <a:t>математичною моделлю реальних процесів</a:t>
            </a:r>
            <a:r>
              <a:rPr lang="uk-UA" sz="3600" b="1" dirty="0" smtClean="0">
                <a:solidFill>
                  <a:srgbClr val="660033"/>
                </a:solidFill>
                <a:latin typeface="Arial Black" pitchFamily="34" charset="0"/>
              </a:rPr>
              <a:t> є</a:t>
            </a:r>
            <a:r>
              <a:rPr lang="uk-UA" sz="3600" b="1" dirty="0" smtClean="0">
                <a:latin typeface="Arial Black" pitchFamily="34" charset="0"/>
              </a:rPr>
              <a:t>  </a:t>
            </a:r>
            <a:r>
              <a:rPr lang="uk-UA" sz="3600" b="1" dirty="0" smtClean="0">
                <a:solidFill>
                  <a:srgbClr val="800000"/>
                </a:solidFill>
                <a:latin typeface="Arial Black" pitchFamily="34" charset="0"/>
              </a:rPr>
              <a:t>ФУНКЦІЯ</a:t>
            </a:r>
            <a:r>
              <a:rPr lang="uk-UA" sz="3600" dirty="0" smtClean="0"/>
              <a:t>, яку </a:t>
            </a:r>
            <a:r>
              <a:rPr lang="uk-UA" sz="3600" dirty="0" smtClean="0"/>
              <a:t>можна задати формулою </a:t>
            </a:r>
            <a:endParaRPr lang="uk-UA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sz="2800" dirty="0" smtClean="0"/>
              <a:t>                          </a:t>
            </a:r>
          </a:p>
          <a:p>
            <a:pPr eaLnBrk="1" hangingPunct="1">
              <a:lnSpc>
                <a:spcPct val="90000"/>
              </a:lnSpc>
            </a:pPr>
            <a:endParaRPr lang="uk-UA" sz="2800" dirty="0" smtClean="0"/>
          </a:p>
          <a:p>
            <a:pPr eaLnBrk="1" hangingPunct="1">
              <a:lnSpc>
                <a:spcPct val="90000"/>
              </a:lnSpc>
            </a:pPr>
            <a:endParaRPr lang="uk-UA" sz="2800" dirty="0" smtClean="0"/>
          </a:p>
          <a:p>
            <a:pPr eaLnBrk="1" hangingPunct="1">
              <a:lnSpc>
                <a:spcPct val="90000"/>
              </a:lnSpc>
              <a:buNone/>
            </a:pPr>
            <a:endParaRPr lang="ru-RU" sz="2800" dirty="0" smtClean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500298" y="3000372"/>
          <a:ext cx="3468687" cy="2903538"/>
        </p:xfrm>
        <a:graphic>
          <a:graphicData uri="http://schemas.openxmlformats.org/presentationml/2006/ole">
            <p:oleObj spid="_x0000_s32769" name="Формула" r:id="rId3" imgW="54576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Прямоугольник 10"/>
          <p:cNvSpPr>
            <a:spLocks noChangeArrowheads="1"/>
          </p:cNvSpPr>
          <p:nvPr/>
        </p:nvSpPr>
        <p:spPr bwMode="auto">
          <a:xfrm>
            <a:off x="468313" y="1052513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uk-UA" sz="4400" b="1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0034" y="214290"/>
            <a:ext cx="8286808" cy="271464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>
                <a:solidFill>
                  <a:srgbClr val="990000"/>
                </a:solidFill>
              </a:rPr>
              <a:t/>
            </a:r>
            <a:br>
              <a:rPr lang="ru-RU" sz="3600" b="1" dirty="0" smtClean="0">
                <a:solidFill>
                  <a:srgbClr val="990000"/>
                </a:solidFill>
              </a:rPr>
            </a:br>
            <a:r>
              <a:rPr lang="ru-RU" sz="3600" b="1" dirty="0" err="1" smtClean="0">
                <a:solidFill>
                  <a:srgbClr val="990000"/>
                </a:solidFill>
              </a:rPr>
              <a:t>Оберненою</a:t>
            </a:r>
            <a:r>
              <a:rPr lang="ru-RU" sz="3600" b="1" dirty="0" smtClean="0">
                <a:solidFill>
                  <a:srgbClr val="990000"/>
                </a:solidFill>
              </a:rPr>
              <a:t> </a:t>
            </a:r>
            <a:r>
              <a:rPr lang="ru-RU" sz="3600" b="1" dirty="0" err="1" smtClean="0">
                <a:solidFill>
                  <a:srgbClr val="990000"/>
                </a:solidFill>
              </a:rPr>
              <a:t>пропорційністю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</a:rPr>
              <a:t/>
            </a:r>
            <a:br>
              <a:rPr lang="en-US" sz="3600" b="1" dirty="0" smtClean="0">
                <a:solidFill>
                  <a:schemeClr val="tx1"/>
                </a:solidFill>
              </a:rPr>
            </a:br>
            <a:r>
              <a:rPr lang="ru-RU" sz="3600" b="1" dirty="0" err="1" smtClean="0">
                <a:solidFill>
                  <a:schemeClr val="tx1"/>
                </a:solidFill>
              </a:rPr>
              <a:t>називається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функція</a:t>
            </a:r>
            <a:r>
              <a:rPr lang="ru-RU" sz="3600" b="1" dirty="0" smtClean="0">
                <a:solidFill>
                  <a:schemeClr val="tx1"/>
                </a:solidFill>
              </a:rPr>
              <a:t>, яку  </a:t>
            </a:r>
            <a:r>
              <a:rPr lang="ru-RU" sz="3600" b="1" dirty="0" err="1" smtClean="0">
                <a:solidFill>
                  <a:schemeClr val="tx1"/>
                </a:solidFill>
              </a:rPr>
              <a:t>можна</a:t>
            </a:r>
            <a:r>
              <a:rPr lang="ru-RU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err="1" smtClean="0">
                <a:solidFill>
                  <a:schemeClr val="tx1"/>
                </a:solidFill>
              </a:rPr>
              <a:t>задати</a:t>
            </a:r>
            <a:r>
              <a:rPr lang="ru-RU" sz="3600" b="1" dirty="0" smtClean="0">
                <a:solidFill>
                  <a:schemeClr val="tx1"/>
                </a:solidFill>
              </a:rPr>
              <a:t> формулою виду</a:t>
            </a:r>
            <a:r>
              <a:rPr lang="ru-RU" sz="4000" b="1" dirty="0" smtClean="0">
                <a:solidFill>
                  <a:schemeClr val="tx1"/>
                </a:solidFill>
              </a:rPr>
              <a:t/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uk-UA" sz="4000" b="1" dirty="0" smtClean="0">
                <a:solidFill>
                  <a:schemeClr val="tx1"/>
                </a:solidFill>
              </a:rPr>
              <a:t/>
            </a:r>
            <a:br>
              <a:rPr lang="uk-UA" sz="4000" b="1" dirty="0" smtClean="0">
                <a:solidFill>
                  <a:schemeClr val="tx1"/>
                </a:solidFill>
              </a:rPr>
            </a:br>
            <a:endParaRPr lang="ru-RU" sz="40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31745" name="Object 1"/>
          <p:cNvGraphicFramePr>
            <a:graphicFrameLocks noChangeAspect="1"/>
          </p:cNvGraphicFramePr>
          <p:nvPr/>
        </p:nvGraphicFramePr>
        <p:xfrm>
          <a:off x="2500313" y="3000375"/>
          <a:ext cx="3468687" cy="2903538"/>
        </p:xfrm>
        <a:graphic>
          <a:graphicData uri="http://schemas.openxmlformats.org/presentationml/2006/ole">
            <p:oleObj spid="_x0000_s31745" name="Формула" r:id="rId3" imgW="54576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85918" y="0"/>
            <a:ext cx="5407029" cy="10001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ru-RU" altLang="ru-RU" sz="3600" b="1" i="1" dirty="0" err="1" smtClean="0">
                <a:solidFill>
                  <a:srgbClr val="A50021"/>
                </a:solidFill>
                <a:latin typeface="Georgia" pitchFamily="18" charset="0"/>
              </a:rPr>
              <a:t>Графік</a:t>
            </a:r>
            <a:r>
              <a:rPr lang="ru-RU" altLang="ru-RU" sz="3600" b="1" i="1" dirty="0" smtClean="0">
                <a:solidFill>
                  <a:srgbClr val="A50021"/>
                </a:solidFill>
                <a:latin typeface="Georgia" pitchFamily="18" charset="0"/>
              </a:rPr>
              <a:t> </a:t>
            </a:r>
            <a:r>
              <a:rPr lang="ru-RU" altLang="ru-RU" sz="3600" b="1" i="1" dirty="0" err="1" smtClean="0">
                <a:solidFill>
                  <a:srgbClr val="A50021"/>
                </a:solidFill>
                <a:latin typeface="Georgia" pitchFamily="18" charset="0"/>
              </a:rPr>
              <a:t>функції</a:t>
            </a:r>
            <a:r>
              <a:rPr lang="ru-RU" altLang="ru-RU" sz="3600" b="1" i="1" dirty="0" smtClean="0">
                <a:solidFill>
                  <a:srgbClr val="A50021"/>
                </a:solidFill>
                <a:latin typeface="Georgia" pitchFamily="18" charset="0"/>
              </a:rPr>
              <a:t>   </a:t>
            </a:r>
          </a:p>
        </p:txBody>
      </p:sp>
      <p:grpSp>
        <p:nvGrpSpPr>
          <p:cNvPr id="2" name="Group 378"/>
          <p:cNvGrpSpPr>
            <a:grpSpLocks/>
          </p:cNvGrpSpPr>
          <p:nvPr/>
        </p:nvGrpSpPr>
        <p:grpSpPr bwMode="auto">
          <a:xfrm>
            <a:off x="3857620" y="1357298"/>
            <a:ext cx="1676400" cy="1246187"/>
            <a:chOff x="4455" y="1227"/>
            <a:chExt cx="1056" cy="785"/>
          </a:xfrm>
        </p:grpSpPr>
        <p:sp>
          <p:nvSpPr>
            <p:cNvPr id="19552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5103" y="1227"/>
              <a:ext cx="408" cy="33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C0C0C0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12</a:t>
              </a:r>
            </a:p>
          </p:txBody>
        </p:sp>
        <p:sp>
          <p:nvSpPr>
            <p:cNvPr id="19553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5160" y="1713"/>
              <a:ext cx="257" cy="29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х</a:t>
              </a:r>
            </a:p>
          </p:txBody>
        </p:sp>
        <p:sp>
          <p:nvSpPr>
            <p:cNvPr id="19554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5103" y="1616"/>
              <a:ext cx="408" cy="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 dirty="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_</a:t>
              </a:r>
            </a:p>
          </p:txBody>
        </p:sp>
        <p:sp>
          <p:nvSpPr>
            <p:cNvPr id="19555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4455" y="1395"/>
              <a:ext cx="300" cy="42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chemeClr val="tx2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у</a:t>
              </a:r>
            </a:p>
          </p:txBody>
        </p:sp>
        <p:sp>
          <p:nvSpPr>
            <p:cNvPr id="19556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4725" y="1305"/>
              <a:ext cx="313" cy="63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2800" b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 =</a:t>
              </a:r>
            </a:p>
          </p:txBody>
        </p:sp>
      </p:grpSp>
      <p:grpSp>
        <p:nvGrpSpPr>
          <p:cNvPr id="3" name="Group 129"/>
          <p:cNvGrpSpPr>
            <a:grpSpLocks/>
          </p:cNvGrpSpPr>
          <p:nvPr/>
        </p:nvGrpSpPr>
        <p:grpSpPr bwMode="auto">
          <a:xfrm>
            <a:off x="500034" y="5143512"/>
            <a:ext cx="8135937" cy="1223962"/>
            <a:chOff x="385" y="73"/>
            <a:chExt cx="5125" cy="771"/>
          </a:xfrm>
        </p:grpSpPr>
        <p:sp>
          <p:nvSpPr>
            <p:cNvPr id="19508" name="Rectangle 70"/>
            <p:cNvSpPr>
              <a:spLocks noChangeArrowheads="1"/>
            </p:cNvSpPr>
            <p:nvPr/>
          </p:nvSpPr>
          <p:spPr bwMode="auto">
            <a:xfrm>
              <a:off x="4870" y="437"/>
              <a:ext cx="640" cy="362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09" name="Rectangle 71"/>
            <p:cNvSpPr>
              <a:spLocks noChangeArrowheads="1"/>
            </p:cNvSpPr>
            <p:nvPr/>
          </p:nvSpPr>
          <p:spPr bwMode="auto">
            <a:xfrm>
              <a:off x="4229" y="437"/>
              <a:ext cx="641" cy="362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10" name="Rectangle 72"/>
            <p:cNvSpPr>
              <a:spLocks noChangeArrowheads="1"/>
            </p:cNvSpPr>
            <p:nvPr/>
          </p:nvSpPr>
          <p:spPr bwMode="auto">
            <a:xfrm>
              <a:off x="3969" y="436"/>
              <a:ext cx="640" cy="362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11" name="Rectangle 73"/>
            <p:cNvSpPr>
              <a:spLocks noChangeArrowheads="1"/>
            </p:cNvSpPr>
            <p:nvPr/>
          </p:nvSpPr>
          <p:spPr bwMode="auto">
            <a:xfrm>
              <a:off x="3288" y="482"/>
              <a:ext cx="641" cy="362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12" name="Rectangle 74"/>
            <p:cNvSpPr>
              <a:spLocks noChangeArrowheads="1"/>
            </p:cNvSpPr>
            <p:nvPr/>
          </p:nvSpPr>
          <p:spPr bwMode="auto">
            <a:xfrm>
              <a:off x="2308" y="437"/>
              <a:ext cx="640" cy="362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13" name="Rectangle 75"/>
            <p:cNvSpPr>
              <a:spLocks noChangeArrowheads="1"/>
            </p:cNvSpPr>
            <p:nvPr/>
          </p:nvSpPr>
          <p:spPr bwMode="auto">
            <a:xfrm>
              <a:off x="1667" y="437"/>
              <a:ext cx="641" cy="362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14" name="Rectangle 76"/>
            <p:cNvSpPr>
              <a:spLocks noChangeArrowheads="1"/>
            </p:cNvSpPr>
            <p:nvPr/>
          </p:nvSpPr>
          <p:spPr bwMode="auto">
            <a:xfrm>
              <a:off x="1025" y="437"/>
              <a:ext cx="642" cy="362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15" name="Rectangle 77"/>
            <p:cNvSpPr>
              <a:spLocks noChangeArrowheads="1"/>
            </p:cNvSpPr>
            <p:nvPr/>
          </p:nvSpPr>
          <p:spPr bwMode="auto">
            <a:xfrm>
              <a:off x="385" y="437"/>
              <a:ext cx="640" cy="362"/>
            </a:xfrm>
            <a:prstGeom prst="rect">
              <a:avLst/>
            </a:prstGeom>
            <a:ln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16" name="Rectangle 78"/>
            <p:cNvSpPr>
              <a:spLocks noChangeArrowheads="1"/>
            </p:cNvSpPr>
            <p:nvPr/>
          </p:nvSpPr>
          <p:spPr bwMode="auto">
            <a:xfrm>
              <a:off x="4870" y="73"/>
              <a:ext cx="640" cy="364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17" name="Rectangle 79"/>
            <p:cNvSpPr>
              <a:spLocks noChangeArrowheads="1"/>
            </p:cNvSpPr>
            <p:nvPr/>
          </p:nvSpPr>
          <p:spPr bwMode="auto">
            <a:xfrm>
              <a:off x="4229" y="73"/>
              <a:ext cx="641" cy="364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18" name="Rectangle 80"/>
            <p:cNvSpPr>
              <a:spLocks noChangeArrowheads="1"/>
            </p:cNvSpPr>
            <p:nvPr/>
          </p:nvSpPr>
          <p:spPr bwMode="auto">
            <a:xfrm>
              <a:off x="3589" y="73"/>
              <a:ext cx="640" cy="364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19" name="Rectangle 81"/>
            <p:cNvSpPr>
              <a:spLocks noChangeArrowheads="1"/>
            </p:cNvSpPr>
            <p:nvPr/>
          </p:nvSpPr>
          <p:spPr bwMode="auto">
            <a:xfrm>
              <a:off x="2948" y="73"/>
              <a:ext cx="641" cy="364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20" name="Rectangle 82"/>
            <p:cNvSpPr>
              <a:spLocks noChangeArrowheads="1"/>
            </p:cNvSpPr>
            <p:nvPr/>
          </p:nvSpPr>
          <p:spPr bwMode="auto">
            <a:xfrm>
              <a:off x="2308" y="73"/>
              <a:ext cx="640" cy="364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21" name="Rectangle 83"/>
            <p:cNvSpPr>
              <a:spLocks noChangeArrowheads="1"/>
            </p:cNvSpPr>
            <p:nvPr/>
          </p:nvSpPr>
          <p:spPr bwMode="auto">
            <a:xfrm>
              <a:off x="1667" y="73"/>
              <a:ext cx="641" cy="364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22" name="Rectangle 84"/>
            <p:cNvSpPr>
              <a:spLocks noChangeArrowheads="1"/>
            </p:cNvSpPr>
            <p:nvPr/>
          </p:nvSpPr>
          <p:spPr bwMode="auto">
            <a:xfrm>
              <a:off x="1025" y="73"/>
              <a:ext cx="642" cy="364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23" name="Rectangle 85"/>
            <p:cNvSpPr>
              <a:spLocks noChangeArrowheads="1"/>
            </p:cNvSpPr>
            <p:nvPr/>
          </p:nvSpPr>
          <p:spPr bwMode="auto">
            <a:xfrm>
              <a:off x="385" y="73"/>
              <a:ext cx="640" cy="364"/>
            </a:xfrm>
            <a:prstGeom prst="rect">
              <a:avLst/>
            </a:prstGeom>
            <a:ln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524" name="Line 86"/>
            <p:cNvSpPr>
              <a:spLocks noChangeShapeType="1"/>
            </p:cNvSpPr>
            <p:nvPr/>
          </p:nvSpPr>
          <p:spPr bwMode="auto">
            <a:xfrm>
              <a:off x="385" y="73"/>
              <a:ext cx="5125" cy="0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25" name="Line 87"/>
            <p:cNvSpPr>
              <a:spLocks noChangeShapeType="1"/>
            </p:cNvSpPr>
            <p:nvPr/>
          </p:nvSpPr>
          <p:spPr bwMode="auto">
            <a:xfrm>
              <a:off x="385" y="799"/>
              <a:ext cx="5125" cy="0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26" name="Line 88"/>
            <p:cNvSpPr>
              <a:spLocks noChangeShapeType="1"/>
            </p:cNvSpPr>
            <p:nvPr/>
          </p:nvSpPr>
          <p:spPr bwMode="auto">
            <a:xfrm>
              <a:off x="385" y="73"/>
              <a:ext cx="0" cy="726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27" name="Line 89"/>
            <p:cNvSpPr>
              <a:spLocks noChangeShapeType="1"/>
            </p:cNvSpPr>
            <p:nvPr/>
          </p:nvSpPr>
          <p:spPr bwMode="auto">
            <a:xfrm>
              <a:off x="5510" y="73"/>
              <a:ext cx="0" cy="726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28" name="Line 90"/>
            <p:cNvSpPr>
              <a:spLocks noChangeShapeType="1"/>
            </p:cNvSpPr>
            <p:nvPr/>
          </p:nvSpPr>
          <p:spPr bwMode="auto">
            <a:xfrm>
              <a:off x="385" y="437"/>
              <a:ext cx="5125" cy="0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29" name="Line 91"/>
            <p:cNvSpPr>
              <a:spLocks noChangeShapeType="1"/>
            </p:cNvSpPr>
            <p:nvPr/>
          </p:nvSpPr>
          <p:spPr bwMode="auto">
            <a:xfrm>
              <a:off x="1025" y="73"/>
              <a:ext cx="0" cy="726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30" name="Line 92"/>
            <p:cNvSpPr>
              <a:spLocks noChangeShapeType="1"/>
            </p:cNvSpPr>
            <p:nvPr/>
          </p:nvSpPr>
          <p:spPr bwMode="auto">
            <a:xfrm>
              <a:off x="1667" y="73"/>
              <a:ext cx="0" cy="726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31" name="Line 93"/>
            <p:cNvSpPr>
              <a:spLocks noChangeShapeType="1"/>
            </p:cNvSpPr>
            <p:nvPr/>
          </p:nvSpPr>
          <p:spPr bwMode="auto">
            <a:xfrm>
              <a:off x="2308" y="73"/>
              <a:ext cx="0" cy="726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32" name="Line 94"/>
            <p:cNvSpPr>
              <a:spLocks noChangeShapeType="1"/>
            </p:cNvSpPr>
            <p:nvPr/>
          </p:nvSpPr>
          <p:spPr bwMode="auto">
            <a:xfrm>
              <a:off x="2948" y="73"/>
              <a:ext cx="0" cy="726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33" name="Line 95"/>
            <p:cNvSpPr>
              <a:spLocks noChangeShapeType="1"/>
            </p:cNvSpPr>
            <p:nvPr/>
          </p:nvSpPr>
          <p:spPr bwMode="auto">
            <a:xfrm>
              <a:off x="3589" y="73"/>
              <a:ext cx="0" cy="726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34" name="Line 96"/>
            <p:cNvSpPr>
              <a:spLocks noChangeShapeType="1"/>
            </p:cNvSpPr>
            <p:nvPr/>
          </p:nvSpPr>
          <p:spPr bwMode="auto">
            <a:xfrm>
              <a:off x="4229" y="73"/>
              <a:ext cx="0" cy="726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35" name="Line 97"/>
            <p:cNvSpPr>
              <a:spLocks noChangeShapeType="1"/>
            </p:cNvSpPr>
            <p:nvPr/>
          </p:nvSpPr>
          <p:spPr bwMode="auto">
            <a:xfrm>
              <a:off x="4870" y="73"/>
              <a:ext cx="0" cy="726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536" name="WordArt 98"/>
            <p:cNvSpPr>
              <a:spLocks noChangeArrowheads="1" noChangeShapeType="1" noTextEdit="1"/>
            </p:cNvSpPr>
            <p:nvPr/>
          </p:nvSpPr>
          <p:spPr bwMode="auto">
            <a:xfrm>
              <a:off x="514" y="139"/>
              <a:ext cx="244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х</a:t>
              </a:r>
            </a:p>
          </p:txBody>
        </p:sp>
        <p:sp>
          <p:nvSpPr>
            <p:cNvPr id="19537" name="WordArt 99"/>
            <p:cNvSpPr>
              <a:spLocks noChangeArrowheads="1" noChangeShapeType="1" noTextEdit="1"/>
            </p:cNvSpPr>
            <p:nvPr/>
          </p:nvSpPr>
          <p:spPr bwMode="auto">
            <a:xfrm>
              <a:off x="514" y="436"/>
              <a:ext cx="258" cy="27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C0C0C0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у</a:t>
              </a:r>
            </a:p>
          </p:txBody>
        </p:sp>
        <p:sp>
          <p:nvSpPr>
            <p:cNvPr id="19538" name="WordArt 100"/>
            <p:cNvSpPr>
              <a:spLocks noChangeArrowheads="1" noChangeShapeType="1" noTextEdit="1"/>
            </p:cNvSpPr>
            <p:nvPr/>
          </p:nvSpPr>
          <p:spPr bwMode="auto">
            <a:xfrm>
              <a:off x="1160" y="139"/>
              <a:ext cx="302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-1</a:t>
              </a:r>
            </a:p>
          </p:txBody>
        </p:sp>
        <p:sp>
          <p:nvSpPr>
            <p:cNvPr id="19539" name="WordArt 101"/>
            <p:cNvSpPr>
              <a:spLocks noChangeArrowheads="1" noChangeShapeType="1" noTextEdit="1"/>
            </p:cNvSpPr>
            <p:nvPr/>
          </p:nvSpPr>
          <p:spPr bwMode="auto">
            <a:xfrm>
              <a:off x="1806" y="139"/>
              <a:ext cx="302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-2</a:t>
              </a:r>
            </a:p>
          </p:txBody>
        </p:sp>
        <p:sp>
          <p:nvSpPr>
            <p:cNvPr id="19540" name="WordArt 102"/>
            <p:cNvSpPr>
              <a:spLocks noChangeArrowheads="1" noChangeShapeType="1" noTextEdit="1"/>
            </p:cNvSpPr>
            <p:nvPr/>
          </p:nvSpPr>
          <p:spPr bwMode="auto">
            <a:xfrm>
              <a:off x="3141" y="139"/>
              <a:ext cx="302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-4</a:t>
              </a:r>
            </a:p>
          </p:txBody>
        </p:sp>
        <p:sp>
          <p:nvSpPr>
            <p:cNvPr id="19541" name="WordArt 103"/>
            <p:cNvSpPr>
              <a:spLocks noChangeArrowheads="1" noChangeShapeType="1" noTextEdit="1"/>
            </p:cNvSpPr>
            <p:nvPr/>
          </p:nvSpPr>
          <p:spPr bwMode="auto">
            <a:xfrm>
              <a:off x="2452" y="139"/>
              <a:ext cx="302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-3</a:t>
              </a:r>
            </a:p>
          </p:txBody>
        </p:sp>
        <p:sp>
          <p:nvSpPr>
            <p:cNvPr id="19542" name="WordArt 104"/>
            <p:cNvSpPr>
              <a:spLocks noChangeArrowheads="1" noChangeShapeType="1" noTextEdit="1"/>
            </p:cNvSpPr>
            <p:nvPr/>
          </p:nvSpPr>
          <p:spPr bwMode="auto">
            <a:xfrm>
              <a:off x="3744" y="139"/>
              <a:ext cx="302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-6</a:t>
              </a:r>
            </a:p>
          </p:txBody>
        </p:sp>
        <p:sp>
          <p:nvSpPr>
            <p:cNvPr id="19543" name="WordArt 105"/>
            <p:cNvSpPr>
              <a:spLocks noChangeArrowheads="1" noChangeShapeType="1" noTextEdit="1"/>
            </p:cNvSpPr>
            <p:nvPr/>
          </p:nvSpPr>
          <p:spPr bwMode="auto">
            <a:xfrm>
              <a:off x="4390" y="139"/>
              <a:ext cx="302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-8</a:t>
              </a:r>
            </a:p>
          </p:txBody>
        </p:sp>
        <p:sp>
          <p:nvSpPr>
            <p:cNvPr id="19544" name="WordArt 106"/>
            <p:cNvSpPr>
              <a:spLocks noChangeArrowheads="1" noChangeShapeType="1" noTextEdit="1"/>
            </p:cNvSpPr>
            <p:nvPr/>
          </p:nvSpPr>
          <p:spPr bwMode="auto">
            <a:xfrm>
              <a:off x="4907" y="139"/>
              <a:ext cx="559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-12</a:t>
              </a:r>
            </a:p>
          </p:txBody>
        </p:sp>
        <p:sp>
          <p:nvSpPr>
            <p:cNvPr id="19545" name="WordArt 107"/>
            <p:cNvSpPr>
              <a:spLocks noChangeArrowheads="1" noChangeShapeType="1" noTextEdit="1"/>
            </p:cNvSpPr>
            <p:nvPr/>
          </p:nvSpPr>
          <p:spPr bwMode="auto">
            <a:xfrm>
              <a:off x="1117" y="502"/>
              <a:ext cx="431" cy="231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-12</a:t>
              </a:r>
            </a:p>
          </p:txBody>
        </p:sp>
        <p:sp>
          <p:nvSpPr>
            <p:cNvPr id="19546" name="WordArt 108"/>
            <p:cNvSpPr>
              <a:spLocks noChangeArrowheads="1" noChangeShapeType="1" noTextEdit="1"/>
            </p:cNvSpPr>
            <p:nvPr/>
          </p:nvSpPr>
          <p:spPr bwMode="auto">
            <a:xfrm>
              <a:off x="1806" y="502"/>
              <a:ext cx="345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-6</a:t>
              </a:r>
            </a:p>
          </p:txBody>
        </p:sp>
        <p:sp>
          <p:nvSpPr>
            <p:cNvPr id="19547" name="WordArt 109"/>
            <p:cNvSpPr>
              <a:spLocks noChangeArrowheads="1" noChangeShapeType="1" noTextEdit="1"/>
            </p:cNvSpPr>
            <p:nvPr/>
          </p:nvSpPr>
          <p:spPr bwMode="auto">
            <a:xfrm>
              <a:off x="2495" y="502"/>
              <a:ext cx="344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-4</a:t>
              </a:r>
            </a:p>
          </p:txBody>
        </p:sp>
        <p:sp>
          <p:nvSpPr>
            <p:cNvPr id="19548" name="WordArt 110"/>
            <p:cNvSpPr>
              <a:spLocks noChangeArrowheads="1" noChangeShapeType="1" noTextEdit="1"/>
            </p:cNvSpPr>
            <p:nvPr/>
          </p:nvSpPr>
          <p:spPr bwMode="auto">
            <a:xfrm>
              <a:off x="3141" y="502"/>
              <a:ext cx="345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-3</a:t>
              </a:r>
            </a:p>
          </p:txBody>
        </p:sp>
        <p:sp>
          <p:nvSpPr>
            <p:cNvPr id="19549" name="WordArt 111"/>
            <p:cNvSpPr>
              <a:spLocks noChangeArrowheads="1" noChangeShapeType="1" noTextEdit="1"/>
            </p:cNvSpPr>
            <p:nvPr/>
          </p:nvSpPr>
          <p:spPr bwMode="auto">
            <a:xfrm>
              <a:off x="3744" y="502"/>
              <a:ext cx="345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-2</a:t>
              </a:r>
            </a:p>
          </p:txBody>
        </p:sp>
        <p:sp>
          <p:nvSpPr>
            <p:cNvPr id="19550" name="WordArt 112"/>
            <p:cNvSpPr>
              <a:spLocks noChangeArrowheads="1" noChangeShapeType="1" noTextEdit="1"/>
            </p:cNvSpPr>
            <p:nvPr/>
          </p:nvSpPr>
          <p:spPr bwMode="auto">
            <a:xfrm>
              <a:off x="4261" y="502"/>
              <a:ext cx="602" cy="26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-1,5</a:t>
              </a:r>
            </a:p>
          </p:txBody>
        </p:sp>
        <p:sp>
          <p:nvSpPr>
            <p:cNvPr id="19551" name="WordArt 113"/>
            <p:cNvSpPr>
              <a:spLocks noChangeArrowheads="1" noChangeShapeType="1" noTextEdit="1"/>
            </p:cNvSpPr>
            <p:nvPr/>
          </p:nvSpPr>
          <p:spPr bwMode="auto">
            <a:xfrm>
              <a:off x="4993" y="502"/>
              <a:ext cx="344" cy="21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-1</a:t>
              </a:r>
            </a:p>
          </p:txBody>
        </p:sp>
      </p:grp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571473" y="3571877"/>
            <a:ext cx="8001056" cy="1214446"/>
            <a:chOff x="204" y="119"/>
            <a:chExt cx="5398" cy="971"/>
          </a:xfrm>
        </p:grpSpPr>
        <p:sp>
          <p:nvSpPr>
            <p:cNvPr id="19464" name="Rectangle 5"/>
            <p:cNvSpPr>
              <a:spLocks noChangeArrowheads="1"/>
            </p:cNvSpPr>
            <p:nvPr/>
          </p:nvSpPr>
          <p:spPr bwMode="auto">
            <a:xfrm>
              <a:off x="4926" y="605"/>
              <a:ext cx="676" cy="485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65" name="Rectangle 6"/>
            <p:cNvSpPr>
              <a:spLocks noChangeArrowheads="1"/>
            </p:cNvSpPr>
            <p:nvPr/>
          </p:nvSpPr>
          <p:spPr bwMode="auto">
            <a:xfrm>
              <a:off x="4252" y="605"/>
              <a:ext cx="674" cy="485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66" name="Rectangle 7"/>
            <p:cNvSpPr>
              <a:spLocks noChangeArrowheads="1"/>
            </p:cNvSpPr>
            <p:nvPr/>
          </p:nvSpPr>
          <p:spPr bwMode="auto">
            <a:xfrm>
              <a:off x="3577" y="605"/>
              <a:ext cx="675" cy="485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67" name="Rectangle 8"/>
            <p:cNvSpPr>
              <a:spLocks noChangeArrowheads="1"/>
            </p:cNvSpPr>
            <p:nvPr/>
          </p:nvSpPr>
          <p:spPr bwMode="auto">
            <a:xfrm>
              <a:off x="2902" y="605"/>
              <a:ext cx="675" cy="485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68" name="Rectangle 9"/>
            <p:cNvSpPr>
              <a:spLocks noChangeArrowheads="1"/>
            </p:cNvSpPr>
            <p:nvPr/>
          </p:nvSpPr>
          <p:spPr bwMode="auto">
            <a:xfrm>
              <a:off x="2228" y="605"/>
              <a:ext cx="674" cy="485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69" name="Rectangle 10"/>
            <p:cNvSpPr>
              <a:spLocks noChangeArrowheads="1"/>
            </p:cNvSpPr>
            <p:nvPr/>
          </p:nvSpPr>
          <p:spPr bwMode="auto">
            <a:xfrm>
              <a:off x="1554" y="605"/>
              <a:ext cx="674" cy="485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70" name="Rectangle 11"/>
            <p:cNvSpPr>
              <a:spLocks noChangeArrowheads="1"/>
            </p:cNvSpPr>
            <p:nvPr/>
          </p:nvSpPr>
          <p:spPr bwMode="auto">
            <a:xfrm>
              <a:off x="878" y="605"/>
              <a:ext cx="676" cy="485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71" name="Rectangle 12"/>
            <p:cNvSpPr>
              <a:spLocks noChangeArrowheads="1"/>
            </p:cNvSpPr>
            <p:nvPr/>
          </p:nvSpPr>
          <p:spPr bwMode="auto">
            <a:xfrm>
              <a:off x="204" y="605"/>
              <a:ext cx="674" cy="485"/>
            </a:xfrm>
            <a:prstGeom prst="rect">
              <a:avLst/>
            </a:prstGeom>
            <a:ln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72" name="Rectangle 13"/>
            <p:cNvSpPr>
              <a:spLocks noChangeArrowheads="1"/>
            </p:cNvSpPr>
            <p:nvPr/>
          </p:nvSpPr>
          <p:spPr bwMode="auto">
            <a:xfrm>
              <a:off x="4926" y="119"/>
              <a:ext cx="676" cy="486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73" name="Rectangle 14"/>
            <p:cNvSpPr>
              <a:spLocks noChangeArrowheads="1"/>
            </p:cNvSpPr>
            <p:nvPr/>
          </p:nvSpPr>
          <p:spPr bwMode="auto">
            <a:xfrm>
              <a:off x="4252" y="119"/>
              <a:ext cx="674" cy="486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74" name="Rectangle 15"/>
            <p:cNvSpPr>
              <a:spLocks noChangeArrowheads="1"/>
            </p:cNvSpPr>
            <p:nvPr/>
          </p:nvSpPr>
          <p:spPr bwMode="auto">
            <a:xfrm>
              <a:off x="3577" y="119"/>
              <a:ext cx="675" cy="486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75" name="Rectangle 16"/>
            <p:cNvSpPr>
              <a:spLocks noChangeArrowheads="1"/>
            </p:cNvSpPr>
            <p:nvPr/>
          </p:nvSpPr>
          <p:spPr bwMode="auto">
            <a:xfrm>
              <a:off x="2902" y="119"/>
              <a:ext cx="675" cy="486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76" name="Rectangle 17"/>
            <p:cNvSpPr>
              <a:spLocks noChangeArrowheads="1"/>
            </p:cNvSpPr>
            <p:nvPr/>
          </p:nvSpPr>
          <p:spPr bwMode="auto">
            <a:xfrm>
              <a:off x="2228" y="119"/>
              <a:ext cx="674" cy="486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77" name="Rectangle 18"/>
            <p:cNvSpPr>
              <a:spLocks noChangeArrowheads="1"/>
            </p:cNvSpPr>
            <p:nvPr/>
          </p:nvSpPr>
          <p:spPr bwMode="auto">
            <a:xfrm>
              <a:off x="1554" y="119"/>
              <a:ext cx="674" cy="486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78" name="Rectangle 19"/>
            <p:cNvSpPr>
              <a:spLocks noChangeArrowheads="1"/>
            </p:cNvSpPr>
            <p:nvPr/>
          </p:nvSpPr>
          <p:spPr bwMode="auto">
            <a:xfrm>
              <a:off x="878" y="119"/>
              <a:ext cx="676" cy="486"/>
            </a:xfrm>
            <a:prstGeom prst="rect">
              <a:avLst/>
            </a:prstGeom>
            <a:ln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79" name="Rectangle 20"/>
            <p:cNvSpPr>
              <a:spLocks noChangeArrowheads="1"/>
            </p:cNvSpPr>
            <p:nvPr/>
          </p:nvSpPr>
          <p:spPr bwMode="auto">
            <a:xfrm>
              <a:off x="204" y="119"/>
              <a:ext cx="674" cy="486"/>
            </a:xfrm>
            <a:prstGeom prst="rect">
              <a:avLst/>
            </a:prstGeom>
            <a:ln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None/>
              </a:pPr>
              <a:endParaRPr lang="ru-RU" altLang="ru-RU" sz="2800"/>
            </a:p>
          </p:txBody>
        </p:sp>
        <p:sp>
          <p:nvSpPr>
            <p:cNvPr id="19480" name="Line 21"/>
            <p:cNvSpPr>
              <a:spLocks noChangeShapeType="1"/>
            </p:cNvSpPr>
            <p:nvPr/>
          </p:nvSpPr>
          <p:spPr bwMode="auto">
            <a:xfrm>
              <a:off x="204" y="119"/>
              <a:ext cx="5398" cy="0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81" name="Line 22"/>
            <p:cNvSpPr>
              <a:spLocks noChangeShapeType="1"/>
            </p:cNvSpPr>
            <p:nvPr/>
          </p:nvSpPr>
          <p:spPr bwMode="auto">
            <a:xfrm>
              <a:off x="204" y="1090"/>
              <a:ext cx="5398" cy="0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82" name="Line 23"/>
            <p:cNvSpPr>
              <a:spLocks noChangeShapeType="1"/>
            </p:cNvSpPr>
            <p:nvPr/>
          </p:nvSpPr>
          <p:spPr bwMode="auto">
            <a:xfrm>
              <a:off x="204" y="119"/>
              <a:ext cx="0" cy="971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83" name="Line 24"/>
            <p:cNvSpPr>
              <a:spLocks noChangeShapeType="1"/>
            </p:cNvSpPr>
            <p:nvPr/>
          </p:nvSpPr>
          <p:spPr bwMode="auto">
            <a:xfrm>
              <a:off x="5602" y="119"/>
              <a:ext cx="0" cy="971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84" name="Line 25"/>
            <p:cNvSpPr>
              <a:spLocks noChangeShapeType="1"/>
            </p:cNvSpPr>
            <p:nvPr/>
          </p:nvSpPr>
          <p:spPr bwMode="auto">
            <a:xfrm>
              <a:off x="204" y="605"/>
              <a:ext cx="5398" cy="0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85" name="Line 26"/>
            <p:cNvSpPr>
              <a:spLocks noChangeShapeType="1"/>
            </p:cNvSpPr>
            <p:nvPr/>
          </p:nvSpPr>
          <p:spPr bwMode="auto">
            <a:xfrm>
              <a:off x="878" y="119"/>
              <a:ext cx="0" cy="971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86" name="Line 27"/>
            <p:cNvSpPr>
              <a:spLocks noChangeShapeType="1"/>
            </p:cNvSpPr>
            <p:nvPr/>
          </p:nvSpPr>
          <p:spPr bwMode="auto">
            <a:xfrm>
              <a:off x="1554" y="119"/>
              <a:ext cx="0" cy="971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87" name="Line 28"/>
            <p:cNvSpPr>
              <a:spLocks noChangeShapeType="1"/>
            </p:cNvSpPr>
            <p:nvPr/>
          </p:nvSpPr>
          <p:spPr bwMode="auto">
            <a:xfrm>
              <a:off x="2228" y="119"/>
              <a:ext cx="0" cy="971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88" name="Line 29"/>
            <p:cNvSpPr>
              <a:spLocks noChangeShapeType="1"/>
            </p:cNvSpPr>
            <p:nvPr/>
          </p:nvSpPr>
          <p:spPr bwMode="auto">
            <a:xfrm>
              <a:off x="2902" y="119"/>
              <a:ext cx="0" cy="971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89" name="Line 30"/>
            <p:cNvSpPr>
              <a:spLocks noChangeShapeType="1"/>
            </p:cNvSpPr>
            <p:nvPr/>
          </p:nvSpPr>
          <p:spPr bwMode="auto">
            <a:xfrm>
              <a:off x="3577" y="119"/>
              <a:ext cx="0" cy="971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90" name="Line 31"/>
            <p:cNvSpPr>
              <a:spLocks noChangeShapeType="1"/>
            </p:cNvSpPr>
            <p:nvPr/>
          </p:nvSpPr>
          <p:spPr bwMode="auto">
            <a:xfrm>
              <a:off x="4252" y="119"/>
              <a:ext cx="0" cy="971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91" name="Line 32"/>
            <p:cNvSpPr>
              <a:spLocks noChangeShapeType="1"/>
            </p:cNvSpPr>
            <p:nvPr/>
          </p:nvSpPr>
          <p:spPr bwMode="auto">
            <a:xfrm>
              <a:off x="4926" y="119"/>
              <a:ext cx="0" cy="971"/>
            </a:xfrm>
            <a:prstGeom prst="line">
              <a:avLst/>
            </a:prstGeom>
            <a:ln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9492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340" y="209"/>
              <a:ext cx="257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х</a:t>
              </a:r>
            </a:p>
          </p:txBody>
        </p:sp>
        <p:sp>
          <p:nvSpPr>
            <p:cNvPr id="19493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340" y="663"/>
              <a:ext cx="272" cy="37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C0C0C0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у</a:t>
              </a:r>
            </a:p>
          </p:txBody>
        </p:sp>
        <p:sp>
          <p:nvSpPr>
            <p:cNvPr id="19494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1111" y="209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1</a:t>
              </a:r>
            </a:p>
          </p:txBody>
        </p:sp>
        <p:sp>
          <p:nvSpPr>
            <p:cNvPr id="19495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1791" y="209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 dirty="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2</a:t>
              </a:r>
            </a:p>
          </p:txBody>
        </p:sp>
        <p:sp>
          <p:nvSpPr>
            <p:cNvPr id="19496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2517" y="209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3</a:t>
              </a:r>
            </a:p>
          </p:txBody>
        </p:sp>
        <p:sp>
          <p:nvSpPr>
            <p:cNvPr id="19497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3152" y="209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4</a:t>
              </a:r>
            </a:p>
          </p:txBody>
        </p:sp>
        <p:sp>
          <p:nvSpPr>
            <p:cNvPr id="19498" name="WordArt 39"/>
            <p:cNvSpPr>
              <a:spLocks noChangeArrowheads="1" noChangeShapeType="1" noTextEdit="1"/>
            </p:cNvSpPr>
            <p:nvPr/>
          </p:nvSpPr>
          <p:spPr bwMode="auto">
            <a:xfrm>
              <a:off x="3787" y="209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6</a:t>
              </a:r>
            </a:p>
          </p:txBody>
        </p:sp>
        <p:sp>
          <p:nvSpPr>
            <p:cNvPr id="19499" name="WordArt 40"/>
            <p:cNvSpPr>
              <a:spLocks noChangeArrowheads="1" noChangeShapeType="1" noTextEdit="1"/>
            </p:cNvSpPr>
            <p:nvPr/>
          </p:nvSpPr>
          <p:spPr bwMode="auto">
            <a:xfrm>
              <a:off x="4513" y="209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8</a:t>
              </a:r>
            </a:p>
          </p:txBody>
        </p:sp>
        <p:sp>
          <p:nvSpPr>
            <p:cNvPr id="19500" name="WordArt 41"/>
            <p:cNvSpPr>
              <a:spLocks noChangeArrowheads="1" noChangeShapeType="1" noTextEdit="1"/>
            </p:cNvSpPr>
            <p:nvPr/>
          </p:nvSpPr>
          <p:spPr bwMode="auto">
            <a:xfrm>
              <a:off x="5057" y="209"/>
              <a:ext cx="393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12</a:t>
              </a:r>
            </a:p>
          </p:txBody>
        </p:sp>
        <p:sp>
          <p:nvSpPr>
            <p:cNvPr id="19501" name="WordArt 42"/>
            <p:cNvSpPr>
              <a:spLocks noChangeArrowheads="1" noChangeShapeType="1" noTextEdit="1"/>
            </p:cNvSpPr>
            <p:nvPr/>
          </p:nvSpPr>
          <p:spPr bwMode="auto">
            <a:xfrm>
              <a:off x="1066" y="708"/>
              <a:ext cx="363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 dirty="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12</a:t>
              </a:r>
            </a:p>
          </p:txBody>
        </p:sp>
        <p:sp>
          <p:nvSpPr>
            <p:cNvPr id="19502" name="WordArt 43"/>
            <p:cNvSpPr>
              <a:spLocks noChangeArrowheads="1" noChangeShapeType="1" noTextEdit="1"/>
            </p:cNvSpPr>
            <p:nvPr/>
          </p:nvSpPr>
          <p:spPr bwMode="auto">
            <a:xfrm>
              <a:off x="1791" y="708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 dirty="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6</a:t>
              </a:r>
            </a:p>
          </p:txBody>
        </p:sp>
        <p:sp>
          <p:nvSpPr>
            <p:cNvPr id="19503" name="WordArt 44"/>
            <p:cNvSpPr>
              <a:spLocks noChangeArrowheads="1" noChangeShapeType="1" noTextEdit="1"/>
            </p:cNvSpPr>
            <p:nvPr/>
          </p:nvSpPr>
          <p:spPr bwMode="auto">
            <a:xfrm>
              <a:off x="2472" y="708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 dirty="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4</a:t>
              </a:r>
            </a:p>
          </p:txBody>
        </p:sp>
        <p:sp>
          <p:nvSpPr>
            <p:cNvPr id="19504" name="WordArt 45"/>
            <p:cNvSpPr>
              <a:spLocks noChangeArrowheads="1" noChangeShapeType="1" noTextEdit="1"/>
            </p:cNvSpPr>
            <p:nvPr/>
          </p:nvSpPr>
          <p:spPr bwMode="auto">
            <a:xfrm>
              <a:off x="3152" y="708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3</a:t>
              </a:r>
            </a:p>
          </p:txBody>
        </p:sp>
        <p:sp>
          <p:nvSpPr>
            <p:cNvPr id="19505" name="WordArt 46"/>
            <p:cNvSpPr>
              <a:spLocks noChangeArrowheads="1" noChangeShapeType="1" noTextEdit="1"/>
            </p:cNvSpPr>
            <p:nvPr/>
          </p:nvSpPr>
          <p:spPr bwMode="auto">
            <a:xfrm>
              <a:off x="3787" y="708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2</a:t>
              </a:r>
            </a:p>
          </p:txBody>
        </p:sp>
        <p:sp>
          <p:nvSpPr>
            <p:cNvPr id="19506" name="WordArt 47"/>
            <p:cNvSpPr>
              <a:spLocks noChangeArrowheads="1" noChangeShapeType="1" noTextEdit="1"/>
            </p:cNvSpPr>
            <p:nvPr/>
          </p:nvSpPr>
          <p:spPr bwMode="auto">
            <a:xfrm>
              <a:off x="4332" y="708"/>
              <a:ext cx="499" cy="36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1,5</a:t>
              </a:r>
            </a:p>
          </p:txBody>
        </p:sp>
        <p:sp>
          <p:nvSpPr>
            <p:cNvPr id="19507" name="WordArt 48"/>
            <p:cNvSpPr>
              <a:spLocks noChangeArrowheads="1" noChangeShapeType="1" noTextEdit="1"/>
            </p:cNvSpPr>
            <p:nvPr/>
          </p:nvSpPr>
          <p:spPr bwMode="auto">
            <a:xfrm>
              <a:off x="5148" y="708"/>
              <a:ext cx="181" cy="2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0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1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1285852" y="2714620"/>
            <a:ext cx="650921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3200" dirty="0" err="1" smtClean="0"/>
              <a:t>Побудуємо</a:t>
            </a:r>
            <a:r>
              <a:rPr lang="ru-RU" sz="3200" dirty="0" smtClean="0"/>
              <a:t> по точкам </a:t>
            </a:r>
            <a:r>
              <a:rPr lang="ru-RU" sz="3200" dirty="0" err="1" smtClean="0"/>
              <a:t>графік</a:t>
            </a:r>
            <a:r>
              <a:rPr lang="ru-RU" sz="3200" dirty="0" smtClean="0"/>
              <a:t> </a:t>
            </a:r>
            <a:r>
              <a:rPr lang="ru-RU" sz="3200" dirty="0" err="1" smtClean="0"/>
              <a:t>функції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99334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49"/>
          <p:cNvGraphicFramePr>
            <a:graphicFrameLocks noChangeAspect="1"/>
          </p:cNvGraphicFramePr>
          <p:nvPr/>
        </p:nvGraphicFramePr>
        <p:xfrm>
          <a:off x="1785918" y="1425575"/>
          <a:ext cx="5761037" cy="5432425"/>
        </p:xfrm>
        <a:graphic>
          <a:graphicData uri="http://schemas.openxmlformats.org/presentationml/2006/ole">
            <p:oleObj spid="_x0000_s1026" name="GraphC" r:id="rId3" imgW="5181600" imgH="4886325" progId="">
              <p:embed/>
            </p:oleObj>
          </a:graphicData>
        </a:graphic>
      </p:graphicFrame>
      <p:sp>
        <p:nvSpPr>
          <p:cNvPr id="21556" name="Freeform 52"/>
          <p:cNvSpPr>
            <a:spLocks/>
          </p:cNvSpPr>
          <p:nvPr/>
        </p:nvSpPr>
        <p:spPr bwMode="auto">
          <a:xfrm>
            <a:off x="7104063" y="4065588"/>
            <a:ext cx="1587" cy="196850"/>
          </a:xfrm>
          <a:custGeom>
            <a:avLst/>
            <a:gdLst>
              <a:gd name="T0" fmla="*/ 0 w 1"/>
              <a:gd name="T1" fmla="*/ 2147483647 h 124"/>
              <a:gd name="T2" fmla="*/ 0 w 1"/>
              <a:gd name="T3" fmla="*/ 0 h 124"/>
              <a:gd name="T4" fmla="*/ 0 60000 65536"/>
              <a:gd name="T5" fmla="*/ 0 60000 65536"/>
              <a:gd name="T6" fmla="*/ 0 w 1"/>
              <a:gd name="T7" fmla="*/ 0 h 124"/>
              <a:gd name="T8" fmla="*/ 1 w 1"/>
              <a:gd name="T9" fmla="*/ 124 h 12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24">
                <a:moveTo>
                  <a:pt x="0" y="124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7" name="Line 53"/>
          <p:cNvSpPr>
            <a:spLocks noChangeShapeType="1"/>
          </p:cNvSpPr>
          <p:nvPr/>
        </p:nvSpPr>
        <p:spPr bwMode="auto">
          <a:xfrm>
            <a:off x="4787900" y="1557338"/>
            <a:ext cx="0" cy="266223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8" name="Line 54"/>
          <p:cNvSpPr>
            <a:spLocks noChangeShapeType="1"/>
          </p:cNvSpPr>
          <p:nvPr/>
        </p:nvSpPr>
        <p:spPr bwMode="auto">
          <a:xfrm>
            <a:off x="5003800" y="2924175"/>
            <a:ext cx="0" cy="14382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59" name="Line 55"/>
          <p:cNvSpPr>
            <a:spLocks noChangeShapeType="1"/>
          </p:cNvSpPr>
          <p:nvPr/>
        </p:nvSpPr>
        <p:spPr bwMode="auto">
          <a:xfrm>
            <a:off x="5219700" y="3429000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60" name="Line 56"/>
          <p:cNvSpPr>
            <a:spLocks noChangeShapeType="1"/>
          </p:cNvSpPr>
          <p:nvPr/>
        </p:nvSpPr>
        <p:spPr bwMode="auto">
          <a:xfrm>
            <a:off x="5435600" y="364490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61" name="Freeform 57"/>
          <p:cNvSpPr>
            <a:spLocks/>
          </p:cNvSpPr>
          <p:nvPr/>
        </p:nvSpPr>
        <p:spPr bwMode="auto">
          <a:xfrm>
            <a:off x="5851525" y="3825875"/>
            <a:ext cx="1588" cy="450850"/>
          </a:xfrm>
          <a:custGeom>
            <a:avLst/>
            <a:gdLst>
              <a:gd name="T0" fmla="*/ 0 w 1"/>
              <a:gd name="T1" fmla="*/ 0 h 284"/>
              <a:gd name="T2" fmla="*/ 0 w 1"/>
              <a:gd name="T3" fmla="*/ 2147483647 h 284"/>
              <a:gd name="T4" fmla="*/ 0 60000 65536"/>
              <a:gd name="T5" fmla="*/ 0 60000 65536"/>
              <a:gd name="T6" fmla="*/ 0 w 1"/>
              <a:gd name="T7" fmla="*/ 0 h 284"/>
              <a:gd name="T8" fmla="*/ 1 w 1"/>
              <a:gd name="T9" fmla="*/ 284 h 2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4">
                <a:moveTo>
                  <a:pt x="0" y="0"/>
                </a:moveTo>
                <a:lnTo>
                  <a:pt x="0" y="284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62" name="Freeform 58"/>
          <p:cNvSpPr>
            <a:spLocks/>
          </p:cNvSpPr>
          <p:nvPr/>
        </p:nvSpPr>
        <p:spPr bwMode="auto">
          <a:xfrm>
            <a:off x="6259513" y="3995738"/>
            <a:ext cx="14287" cy="295275"/>
          </a:xfrm>
          <a:custGeom>
            <a:avLst/>
            <a:gdLst>
              <a:gd name="T0" fmla="*/ 0 w 9"/>
              <a:gd name="T1" fmla="*/ 0 h 186"/>
              <a:gd name="T2" fmla="*/ 2147483647 w 9"/>
              <a:gd name="T3" fmla="*/ 2147483647 h 186"/>
              <a:gd name="T4" fmla="*/ 0 60000 65536"/>
              <a:gd name="T5" fmla="*/ 0 60000 65536"/>
              <a:gd name="T6" fmla="*/ 0 w 9"/>
              <a:gd name="T7" fmla="*/ 0 h 186"/>
              <a:gd name="T8" fmla="*/ 9 w 9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" h="186">
                <a:moveTo>
                  <a:pt x="0" y="0"/>
                </a:moveTo>
                <a:lnTo>
                  <a:pt x="9" y="186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63" name="Freeform 59"/>
          <p:cNvSpPr>
            <a:spLocks/>
          </p:cNvSpPr>
          <p:nvPr/>
        </p:nvSpPr>
        <p:spPr bwMode="auto">
          <a:xfrm>
            <a:off x="4572000" y="1730375"/>
            <a:ext cx="225425" cy="14288"/>
          </a:xfrm>
          <a:custGeom>
            <a:avLst/>
            <a:gdLst>
              <a:gd name="T0" fmla="*/ 2147483647 w 142"/>
              <a:gd name="T1" fmla="*/ 2147483647 h 9"/>
              <a:gd name="T2" fmla="*/ 0 w 142"/>
              <a:gd name="T3" fmla="*/ 0 h 9"/>
              <a:gd name="T4" fmla="*/ 0 60000 65536"/>
              <a:gd name="T5" fmla="*/ 0 60000 65536"/>
              <a:gd name="T6" fmla="*/ 0 w 142"/>
              <a:gd name="T7" fmla="*/ 0 h 9"/>
              <a:gd name="T8" fmla="*/ 142 w 142"/>
              <a:gd name="T9" fmla="*/ 9 h 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42" h="9">
                <a:moveTo>
                  <a:pt x="142" y="9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64" name="Freeform 60"/>
          <p:cNvSpPr>
            <a:spLocks/>
          </p:cNvSpPr>
          <p:nvPr/>
        </p:nvSpPr>
        <p:spPr bwMode="auto">
          <a:xfrm>
            <a:off x="4572000" y="3629025"/>
            <a:ext cx="844550" cy="1588"/>
          </a:xfrm>
          <a:custGeom>
            <a:avLst/>
            <a:gdLst>
              <a:gd name="T0" fmla="*/ 2147483647 w 532"/>
              <a:gd name="T1" fmla="*/ 0 h 1"/>
              <a:gd name="T2" fmla="*/ 0 w 532"/>
              <a:gd name="T3" fmla="*/ 0 h 1"/>
              <a:gd name="T4" fmla="*/ 0 60000 65536"/>
              <a:gd name="T5" fmla="*/ 0 60000 65536"/>
              <a:gd name="T6" fmla="*/ 0 w 532"/>
              <a:gd name="T7" fmla="*/ 0 h 1"/>
              <a:gd name="T8" fmla="*/ 532 w 532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32" h="1">
                <a:moveTo>
                  <a:pt x="532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65" name="Freeform 61"/>
          <p:cNvSpPr>
            <a:spLocks/>
          </p:cNvSpPr>
          <p:nvPr/>
        </p:nvSpPr>
        <p:spPr bwMode="auto">
          <a:xfrm>
            <a:off x="4543425" y="3840163"/>
            <a:ext cx="1281113" cy="28575"/>
          </a:xfrm>
          <a:custGeom>
            <a:avLst/>
            <a:gdLst>
              <a:gd name="T0" fmla="*/ 2147483647 w 807"/>
              <a:gd name="T1" fmla="*/ 0 h 18"/>
              <a:gd name="T2" fmla="*/ 0 w 807"/>
              <a:gd name="T3" fmla="*/ 2147483647 h 18"/>
              <a:gd name="T4" fmla="*/ 0 60000 65536"/>
              <a:gd name="T5" fmla="*/ 0 60000 65536"/>
              <a:gd name="T6" fmla="*/ 0 w 807"/>
              <a:gd name="T7" fmla="*/ 0 h 18"/>
              <a:gd name="T8" fmla="*/ 807 w 807"/>
              <a:gd name="T9" fmla="*/ 18 h 1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7" h="18">
                <a:moveTo>
                  <a:pt x="807" y="0"/>
                </a:moveTo>
                <a:lnTo>
                  <a:pt x="0" y="18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66" name="Freeform 62"/>
          <p:cNvSpPr>
            <a:spLocks/>
          </p:cNvSpPr>
          <p:nvPr/>
        </p:nvSpPr>
        <p:spPr bwMode="auto">
          <a:xfrm>
            <a:off x="4543425" y="3967163"/>
            <a:ext cx="1703388" cy="1587"/>
          </a:xfrm>
          <a:custGeom>
            <a:avLst/>
            <a:gdLst>
              <a:gd name="T0" fmla="*/ 2147483647 w 1073"/>
              <a:gd name="T1" fmla="*/ 0 h 1"/>
              <a:gd name="T2" fmla="*/ 0 w 1073"/>
              <a:gd name="T3" fmla="*/ 0 h 1"/>
              <a:gd name="T4" fmla="*/ 0 60000 65536"/>
              <a:gd name="T5" fmla="*/ 0 60000 65536"/>
              <a:gd name="T6" fmla="*/ 0 w 1073"/>
              <a:gd name="T7" fmla="*/ 0 h 1"/>
              <a:gd name="T8" fmla="*/ 1073 w 1073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73" h="1">
                <a:moveTo>
                  <a:pt x="1073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67" name="Freeform 63"/>
          <p:cNvSpPr>
            <a:spLocks/>
          </p:cNvSpPr>
          <p:nvPr/>
        </p:nvSpPr>
        <p:spPr bwMode="auto">
          <a:xfrm>
            <a:off x="4586288" y="4065588"/>
            <a:ext cx="2489200" cy="1587"/>
          </a:xfrm>
          <a:custGeom>
            <a:avLst/>
            <a:gdLst>
              <a:gd name="T0" fmla="*/ 2147483647 w 1568"/>
              <a:gd name="T1" fmla="*/ 0 h 1"/>
              <a:gd name="T2" fmla="*/ 0 w 1568"/>
              <a:gd name="T3" fmla="*/ 0 h 1"/>
              <a:gd name="T4" fmla="*/ 0 60000 65536"/>
              <a:gd name="T5" fmla="*/ 0 60000 65536"/>
              <a:gd name="T6" fmla="*/ 0 w 1568"/>
              <a:gd name="T7" fmla="*/ 0 h 1"/>
              <a:gd name="T8" fmla="*/ 1568 w 156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68" h="1">
                <a:moveTo>
                  <a:pt x="1568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68" name="Freeform 64"/>
          <p:cNvSpPr>
            <a:spLocks/>
          </p:cNvSpPr>
          <p:nvPr/>
        </p:nvSpPr>
        <p:spPr bwMode="auto">
          <a:xfrm>
            <a:off x="4557713" y="3432175"/>
            <a:ext cx="647700" cy="1588"/>
          </a:xfrm>
          <a:custGeom>
            <a:avLst/>
            <a:gdLst>
              <a:gd name="T0" fmla="*/ 2147483647 w 408"/>
              <a:gd name="T1" fmla="*/ 0 h 1"/>
              <a:gd name="T2" fmla="*/ 0 w 408"/>
              <a:gd name="T3" fmla="*/ 0 h 1"/>
              <a:gd name="T4" fmla="*/ 0 60000 65536"/>
              <a:gd name="T5" fmla="*/ 0 60000 65536"/>
              <a:gd name="T6" fmla="*/ 0 w 408"/>
              <a:gd name="T7" fmla="*/ 0 h 1"/>
              <a:gd name="T8" fmla="*/ 408 w 40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08" h="1">
                <a:moveTo>
                  <a:pt x="408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69" name="Freeform 65"/>
          <p:cNvSpPr>
            <a:spLocks/>
          </p:cNvSpPr>
          <p:nvPr/>
        </p:nvSpPr>
        <p:spPr bwMode="auto">
          <a:xfrm>
            <a:off x="4572000" y="2997200"/>
            <a:ext cx="407988" cy="12700"/>
          </a:xfrm>
          <a:custGeom>
            <a:avLst/>
            <a:gdLst>
              <a:gd name="T0" fmla="*/ 2147483647 w 257"/>
              <a:gd name="T1" fmla="*/ 0 h 8"/>
              <a:gd name="T2" fmla="*/ 0 w 257"/>
              <a:gd name="T3" fmla="*/ 2147483647 h 8"/>
              <a:gd name="T4" fmla="*/ 0 60000 65536"/>
              <a:gd name="T5" fmla="*/ 0 60000 65536"/>
              <a:gd name="T6" fmla="*/ 0 w 257"/>
              <a:gd name="T7" fmla="*/ 0 h 8"/>
              <a:gd name="T8" fmla="*/ 257 w 257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7" h="8">
                <a:moveTo>
                  <a:pt x="257" y="0"/>
                </a:moveTo>
                <a:lnTo>
                  <a:pt x="0" y="8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70" name="Oval 66"/>
          <p:cNvSpPr>
            <a:spLocks noChangeArrowheads="1"/>
          </p:cNvSpPr>
          <p:nvPr/>
        </p:nvSpPr>
        <p:spPr bwMode="auto">
          <a:xfrm>
            <a:off x="4787900" y="170021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71" name="Oval 67"/>
          <p:cNvSpPr>
            <a:spLocks noChangeArrowheads="1"/>
          </p:cNvSpPr>
          <p:nvPr/>
        </p:nvSpPr>
        <p:spPr bwMode="auto">
          <a:xfrm>
            <a:off x="5003800" y="2924175"/>
            <a:ext cx="71438" cy="71438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72" name="Oval 68"/>
          <p:cNvSpPr>
            <a:spLocks noChangeArrowheads="1"/>
          </p:cNvSpPr>
          <p:nvPr/>
        </p:nvSpPr>
        <p:spPr bwMode="auto">
          <a:xfrm>
            <a:off x="5795963" y="3789363"/>
            <a:ext cx="71437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73" name="Oval 69"/>
          <p:cNvSpPr>
            <a:spLocks noChangeArrowheads="1"/>
          </p:cNvSpPr>
          <p:nvPr/>
        </p:nvSpPr>
        <p:spPr bwMode="auto">
          <a:xfrm>
            <a:off x="5219700" y="335756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74" name="Oval 70"/>
          <p:cNvSpPr>
            <a:spLocks noChangeArrowheads="1"/>
          </p:cNvSpPr>
          <p:nvPr/>
        </p:nvSpPr>
        <p:spPr bwMode="auto">
          <a:xfrm>
            <a:off x="6227763" y="3933825"/>
            <a:ext cx="71437" cy="71438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75" name="Oval 71"/>
          <p:cNvSpPr>
            <a:spLocks noChangeArrowheads="1"/>
          </p:cNvSpPr>
          <p:nvPr/>
        </p:nvSpPr>
        <p:spPr bwMode="auto">
          <a:xfrm>
            <a:off x="5435600" y="357346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76" name="Oval 72"/>
          <p:cNvSpPr>
            <a:spLocks noChangeArrowheads="1"/>
          </p:cNvSpPr>
          <p:nvPr/>
        </p:nvSpPr>
        <p:spPr bwMode="auto">
          <a:xfrm>
            <a:off x="7092950" y="400526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</p:spTree>
    <p:extLst>
      <p:ext uri="{BB962C8B-B14F-4D97-AF65-F5344CB8AC3E}">
        <p14:creationId xmlns="" xmlns:p14="http://schemas.microsoft.com/office/powerpoint/2010/main" val="298712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2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1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1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1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2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000"/>
                                        <p:tgtEl>
                                          <p:spTgt spid="2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21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56" grpId="0" animBg="1"/>
      <p:bldP spid="21557" grpId="0" animBg="1"/>
      <p:bldP spid="21558" grpId="0" animBg="1"/>
      <p:bldP spid="21559" grpId="0" animBg="1"/>
      <p:bldP spid="21560" grpId="0" animBg="1"/>
      <p:bldP spid="21561" grpId="0" animBg="1"/>
      <p:bldP spid="21562" grpId="0" animBg="1"/>
      <p:bldP spid="21563" grpId="0" animBg="1"/>
      <p:bldP spid="21564" grpId="0" animBg="1"/>
      <p:bldP spid="21565" grpId="0" animBg="1"/>
      <p:bldP spid="21566" grpId="0" animBg="1"/>
      <p:bldP spid="21567" grpId="0" animBg="1"/>
      <p:bldP spid="21568" grpId="0" animBg="1"/>
      <p:bldP spid="21569" grpId="0" animBg="1"/>
      <p:bldP spid="21570" grpId="0" animBg="1"/>
      <p:bldP spid="21571" grpId="0" animBg="1"/>
      <p:bldP spid="21572" grpId="0" animBg="1"/>
      <p:bldP spid="21573" grpId="0" animBg="1"/>
      <p:bldP spid="21574" grpId="0" animBg="1"/>
      <p:bldP spid="21575" grpId="0" animBg="1"/>
      <p:bldP spid="2157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47"/>
          <p:cNvGraphicFramePr>
            <a:graphicFrameLocks noChangeAspect="1"/>
          </p:cNvGraphicFramePr>
          <p:nvPr/>
        </p:nvGraphicFramePr>
        <p:xfrm>
          <a:off x="1763713" y="1425575"/>
          <a:ext cx="5761037" cy="5432425"/>
        </p:xfrm>
        <a:graphic>
          <a:graphicData uri="http://schemas.openxmlformats.org/presentationml/2006/ole">
            <p:oleObj spid="_x0000_s2050" name="GraphC" r:id="rId3" imgW="5181600" imgH="4886325" progId="">
              <p:embed/>
            </p:oleObj>
          </a:graphicData>
        </a:graphic>
      </p:graphicFrame>
      <p:sp>
        <p:nvSpPr>
          <p:cNvPr id="21507" name="Freeform 48"/>
          <p:cNvSpPr>
            <a:spLocks/>
          </p:cNvSpPr>
          <p:nvPr/>
        </p:nvSpPr>
        <p:spPr bwMode="auto">
          <a:xfrm>
            <a:off x="7104063" y="4065588"/>
            <a:ext cx="1587" cy="196850"/>
          </a:xfrm>
          <a:custGeom>
            <a:avLst/>
            <a:gdLst>
              <a:gd name="T0" fmla="*/ 0 w 1"/>
              <a:gd name="T1" fmla="*/ 2147483647 h 124"/>
              <a:gd name="T2" fmla="*/ 0 w 1"/>
              <a:gd name="T3" fmla="*/ 0 h 124"/>
              <a:gd name="T4" fmla="*/ 0 60000 65536"/>
              <a:gd name="T5" fmla="*/ 0 60000 65536"/>
              <a:gd name="T6" fmla="*/ 0 w 1"/>
              <a:gd name="T7" fmla="*/ 0 h 124"/>
              <a:gd name="T8" fmla="*/ 1 w 1"/>
              <a:gd name="T9" fmla="*/ 124 h 12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24">
                <a:moveTo>
                  <a:pt x="0" y="124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8" name="Line 49"/>
          <p:cNvSpPr>
            <a:spLocks noChangeShapeType="1"/>
          </p:cNvSpPr>
          <p:nvPr/>
        </p:nvSpPr>
        <p:spPr bwMode="auto">
          <a:xfrm>
            <a:off x="4787900" y="1557338"/>
            <a:ext cx="0" cy="266223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9" name="Line 50"/>
          <p:cNvSpPr>
            <a:spLocks noChangeShapeType="1"/>
          </p:cNvSpPr>
          <p:nvPr/>
        </p:nvSpPr>
        <p:spPr bwMode="auto">
          <a:xfrm>
            <a:off x="5003800" y="2924175"/>
            <a:ext cx="0" cy="14382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0" name="Line 51"/>
          <p:cNvSpPr>
            <a:spLocks noChangeShapeType="1"/>
          </p:cNvSpPr>
          <p:nvPr/>
        </p:nvSpPr>
        <p:spPr bwMode="auto">
          <a:xfrm>
            <a:off x="5219700" y="3429000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1" name="Line 52"/>
          <p:cNvSpPr>
            <a:spLocks noChangeShapeType="1"/>
          </p:cNvSpPr>
          <p:nvPr/>
        </p:nvSpPr>
        <p:spPr bwMode="auto">
          <a:xfrm>
            <a:off x="5435600" y="364490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2" name="Freeform 53"/>
          <p:cNvSpPr>
            <a:spLocks/>
          </p:cNvSpPr>
          <p:nvPr/>
        </p:nvSpPr>
        <p:spPr bwMode="auto">
          <a:xfrm>
            <a:off x="5851525" y="3825875"/>
            <a:ext cx="1588" cy="450850"/>
          </a:xfrm>
          <a:custGeom>
            <a:avLst/>
            <a:gdLst>
              <a:gd name="T0" fmla="*/ 0 w 1"/>
              <a:gd name="T1" fmla="*/ 0 h 284"/>
              <a:gd name="T2" fmla="*/ 0 w 1"/>
              <a:gd name="T3" fmla="*/ 2147483647 h 284"/>
              <a:gd name="T4" fmla="*/ 0 60000 65536"/>
              <a:gd name="T5" fmla="*/ 0 60000 65536"/>
              <a:gd name="T6" fmla="*/ 0 w 1"/>
              <a:gd name="T7" fmla="*/ 0 h 284"/>
              <a:gd name="T8" fmla="*/ 1 w 1"/>
              <a:gd name="T9" fmla="*/ 284 h 2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84">
                <a:moveTo>
                  <a:pt x="0" y="0"/>
                </a:moveTo>
                <a:lnTo>
                  <a:pt x="0" y="284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3" name="Freeform 54"/>
          <p:cNvSpPr>
            <a:spLocks/>
          </p:cNvSpPr>
          <p:nvPr/>
        </p:nvSpPr>
        <p:spPr bwMode="auto">
          <a:xfrm>
            <a:off x="6259513" y="3995738"/>
            <a:ext cx="14287" cy="295275"/>
          </a:xfrm>
          <a:custGeom>
            <a:avLst/>
            <a:gdLst>
              <a:gd name="T0" fmla="*/ 0 w 9"/>
              <a:gd name="T1" fmla="*/ 0 h 186"/>
              <a:gd name="T2" fmla="*/ 2147483647 w 9"/>
              <a:gd name="T3" fmla="*/ 2147483647 h 186"/>
              <a:gd name="T4" fmla="*/ 0 60000 65536"/>
              <a:gd name="T5" fmla="*/ 0 60000 65536"/>
              <a:gd name="T6" fmla="*/ 0 w 9"/>
              <a:gd name="T7" fmla="*/ 0 h 186"/>
              <a:gd name="T8" fmla="*/ 9 w 9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" h="186">
                <a:moveTo>
                  <a:pt x="0" y="0"/>
                </a:moveTo>
                <a:lnTo>
                  <a:pt x="9" y="186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4" name="Freeform 56"/>
          <p:cNvSpPr>
            <a:spLocks/>
          </p:cNvSpPr>
          <p:nvPr/>
        </p:nvSpPr>
        <p:spPr bwMode="auto">
          <a:xfrm>
            <a:off x="4572000" y="3629025"/>
            <a:ext cx="844550" cy="1588"/>
          </a:xfrm>
          <a:custGeom>
            <a:avLst/>
            <a:gdLst>
              <a:gd name="T0" fmla="*/ 2147483647 w 532"/>
              <a:gd name="T1" fmla="*/ 0 h 1"/>
              <a:gd name="T2" fmla="*/ 0 w 532"/>
              <a:gd name="T3" fmla="*/ 0 h 1"/>
              <a:gd name="T4" fmla="*/ 0 60000 65536"/>
              <a:gd name="T5" fmla="*/ 0 60000 65536"/>
              <a:gd name="T6" fmla="*/ 0 w 532"/>
              <a:gd name="T7" fmla="*/ 0 h 1"/>
              <a:gd name="T8" fmla="*/ 532 w 532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32" h="1">
                <a:moveTo>
                  <a:pt x="532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5" name="Freeform 57"/>
          <p:cNvSpPr>
            <a:spLocks/>
          </p:cNvSpPr>
          <p:nvPr/>
        </p:nvSpPr>
        <p:spPr bwMode="auto">
          <a:xfrm>
            <a:off x="4543425" y="3840163"/>
            <a:ext cx="1281113" cy="28575"/>
          </a:xfrm>
          <a:custGeom>
            <a:avLst/>
            <a:gdLst>
              <a:gd name="T0" fmla="*/ 2147483647 w 807"/>
              <a:gd name="T1" fmla="*/ 0 h 18"/>
              <a:gd name="T2" fmla="*/ 0 w 807"/>
              <a:gd name="T3" fmla="*/ 2147483647 h 18"/>
              <a:gd name="T4" fmla="*/ 0 60000 65536"/>
              <a:gd name="T5" fmla="*/ 0 60000 65536"/>
              <a:gd name="T6" fmla="*/ 0 w 807"/>
              <a:gd name="T7" fmla="*/ 0 h 18"/>
              <a:gd name="T8" fmla="*/ 807 w 807"/>
              <a:gd name="T9" fmla="*/ 18 h 1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7" h="18">
                <a:moveTo>
                  <a:pt x="807" y="0"/>
                </a:moveTo>
                <a:lnTo>
                  <a:pt x="0" y="18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6" name="Freeform 58"/>
          <p:cNvSpPr>
            <a:spLocks/>
          </p:cNvSpPr>
          <p:nvPr/>
        </p:nvSpPr>
        <p:spPr bwMode="auto">
          <a:xfrm>
            <a:off x="4543425" y="3967163"/>
            <a:ext cx="1703388" cy="1587"/>
          </a:xfrm>
          <a:custGeom>
            <a:avLst/>
            <a:gdLst>
              <a:gd name="T0" fmla="*/ 2147483647 w 1073"/>
              <a:gd name="T1" fmla="*/ 0 h 1"/>
              <a:gd name="T2" fmla="*/ 0 w 1073"/>
              <a:gd name="T3" fmla="*/ 0 h 1"/>
              <a:gd name="T4" fmla="*/ 0 60000 65536"/>
              <a:gd name="T5" fmla="*/ 0 60000 65536"/>
              <a:gd name="T6" fmla="*/ 0 w 1073"/>
              <a:gd name="T7" fmla="*/ 0 h 1"/>
              <a:gd name="T8" fmla="*/ 1073 w 1073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73" h="1">
                <a:moveTo>
                  <a:pt x="1073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7" name="Freeform 59"/>
          <p:cNvSpPr>
            <a:spLocks/>
          </p:cNvSpPr>
          <p:nvPr/>
        </p:nvSpPr>
        <p:spPr bwMode="auto">
          <a:xfrm>
            <a:off x="4586288" y="4065588"/>
            <a:ext cx="2489200" cy="1587"/>
          </a:xfrm>
          <a:custGeom>
            <a:avLst/>
            <a:gdLst>
              <a:gd name="T0" fmla="*/ 2147483647 w 1568"/>
              <a:gd name="T1" fmla="*/ 0 h 1"/>
              <a:gd name="T2" fmla="*/ 0 w 1568"/>
              <a:gd name="T3" fmla="*/ 0 h 1"/>
              <a:gd name="T4" fmla="*/ 0 60000 65536"/>
              <a:gd name="T5" fmla="*/ 0 60000 65536"/>
              <a:gd name="T6" fmla="*/ 0 w 1568"/>
              <a:gd name="T7" fmla="*/ 0 h 1"/>
              <a:gd name="T8" fmla="*/ 1568 w 156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68" h="1">
                <a:moveTo>
                  <a:pt x="1568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8" name="Freeform 60"/>
          <p:cNvSpPr>
            <a:spLocks/>
          </p:cNvSpPr>
          <p:nvPr/>
        </p:nvSpPr>
        <p:spPr bwMode="auto">
          <a:xfrm>
            <a:off x="4557713" y="3432175"/>
            <a:ext cx="647700" cy="1588"/>
          </a:xfrm>
          <a:custGeom>
            <a:avLst/>
            <a:gdLst>
              <a:gd name="T0" fmla="*/ 2147483647 w 408"/>
              <a:gd name="T1" fmla="*/ 0 h 1"/>
              <a:gd name="T2" fmla="*/ 0 w 408"/>
              <a:gd name="T3" fmla="*/ 0 h 1"/>
              <a:gd name="T4" fmla="*/ 0 60000 65536"/>
              <a:gd name="T5" fmla="*/ 0 60000 65536"/>
              <a:gd name="T6" fmla="*/ 0 w 408"/>
              <a:gd name="T7" fmla="*/ 0 h 1"/>
              <a:gd name="T8" fmla="*/ 408 w 408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08" h="1">
                <a:moveTo>
                  <a:pt x="408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9" name="Freeform 61"/>
          <p:cNvSpPr>
            <a:spLocks/>
          </p:cNvSpPr>
          <p:nvPr/>
        </p:nvSpPr>
        <p:spPr bwMode="auto">
          <a:xfrm>
            <a:off x="4572000" y="2997200"/>
            <a:ext cx="407988" cy="12700"/>
          </a:xfrm>
          <a:custGeom>
            <a:avLst/>
            <a:gdLst>
              <a:gd name="T0" fmla="*/ 2147483647 w 257"/>
              <a:gd name="T1" fmla="*/ 0 h 8"/>
              <a:gd name="T2" fmla="*/ 0 w 257"/>
              <a:gd name="T3" fmla="*/ 2147483647 h 8"/>
              <a:gd name="T4" fmla="*/ 0 60000 65536"/>
              <a:gd name="T5" fmla="*/ 0 60000 65536"/>
              <a:gd name="T6" fmla="*/ 0 w 257"/>
              <a:gd name="T7" fmla="*/ 0 h 8"/>
              <a:gd name="T8" fmla="*/ 257 w 257"/>
              <a:gd name="T9" fmla="*/ 8 h 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57" h="8">
                <a:moveTo>
                  <a:pt x="257" y="0"/>
                </a:moveTo>
                <a:lnTo>
                  <a:pt x="0" y="8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20" name="Oval 63"/>
          <p:cNvSpPr>
            <a:spLocks noChangeArrowheads="1"/>
          </p:cNvSpPr>
          <p:nvPr/>
        </p:nvSpPr>
        <p:spPr bwMode="auto">
          <a:xfrm>
            <a:off x="5003800" y="2924175"/>
            <a:ext cx="71438" cy="71438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21" name="Oval 64"/>
          <p:cNvSpPr>
            <a:spLocks noChangeArrowheads="1"/>
          </p:cNvSpPr>
          <p:nvPr/>
        </p:nvSpPr>
        <p:spPr bwMode="auto">
          <a:xfrm>
            <a:off x="5795963" y="3789363"/>
            <a:ext cx="71437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22" name="Oval 65"/>
          <p:cNvSpPr>
            <a:spLocks noChangeArrowheads="1"/>
          </p:cNvSpPr>
          <p:nvPr/>
        </p:nvSpPr>
        <p:spPr bwMode="auto">
          <a:xfrm>
            <a:off x="5219700" y="335756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23" name="Oval 66"/>
          <p:cNvSpPr>
            <a:spLocks noChangeArrowheads="1"/>
          </p:cNvSpPr>
          <p:nvPr/>
        </p:nvSpPr>
        <p:spPr bwMode="auto">
          <a:xfrm>
            <a:off x="6227763" y="3933825"/>
            <a:ext cx="71437" cy="71438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24" name="Oval 67"/>
          <p:cNvSpPr>
            <a:spLocks noChangeArrowheads="1"/>
          </p:cNvSpPr>
          <p:nvPr/>
        </p:nvSpPr>
        <p:spPr bwMode="auto">
          <a:xfrm>
            <a:off x="5435600" y="357346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25" name="Oval 68"/>
          <p:cNvSpPr>
            <a:spLocks noChangeArrowheads="1"/>
          </p:cNvSpPr>
          <p:nvPr/>
        </p:nvSpPr>
        <p:spPr bwMode="auto">
          <a:xfrm>
            <a:off x="7092950" y="400526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1526" name="Freeform 55"/>
          <p:cNvSpPr>
            <a:spLocks/>
          </p:cNvSpPr>
          <p:nvPr/>
        </p:nvSpPr>
        <p:spPr bwMode="auto">
          <a:xfrm>
            <a:off x="4543425" y="1730375"/>
            <a:ext cx="239713" cy="14288"/>
          </a:xfrm>
          <a:custGeom>
            <a:avLst/>
            <a:gdLst>
              <a:gd name="T0" fmla="*/ 2147483647 w 151"/>
              <a:gd name="T1" fmla="*/ 2147483647 h 9"/>
              <a:gd name="T2" fmla="*/ 0 w 151"/>
              <a:gd name="T3" fmla="*/ 0 h 9"/>
              <a:gd name="T4" fmla="*/ 0 60000 65536"/>
              <a:gd name="T5" fmla="*/ 0 60000 65536"/>
              <a:gd name="T6" fmla="*/ 0 w 151"/>
              <a:gd name="T7" fmla="*/ 0 h 9"/>
              <a:gd name="T8" fmla="*/ 151 w 151"/>
              <a:gd name="T9" fmla="*/ 9 h 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1" h="9">
                <a:moveTo>
                  <a:pt x="151" y="9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27" name="Oval 62"/>
          <p:cNvSpPr>
            <a:spLocks noChangeArrowheads="1"/>
          </p:cNvSpPr>
          <p:nvPr/>
        </p:nvSpPr>
        <p:spPr bwMode="auto">
          <a:xfrm>
            <a:off x="4787900" y="1700213"/>
            <a:ext cx="71438" cy="73025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643" name="Oval 115"/>
          <p:cNvSpPr>
            <a:spLocks noChangeArrowheads="1"/>
          </p:cNvSpPr>
          <p:nvPr/>
        </p:nvSpPr>
        <p:spPr bwMode="auto">
          <a:xfrm>
            <a:off x="3635375" y="486886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644" name="Oval 116"/>
          <p:cNvSpPr>
            <a:spLocks noChangeArrowheads="1"/>
          </p:cNvSpPr>
          <p:nvPr/>
        </p:nvSpPr>
        <p:spPr bwMode="auto">
          <a:xfrm>
            <a:off x="4284663" y="6813550"/>
            <a:ext cx="71437" cy="71438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645" name="Oval 117"/>
          <p:cNvSpPr>
            <a:spLocks noChangeArrowheads="1"/>
          </p:cNvSpPr>
          <p:nvPr/>
        </p:nvSpPr>
        <p:spPr bwMode="auto">
          <a:xfrm>
            <a:off x="3276600" y="465296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646" name="Oval 118"/>
          <p:cNvSpPr>
            <a:spLocks noChangeArrowheads="1"/>
          </p:cNvSpPr>
          <p:nvPr/>
        </p:nvSpPr>
        <p:spPr bwMode="auto">
          <a:xfrm>
            <a:off x="2843213" y="4508500"/>
            <a:ext cx="71437" cy="71438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647" name="Oval 119"/>
          <p:cNvSpPr>
            <a:spLocks noChangeArrowheads="1"/>
          </p:cNvSpPr>
          <p:nvPr/>
        </p:nvSpPr>
        <p:spPr bwMode="auto">
          <a:xfrm>
            <a:off x="3851275" y="508476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648" name="Oval 120"/>
          <p:cNvSpPr>
            <a:spLocks noChangeArrowheads="1"/>
          </p:cNvSpPr>
          <p:nvPr/>
        </p:nvSpPr>
        <p:spPr bwMode="auto">
          <a:xfrm>
            <a:off x="4067175" y="5516563"/>
            <a:ext cx="71438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2649" name="Oval 121"/>
          <p:cNvSpPr>
            <a:spLocks noChangeArrowheads="1"/>
          </p:cNvSpPr>
          <p:nvPr/>
        </p:nvSpPr>
        <p:spPr bwMode="auto">
          <a:xfrm>
            <a:off x="1763713" y="4437063"/>
            <a:ext cx="71437" cy="71437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graphicFrame>
        <p:nvGraphicFramePr>
          <p:cNvPr id="22658" name="Object 130"/>
          <p:cNvGraphicFramePr>
            <a:graphicFrameLocks noChangeAspect="1"/>
          </p:cNvGraphicFramePr>
          <p:nvPr>
            <p:ph/>
          </p:nvPr>
        </p:nvGraphicFramePr>
        <p:xfrm>
          <a:off x="1928794" y="642918"/>
          <a:ext cx="5557838" cy="5445125"/>
        </p:xfrm>
        <a:graphic>
          <a:graphicData uri="http://schemas.openxmlformats.org/presentationml/2006/ole">
            <p:oleObj spid="_x0000_s2051" name="GraphC" r:id="rId4" imgW="5181600" imgH="5076825" progId="">
              <p:embed/>
            </p:oleObj>
          </a:graphicData>
        </a:graphic>
      </p:graphicFrame>
      <p:sp>
        <p:nvSpPr>
          <p:cNvPr id="22660" name="Freeform 132"/>
          <p:cNvSpPr>
            <a:spLocks/>
          </p:cNvSpPr>
          <p:nvPr/>
        </p:nvSpPr>
        <p:spPr bwMode="auto">
          <a:xfrm>
            <a:off x="4286248" y="5214950"/>
            <a:ext cx="2181225" cy="477838"/>
          </a:xfrm>
          <a:custGeom>
            <a:avLst/>
            <a:gdLst>
              <a:gd name="T0" fmla="*/ 2147483647 w 1374"/>
              <a:gd name="T1" fmla="*/ 2147483647 h 301"/>
              <a:gd name="T2" fmla="*/ 0 w 1374"/>
              <a:gd name="T3" fmla="*/ 0 h 301"/>
              <a:gd name="T4" fmla="*/ 0 60000 65536"/>
              <a:gd name="T5" fmla="*/ 0 60000 65536"/>
              <a:gd name="T6" fmla="*/ 0 w 1374"/>
              <a:gd name="T7" fmla="*/ 0 h 301"/>
              <a:gd name="T8" fmla="*/ 1374 w 1374"/>
              <a:gd name="T9" fmla="*/ 301 h 3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374" h="301">
                <a:moveTo>
                  <a:pt x="1374" y="301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661" name="Freeform 133"/>
          <p:cNvSpPr>
            <a:spLocks/>
          </p:cNvSpPr>
          <p:nvPr/>
        </p:nvSpPr>
        <p:spPr bwMode="auto">
          <a:xfrm>
            <a:off x="6429388" y="3214686"/>
            <a:ext cx="1069975" cy="1758950"/>
          </a:xfrm>
          <a:custGeom>
            <a:avLst/>
            <a:gdLst>
              <a:gd name="T0" fmla="*/ 2147483647 w 674"/>
              <a:gd name="T1" fmla="*/ 2147483647 h 1108"/>
              <a:gd name="T2" fmla="*/ 0 w 674"/>
              <a:gd name="T3" fmla="*/ 0 h 1108"/>
              <a:gd name="T4" fmla="*/ 0 60000 65536"/>
              <a:gd name="T5" fmla="*/ 0 60000 65536"/>
              <a:gd name="T6" fmla="*/ 0 w 674"/>
              <a:gd name="T7" fmla="*/ 0 h 1108"/>
              <a:gd name="T8" fmla="*/ 674 w 674"/>
              <a:gd name="T9" fmla="*/ 1108 h 110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74" h="1108">
                <a:moveTo>
                  <a:pt x="674" y="1108"/>
                </a:moveTo>
                <a:lnTo>
                  <a:pt x="0" y="0"/>
                </a:lnTo>
              </a:path>
            </a:pathLst>
          </a:custGeom>
          <a:noFill/>
          <a:ln w="41275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715140" y="5143512"/>
            <a:ext cx="19599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err="1" smtClean="0">
                <a:solidFill>
                  <a:srgbClr val="FF0000"/>
                </a:solidFill>
              </a:rPr>
              <a:t>гіпербола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5" name="Блок-схема: процесс 34">
            <a:hlinkClick r:id="rId5"/>
          </p:cNvPr>
          <p:cNvSpPr/>
          <p:nvPr/>
        </p:nvSpPr>
        <p:spPr>
          <a:xfrm>
            <a:off x="428596" y="5929330"/>
            <a:ext cx="1928826" cy="42862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496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" dur="2000"/>
                                        <p:tgtEl>
                                          <p:spTgt spid="22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22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000"/>
                                        <p:tgtEl>
                                          <p:spTgt spid="22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43" grpId="0" animBg="1"/>
      <p:bldP spid="22644" grpId="0" animBg="1"/>
      <p:bldP spid="22645" grpId="0" animBg="1"/>
      <p:bldP spid="22646" grpId="0" animBg="1"/>
      <p:bldP spid="22647" grpId="0" animBg="1"/>
      <p:bldP spid="22648" grpId="0" animBg="1"/>
      <p:bldP spid="22649" grpId="0" animBg="1"/>
      <p:bldP spid="22660" grpId="0" animBg="1"/>
      <p:bldP spid="2266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540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Функція</a:t>
            </a:r>
            <a:r>
              <a:rPr lang="ru-RU" dirty="0" smtClean="0"/>
              <a:t> </a:t>
            </a:r>
            <a:r>
              <a:rPr lang="en-US" dirty="0" smtClean="0"/>
              <a:t>y = k/x </a:t>
            </a:r>
            <a:r>
              <a:rPr lang="ru-RU" dirty="0" smtClean="0"/>
              <a:t>та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графік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714348" y="1785926"/>
            <a:ext cx="7715304" cy="5715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 Для </a:t>
            </a:r>
            <a:r>
              <a:rPr lang="ru-RU" sz="2400" dirty="0" err="1" smtClean="0"/>
              <a:t>зміни</a:t>
            </a:r>
            <a:r>
              <a:rPr lang="ru-RU" sz="2400" dirty="0" smtClean="0"/>
              <a:t> </a:t>
            </a:r>
            <a:r>
              <a:rPr lang="ru-RU" sz="2400" dirty="0" err="1" smtClean="0"/>
              <a:t>значення</a:t>
            </a:r>
            <a:r>
              <a:rPr lang="ru-RU" sz="2400" dirty="0" smtClean="0"/>
              <a:t> "</a:t>
            </a:r>
            <a:r>
              <a:rPr lang="ru-RU" sz="2400" dirty="0" err="1" smtClean="0"/>
              <a:t>k</a:t>
            </a:r>
            <a:r>
              <a:rPr lang="ru-RU" sz="2400" dirty="0" smtClean="0"/>
              <a:t>" </a:t>
            </a:r>
            <a:r>
              <a:rPr lang="ru-RU" sz="2400" dirty="0" err="1" smtClean="0"/>
              <a:t>перемістіть</a:t>
            </a:r>
            <a:r>
              <a:rPr lang="ru-RU" sz="2400" dirty="0" smtClean="0"/>
              <a:t> </a:t>
            </a:r>
            <a:r>
              <a:rPr lang="ru-RU" sz="2400" dirty="0" err="1" smtClean="0"/>
              <a:t>повзунок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500034" y="1000108"/>
            <a:ext cx="8229600" cy="6540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lvl="0" algn="ctr">
              <a:spcBef>
                <a:spcPct val="0"/>
              </a:spcBef>
            </a:pPr>
            <a:r>
              <a:rPr lang="en-US" sz="4400" dirty="0" smtClean="0"/>
              <a:t>https://www.geogebra.org/m/czFh8WMN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 l="18118" t="22665" r="40154" b="13461"/>
          <a:stretch>
            <a:fillRect/>
          </a:stretch>
        </p:blipFill>
        <p:spPr bwMode="auto">
          <a:xfrm>
            <a:off x="1928794" y="2214554"/>
            <a:ext cx="542928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2" name="Picture 4" descr="GeoGebra - динамическая математика для все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357430"/>
            <a:ext cx="1500198" cy="1500198"/>
          </a:xfrm>
          <a:prstGeom prst="rect">
            <a:avLst/>
          </a:prstGeom>
          <a:noFill/>
        </p:spPr>
      </p:pic>
      <p:pic>
        <p:nvPicPr>
          <p:cNvPr id="8" name="Picture 4" descr="GeoGebra - динамическая математика для все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5143512"/>
            <a:ext cx="1500198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00100" y="274638"/>
            <a:ext cx="72295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 eaLnBrk="1" hangingPunct="1"/>
            <a:r>
              <a:rPr lang="ru-RU" sz="3600" b="1" i="1" dirty="0" smtClean="0">
                <a:solidFill>
                  <a:srgbClr val="A50021"/>
                </a:solidFill>
                <a:latin typeface="Georgia" pitchFamily="18" charset="0"/>
              </a:rPr>
              <a:t>          </a:t>
            </a:r>
            <a:r>
              <a:rPr lang="ru-RU" sz="3600" b="1" i="1" dirty="0" err="1" smtClean="0">
                <a:solidFill>
                  <a:srgbClr val="A50021"/>
                </a:solidFill>
                <a:latin typeface="Georgia" pitchFamily="18" charset="0"/>
              </a:rPr>
              <a:t>Властивості</a:t>
            </a:r>
            <a:r>
              <a:rPr lang="ru-RU" sz="3600" b="1" i="1" dirty="0" smtClean="0">
                <a:solidFill>
                  <a:srgbClr val="A50021"/>
                </a:solidFill>
                <a:latin typeface="Georgia" pitchFamily="18" charset="0"/>
              </a:rPr>
              <a:t> </a:t>
            </a:r>
            <a:br>
              <a:rPr lang="ru-RU" sz="3600" b="1" i="1" dirty="0" smtClean="0">
                <a:solidFill>
                  <a:srgbClr val="A50021"/>
                </a:solidFill>
                <a:latin typeface="Georgia" pitchFamily="18" charset="0"/>
              </a:rPr>
            </a:br>
            <a:r>
              <a:rPr lang="ru-RU" sz="3600" b="1" i="1" dirty="0" smtClean="0">
                <a:solidFill>
                  <a:srgbClr val="A50021"/>
                </a:solidFill>
                <a:latin typeface="Georgia" pitchFamily="18" charset="0"/>
              </a:rPr>
              <a:t>                </a:t>
            </a:r>
            <a:r>
              <a:rPr lang="ru-RU" sz="3600" b="1" i="1" dirty="0" err="1" smtClean="0">
                <a:solidFill>
                  <a:srgbClr val="A50021"/>
                </a:solidFill>
                <a:latin typeface="Georgia" pitchFamily="18" charset="0"/>
              </a:rPr>
              <a:t>функції</a:t>
            </a:r>
            <a:r>
              <a:rPr lang="ru-RU" sz="3600" b="1" i="1" dirty="0" smtClean="0">
                <a:solidFill>
                  <a:srgbClr val="A50021"/>
                </a:solidFill>
                <a:latin typeface="Georgia" pitchFamily="18" charset="0"/>
              </a:rPr>
              <a:t>      </a:t>
            </a:r>
            <a:endParaRPr lang="ru-RU" sz="3600" b="1" i="1" dirty="0" smtClean="0">
              <a:solidFill>
                <a:srgbClr val="A50021"/>
              </a:solidFill>
              <a:latin typeface="Georgia" pitchFamily="18" charset="0"/>
            </a:endParaRPr>
          </a:p>
        </p:txBody>
      </p:sp>
      <p:graphicFrame>
        <p:nvGraphicFramePr>
          <p:cNvPr id="14352" name="Object 16"/>
          <p:cNvGraphicFramePr>
            <a:graphicFrameLocks noChangeAspect="1"/>
          </p:cNvGraphicFramePr>
          <p:nvPr>
            <p:ph sz="half" idx="4294967295"/>
          </p:nvPr>
        </p:nvGraphicFramePr>
        <p:xfrm>
          <a:off x="3143240" y="3643314"/>
          <a:ext cx="1150938" cy="574675"/>
        </p:xfrm>
        <a:graphic>
          <a:graphicData uri="http://schemas.openxmlformats.org/presentationml/2006/ole">
            <p:oleObj spid="_x0000_s3074" name="Формула" r:id="rId3" imgW="355138" imgH="177569" progId="Equation.3">
              <p:embed/>
            </p:oleObj>
          </a:graphicData>
        </a:graphic>
      </p:graphicFrame>
      <p:graphicFrame>
        <p:nvGraphicFramePr>
          <p:cNvPr id="14354" name="Object 18"/>
          <p:cNvGraphicFramePr>
            <a:graphicFrameLocks noChangeAspect="1"/>
          </p:cNvGraphicFramePr>
          <p:nvPr>
            <p:ph sz="half" idx="4294967295"/>
          </p:nvPr>
        </p:nvGraphicFramePr>
        <p:xfrm>
          <a:off x="1357290" y="3571876"/>
          <a:ext cx="1298575" cy="711200"/>
        </p:xfrm>
        <a:graphic>
          <a:graphicData uri="http://schemas.openxmlformats.org/presentationml/2006/ole">
            <p:oleObj spid="_x0000_s3076" name="Формула" r:id="rId4" imgW="368140" imgH="203112" progId="Equation.3">
              <p:embed/>
            </p:oleObj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929313" y="188913"/>
            <a:ext cx="1595437" cy="1223962"/>
            <a:chOff x="2679" y="3158"/>
            <a:chExt cx="1562" cy="1011"/>
          </a:xfrm>
        </p:grpSpPr>
        <p:sp>
          <p:nvSpPr>
            <p:cNvPr id="6157" name="WordArt 5"/>
            <p:cNvSpPr>
              <a:spLocks noChangeArrowheads="1" noChangeShapeType="1" noTextEdit="1"/>
            </p:cNvSpPr>
            <p:nvPr/>
          </p:nvSpPr>
          <p:spPr bwMode="auto">
            <a:xfrm>
              <a:off x="3907" y="3158"/>
              <a:ext cx="333" cy="4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DE" sz="3600" b="1" i="1" kern="10">
                  <a:ln w="19050">
                    <a:solidFill>
                      <a:srgbClr val="C0C0C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k</a:t>
              </a:r>
              <a:endParaRPr lang="ru-RU" sz="3600" b="1" i="1" kern="10">
                <a:ln w="19050">
                  <a:solidFill>
                    <a:srgbClr val="C0C0C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6158" name="WordArt 6"/>
            <p:cNvSpPr>
              <a:spLocks noChangeArrowheads="1" noChangeShapeType="1" noTextEdit="1"/>
            </p:cNvSpPr>
            <p:nvPr/>
          </p:nvSpPr>
          <p:spPr bwMode="auto">
            <a:xfrm>
              <a:off x="3907" y="3805"/>
              <a:ext cx="334" cy="36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DE" sz="3600" b="1" i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x</a:t>
              </a:r>
              <a:endParaRPr lang="ru-RU" sz="3600" b="1" i="1" kern="10">
                <a:ln w="19050">
                  <a:solidFill>
                    <a:srgbClr val="96969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6159" name="WordArt 7"/>
            <p:cNvSpPr>
              <a:spLocks noChangeArrowheads="1" noChangeShapeType="1" noTextEdit="1"/>
            </p:cNvSpPr>
            <p:nvPr/>
          </p:nvSpPr>
          <p:spPr bwMode="auto">
            <a:xfrm>
              <a:off x="3833" y="3687"/>
              <a:ext cx="408" cy="4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_</a:t>
              </a:r>
            </a:p>
          </p:txBody>
        </p:sp>
        <p:sp>
          <p:nvSpPr>
            <p:cNvPr id="6160" name="WordArt 8"/>
            <p:cNvSpPr>
              <a:spLocks noChangeArrowheads="1" noChangeShapeType="1" noTextEdit="1"/>
            </p:cNvSpPr>
            <p:nvPr/>
          </p:nvSpPr>
          <p:spPr bwMode="auto">
            <a:xfrm>
              <a:off x="2679" y="3566"/>
              <a:ext cx="490" cy="46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i="1" kern="10" dirty="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у</a:t>
              </a:r>
            </a:p>
          </p:txBody>
        </p:sp>
        <p:sp>
          <p:nvSpPr>
            <p:cNvPr id="6161" name="WordArt 9"/>
            <p:cNvSpPr>
              <a:spLocks noChangeArrowheads="1" noChangeShapeType="1" noTextEdit="1"/>
            </p:cNvSpPr>
            <p:nvPr/>
          </p:nvSpPr>
          <p:spPr bwMode="auto">
            <a:xfrm>
              <a:off x="3334" y="3657"/>
              <a:ext cx="407" cy="13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2800" b="1" kern="10">
                  <a:ln w="19050">
                    <a:solidFill>
                      <a:srgbClr val="969696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═</a:t>
              </a:r>
            </a:p>
          </p:txBody>
        </p:sp>
      </p:grp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500034" y="1571612"/>
            <a:ext cx="720725" cy="6985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80808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latin typeface="Times New Roman" pitchFamily="18" charset="0"/>
              </a:rPr>
              <a:t>1</a:t>
            </a:r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6877050" y="836613"/>
            <a:ext cx="914400" cy="914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6153" name="Rectangle 1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uk-UA"/>
          </a:p>
        </p:txBody>
      </p:sp>
      <p:graphicFrame>
        <p:nvGraphicFramePr>
          <p:cNvPr id="14348" name="Object 12"/>
          <p:cNvGraphicFramePr>
            <a:graphicFrameLocks noChangeAspect="1"/>
          </p:cNvGraphicFramePr>
          <p:nvPr/>
        </p:nvGraphicFramePr>
        <p:xfrm>
          <a:off x="1357290" y="1571612"/>
          <a:ext cx="1181100" cy="595313"/>
        </p:xfrm>
        <a:graphic>
          <a:graphicData uri="http://schemas.openxmlformats.org/presentationml/2006/ole">
            <p:oleObj spid="_x0000_s3075" name="Формула" r:id="rId5" imgW="355138" imgH="177569" progId="Equation.3">
              <p:embed/>
            </p:oleObj>
          </a:graphicData>
        </a:graphic>
      </p:graphicFrame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857224" y="2428868"/>
            <a:ext cx="7561263" cy="792163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 dirty="0" err="1">
                <a:latin typeface="Georgia" pitchFamily="18" charset="0"/>
              </a:rPr>
              <a:t>Областю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визначення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функції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є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множина</a:t>
            </a:r>
            <a:r>
              <a:rPr lang="ru-RU" sz="2400" b="1" i="1" dirty="0">
                <a:latin typeface="Georgia" pitchFamily="18" charset="0"/>
              </a:rPr>
              <a:t> </a:t>
            </a:r>
          </a:p>
          <a:p>
            <a:pPr algn="ctr"/>
            <a:r>
              <a:rPr lang="ru-RU" sz="2400" b="1" i="1" dirty="0" err="1">
                <a:latin typeface="Georgia" pitchFamily="18" charset="0"/>
              </a:rPr>
              <a:t>всіх</a:t>
            </a:r>
            <a:r>
              <a:rPr lang="ru-RU" sz="2400" b="1" i="1" dirty="0">
                <a:latin typeface="Georgia" pitchFamily="18" charset="0"/>
              </a:rPr>
              <a:t> чисел, </a:t>
            </a:r>
            <a:r>
              <a:rPr lang="ru-RU" sz="2400" b="1" i="1" dirty="0" err="1">
                <a:latin typeface="Georgia" pitchFamily="18" charset="0"/>
              </a:rPr>
              <a:t>відмінних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від</a:t>
            </a:r>
            <a:r>
              <a:rPr lang="ru-RU" sz="2400" b="1" i="1" dirty="0">
                <a:latin typeface="Georgia" pitchFamily="18" charset="0"/>
              </a:rPr>
              <a:t> нуля.</a:t>
            </a:r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500034" y="3643314"/>
            <a:ext cx="720725" cy="6985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80808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latin typeface="Times New Roman" pitchFamily="18" charset="0"/>
              </a:rPr>
              <a:t>2</a:t>
            </a:r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714348" y="4643446"/>
            <a:ext cx="7561262" cy="792162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i="1" dirty="0" err="1">
                <a:latin typeface="Georgia" pitchFamily="18" charset="0"/>
              </a:rPr>
              <a:t>Областю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значень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функції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є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множина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всіх</a:t>
            </a:r>
            <a:r>
              <a:rPr lang="ru-RU" sz="2400" b="1" i="1" dirty="0">
                <a:latin typeface="Georgia" pitchFamily="18" charset="0"/>
              </a:rPr>
              <a:t> </a:t>
            </a:r>
          </a:p>
          <a:p>
            <a:pPr algn="ctr"/>
            <a:r>
              <a:rPr lang="ru-RU" sz="2400" b="1" i="1" dirty="0">
                <a:latin typeface="Georgia" pitchFamily="18" charset="0"/>
              </a:rPr>
              <a:t>чисел </a:t>
            </a:r>
            <a:r>
              <a:rPr lang="ru-RU" sz="2400" b="1" i="1" dirty="0" err="1">
                <a:latin typeface="Georgia" pitchFamily="18" charset="0"/>
              </a:rPr>
              <a:t>відмінних</a:t>
            </a:r>
            <a:r>
              <a:rPr lang="ru-RU" sz="2400" b="1" i="1" dirty="0">
                <a:latin typeface="Georgia" pitchFamily="18" charset="0"/>
              </a:rPr>
              <a:t> </a:t>
            </a:r>
            <a:r>
              <a:rPr lang="ru-RU" sz="2400" b="1" i="1" dirty="0" err="1">
                <a:latin typeface="Georgia" pitchFamily="18" charset="0"/>
              </a:rPr>
              <a:t>від</a:t>
            </a:r>
            <a:r>
              <a:rPr lang="ru-RU" sz="2400" b="1" i="1" dirty="0">
                <a:latin typeface="Georgia" pitchFamily="18" charset="0"/>
              </a:rPr>
              <a:t> нуля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1" dur="2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46" grpId="0" animBg="1"/>
      <p:bldP spid="14347" grpId="0" animBg="1"/>
      <p:bldP spid="14347" grpId="1" animBg="1"/>
      <p:bldP spid="14350" grpId="0" animBg="1"/>
      <p:bldP spid="14351" grpId="0" animBg="1"/>
      <p:bldP spid="1435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1857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pic>
        <p:nvPicPr>
          <p:cNvPr id="31745" name="Picture 1" descr="C:\Users\user3\Desktop\Учитель року 2020\clip_imФІЗКУЛЬТХВИЛИКА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085" y="1214422"/>
            <a:ext cx="7497129" cy="447409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62609" y="410408"/>
            <a:ext cx="5160895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4000" b="1" i="1" dirty="0" err="1" smtClean="0"/>
              <a:t>Фізкультхвилинка</a:t>
            </a:r>
            <a:endParaRPr lang="ru-RU" sz="4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142852"/>
            <a:ext cx="5000660" cy="65403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Перевіримо себе</a:t>
            </a:r>
            <a:endParaRPr lang="ru-RU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14480" y="1071546"/>
            <a:ext cx="5643602" cy="6540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smtClean="0"/>
              <a:t>https://graph.reshish.ru/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 l="3843" t="14423" r="30820" b="7280"/>
          <a:stretch>
            <a:fillRect/>
          </a:stretch>
        </p:blipFill>
        <p:spPr bwMode="auto">
          <a:xfrm>
            <a:off x="1071538" y="1928802"/>
            <a:ext cx="7429552" cy="474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1285860"/>
            <a:ext cx="4204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>
                <a:solidFill>
                  <a:schemeClr val="accent2">
                    <a:lumMod val="75000"/>
                  </a:schemeClr>
                </a:solidFill>
              </a:rPr>
              <a:t>1.Обчисліть значення функції 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5214942" y="785794"/>
          <a:ext cx="1071570" cy="1039896"/>
        </p:xfrm>
        <a:graphic>
          <a:graphicData uri="http://schemas.openxmlformats.org/presentationml/2006/ole">
            <p:oleObj spid="_x0000_s4098" name="Формула" r:id="rId3" imgW="469800" imgH="393480" progId="Equation.3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0100" y="2071678"/>
            <a:ext cx="7286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якщо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значення аргументу 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дорівнює      -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2, 5, -10, 1.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2857496"/>
            <a:ext cx="77153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2.</a:t>
            </a:r>
            <a:r>
              <a:rPr lang="uk-UA" sz="2400" b="1" dirty="0" smtClean="0">
                <a:solidFill>
                  <a:schemeClr val="accent2">
                    <a:lumMod val="50000"/>
                  </a:schemeClr>
                </a:solidFill>
              </a:rPr>
              <a:t> Графіки яких функцій проходять через точку А(4; -3):</a:t>
            </a:r>
          </a:p>
          <a:p>
            <a:r>
              <a:rPr lang="en-US" dirty="0" smtClean="0"/>
              <a:t> 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571868" y="3286124"/>
          <a:ext cx="1285884" cy="2714644"/>
        </p:xfrm>
        <a:graphic>
          <a:graphicData uri="http://schemas.openxmlformats.org/presentationml/2006/ole">
            <p:oleObj spid="_x0000_s4099" name="Формула" r:id="rId4" imgW="685800" imgH="1447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785794"/>
            <a:ext cx="5643602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uk-UA" sz="2800" dirty="0" smtClean="0"/>
              <a:t>Розв'яжіть </a:t>
            </a:r>
            <a:r>
              <a:rPr lang="uk-UA" sz="3600" dirty="0" smtClean="0"/>
              <a:t>графічно</a:t>
            </a:r>
            <a:r>
              <a:rPr lang="uk-UA" sz="2800" dirty="0" smtClean="0"/>
              <a:t> рівняння:</a:t>
            </a:r>
          </a:p>
          <a:p>
            <a:pPr algn="ctr"/>
            <a:endParaRPr lang="ru-RU" sz="28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2786049" y="2571744"/>
          <a:ext cx="3857651" cy="2214578"/>
        </p:xfrm>
        <a:graphic>
          <a:graphicData uri="http://schemas.openxmlformats.org/presentationml/2006/ole">
            <p:oleObj spid="_x0000_s5122" name="Формула" r:id="rId3" imgW="6858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65403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dirty="0" smtClean="0"/>
              <a:t>Виконай завдання усно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5720" y="1357298"/>
            <a:ext cx="8643998" cy="5214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4"/>
          <p:cNvPicPr>
            <a:picLocks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0034" y="500042"/>
            <a:ext cx="8215370" cy="6143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358114" cy="71438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u="sng" dirty="0" smtClean="0">
                <a:hlinkClick r:id="rId2"/>
              </a:rPr>
              <a:t/>
            </a:r>
            <a:br>
              <a:rPr lang="uk-UA" u="sng" dirty="0" smtClean="0">
                <a:hlinkClick r:id="rId2"/>
              </a:rPr>
            </a:br>
            <a:r>
              <a:rPr lang="uk-UA" u="sng" dirty="0" smtClean="0"/>
              <a:t>Перевіримо свої знання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57224" y="857232"/>
            <a:ext cx="7643866" cy="1143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/>
            </a:r>
            <a:br>
              <a:rPr kumimoji="0" lang="uk-UA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</a:br>
            <a:r>
              <a:rPr kumimoji="0" lang="en-US" sz="4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https://learningapps.org/watch?v=pwit6bmr320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3" cstate="print"/>
          <a:srcRect l="4392" t="17514" r="1720" b="9340"/>
          <a:stretch>
            <a:fillRect/>
          </a:stretch>
        </p:blipFill>
        <p:spPr bwMode="auto">
          <a:xfrm>
            <a:off x="500034" y="3357956"/>
            <a:ext cx="8429684" cy="350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4" cstate="print"/>
          <a:srcRect l="29685" t="28365" r="29685" b="41758"/>
          <a:stretch>
            <a:fillRect/>
          </a:stretch>
        </p:blipFill>
        <p:spPr bwMode="auto">
          <a:xfrm>
            <a:off x="2643174" y="1857364"/>
            <a:ext cx="4000528" cy="1567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686800" cy="49053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rgbClr val="990000"/>
                </a:solidFill>
              </a:rPr>
              <a:t>Робота </a:t>
            </a:r>
            <a:r>
              <a:rPr lang="ru-RU" sz="4000" b="1" i="1" dirty="0" err="1" smtClean="0">
                <a:solidFill>
                  <a:srgbClr val="990000"/>
                </a:solidFill>
              </a:rPr>
              <a:t>з</a:t>
            </a:r>
            <a:r>
              <a:rPr lang="ru-RU" sz="4000" b="1" i="1" dirty="0" smtClean="0">
                <a:solidFill>
                  <a:srgbClr val="990000"/>
                </a:solidFill>
              </a:rPr>
              <a:t> </a:t>
            </a:r>
            <a:r>
              <a:rPr lang="ru-RU" sz="4000" b="1" i="1" dirty="0" err="1" smtClean="0">
                <a:solidFill>
                  <a:srgbClr val="990000"/>
                </a:solidFill>
              </a:rPr>
              <a:t>опорним</a:t>
            </a:r>
            <a:r>
              <a:rPr lang="ru-RU" sz="4000" b="1" i="1" dirty="0" smtClean="0">
                <a:solidFill>
                  <a:srgbClr val="990000"/>
                </a:solidFill>
              </a:rPr>
              <a:t> конспектом: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0" y="981075"/>
            <a:ext cx="9144000" cy="58769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b="1" dirty="0" smtClean="0"/>
              <a:t>       </a:t>
            </a:r>
            <a:r>
              <a:rPr lang="ru-RU" sz="2800" b="1" dirty="0" smtClean="0"/>
              <a:t>1) </a:t>
            </a:r>
            <a:r>
              <a:rPr lang="ru-RU" sz="2800" b="1" i="1" dirty="0" err="1" smtClean="0"/>
              <a:t>Функція</a:t>
            </a:r>
            <a:r>
              <a:rPr lang="ru-RU" sz="2800" b="1" i="1" dirty="0" smtClean="0"/>
              <a:t>, яку  </a:t>
            </a:r>
            <a:r>
              <a:rPr lang="ru-RU" sz="2800" b="1" i="1" dirty="0" err="1" smtClean="0"/>
              <a:t>можна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задати</a:t>
            </a:r>
            <a:r>
              <a:rPr lang="ru-RU" sz="2800" b="1" i="1" dirty="0" smtClean="0"/>
              <a:t> формулою 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800" b="1" i="1" dirty="0" smtClean="0"/>
              <a:t>       виду</a:t>
            </a:r>
            <a:endParaRPr lang="ru-RU" sz="2800" b="1" i="1" dirty="0" smtClean="0"/>
          </a:p>
          <a:p>
            <a:pPr eaLnBrk="1" hangingPunct="1">
              <a:buFontTx/>
              <a:buNone/>
            </a:pPr>
            <a:r>
              <a:rPr lang="ru-RU" sz="2800" b="1" i="1" dirty="0" smtClean="0"/>
              <a:t> </a:t>
            </a:r>
            <a:r>
              <a:rPr lang="ru-RU" sz="2400" b="1" i="1" dirty="0" smtClean="0"/>
              <a:t>         де </a:t>
            </a:r>
            <a:r>
              <a:rPr lang="ru-RU" sz="2400" b="1" i="1" dirty="0" err="1" smtClean="0"/>
              <a:t>х</a:t>
            </a:r>
            <a:r>
              <a:rPr lang="ru-RU" sz="2400" b="1" i="1" dirty="0" smtClean="0"/>
              <a:t> – </a:t>
            </a:r>
            <a:r>
              <a:rPr lang="ru-RU" sz="2400" b="1" i="1" dirty="0" err="1" smtClean="0"/>
              <a:t>незалежна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змінна</a:t>
            </a:r>
            <a:r>
              <a:rPr lang="ru-RU" sz="2400" b="1" i="1" dirty="0" smtClean="0"/>
              <a:t>, </a:t>
            </a:r>
            <a:r>
              <a:rPr lang="en-US" sz="2400" b="1" i="1" dirty="0" smtClean="0"/>
              <a:t>k</a:t>
            </a:r>
            <a:r>
              <a:rPr lang="ru-RU" sz="2400" b="1" i="1" dirty="0" smtClean="0"/>
              <a:t> –число , </a:t>
            </a:r>
            <a:r>
              <a:rPr lang="ru-RU" sz="2400" b="1" i="1" dirty="0" err="1" smtClean="0"/>
              <a:t>що</a:t>
            </a:r>
            <a:r>
              <a:rPr lang="ru-RU" sz="2400" b="1" i="1" dirty="0" smtClean="0"/>
              <a:t> не </a:t>
            </a:r>
            <a:r>
              <a:rPr lang="ru-RU" sz="2400" b="1" i="1" dirty="0" err="1" smtClean="0"/>
              <a:t>дорінює</a:t>
            </a:r>
            <a:r>
              <a:rPr lang="ru-RU" sz="2400" b="1" i="1" dirty="0" smtClean="0"/>
              <a:t> нулю</a:t>
            </a:r>
            <a:r>
              <a:rPr lang="ru-RU" sz="2000" b="1" i="1" dirty="0" smtClean="0"/>
              <a:t> </a:t>
            </a:r>
            <a:r>
              <a:rPr lang="ru-RU" sz="2000" b="1" i="1" dirty="0" smtClean="0"/>
              <a:t>           </a:t>
            </a:r>
            <a:r>
              <a:rPr lang="ru-RU" sz="2400" b="1" i="1" dirty="0" err="1" smtClean="0"/>
              <a:t>називаємо</a:t>
            </a:r>
            <a:r>
              <a:rPr lang="ru-RU" sz="2400" b="1" i="1" dirty="0" smtClean="0"/>
              <a:t> __________________</a:t>
            </a:r>
          </a:p>
          <a:p>
            <a:pPr eaLnBrk="1" hangingPunct="1">
              <a:buFontTx/>
              <a:buNone/>
            </a:pPr>
            <a:r>
              <a:rPr lang="ru-RU" sz="2800" b="1" i="1" dirty="0" smtClean="0"/>
              <a:t>       2</a:t>
            </a:r>
            <a:r>
              <a:rPr lang="ru-RU" sz="2800" b="1" i="1" dirty="0" smtClean="0">
                <a:solidFill>
                  <a:srgbClr val="A50021"/>
                </a:solidFill>
              </a:rPr>
              <a:t>) </a:t>
            </a:r>
            <a:r>
              <a:rPr lang="ru-RU" sz="2800" b="1" i="1" dirty="0" err="1" smtClean="0"/>
              <a:t>Властивості</a:t>
            </a:r>
            <a:r>
              <a:rPr lang="ru-RU" sz="2800" b="1" i="1" dirty="0" smtClean="0"/>
              <a:t> </a:t>
            </a:r>
            <a:r>
              <a:rPr lang="ru-RU" sz="2800" b="1" i="1" dirty="0" err="1" smtClean="0"/>
              <a:t>функції</a:t>
            </a:r>
            <a:r>
              <a:rPr lang="ru-RU" sz="2800" b="1" i="1" dirty="0" smtClean="0">
                <a:solidFill>
                  <a:srgbClr val="A50021"/>
                </a:solidFill>
              </a:rPr>
              <a:t> </a:t>
            </a:r>
            <a:endParaRPr lang="uk-UA" sz="2400" b="1" dirty="0" smtClean="0"/>
          </a:p>
          <a:p>
            <a:pPr eaLnBrk="1" hangingPunct="1">
              <a:buFontTx/>
              <a:buNone/>
            </a:pPr>
            <a:r>
              <a:rPr lang="ru-RU" sz="2800" b="1" i="1" dirty="0" smtClean="0"/>
              <a:t>          </a:t>
            </a:r>
            <a:r>
              <a:rPr lang="ru-RU" sz="2400" b="1" i="1" dirty="0" smtClean="0"/>
              <a:t>а</a:t>
            </a:r>
            <a:r>
              <a:rPr lang="ru-RU" sz="2400" b="1" i="1" dirty="0" smtClean="0"/>
              <a:t>)  </a:t>
            </a:r>
            <a:r>
              <a:rPr lang="ru-RU" sz="2400" b="1" i="1" dirty="0" err="1" smtClean="0"/>
              <a:t>областю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визначення</a:t>
            </a:r>
            <a:r>
              <a:rPr lang="ru-RU" sz="2400" b="1" i="1" dirty="0" smtClean="0"/>
              <a:t> </a:t>
            </a:r>
            <a:r>
              <a:rPr lang="ru-RU" sz="2400" b="1" i="1" dirty="0" smtClean="0"/>
              <a:t>  </a:t>
            </a:r>
            <a:r>
              <a:rPr lang="ru-RU" sz="2400" b="1" i="1" dirty="0" err="1" smtClean="0"/>
              <a:t>функції:___________________</a:t>
            </a:r>
            <a:endParaRPr lang="ru-RU" sz="2400" b="1" i="1" dirty="0" smtClean="0"/>
          </a:p>
          <a:p>
            <a:pPr eaLnBrk="1" hangingPunct="1">
              <a:buFontTx/>
              <a:buNone/>
            </a:pPr>
            <a:r>
              <a:rPr lang="ru-RU" sz="2400" b="1" i="1" dirty="0" smtClean="0"/>
              <a:t>            б</a:t>
            </a:r>
            <a:r>
              <a:rPr lang="ru-RU" sz="2400" b="1" i="1" dirty="0" smtClean="0"/>
              <a:t>)  </a:t>
            </a:r>
            <a:r>
              <a:rPr lang="ru-RU" sz="2400" b="1" i="1" dirty="0" err="1" smtClean="0"/>
              <a:t>областю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значень</a:t>
            </a:r>
            <a:r>
              <a:rPr lang="ru-RU" sz="2400" b="1" i="1" dirty="0" smtClean="0"/>
              <a:t> </a:t>
            </a:r>
            <a:r>
              <a:rPr lang="ru-RU" sz="2400" b="1" i="1" dirty="0" smtClean="0"/>
              <a:t>   </a:t>
            </a:r>
            <a:r>
              <a:rPr lang="ru-RU" sz="2400" b="1" i="1" dirty="0" err="1" smtClean="0"/>
              <a:t>функції</a:t>
            </a:r>
            <a:r>
              <a:rPr lang="ru-RU" sz="2400" b="1" i="1" dirty="0" smtClean="0"/>
              <a:t>:  _____________________</a:t>
            </a:r>
            <a:endParaRPr lang="uk-UA" sz="2400" b="1" i="1" dirty="0" smtClean="0"/>
          </a:p>
          <a:p>
            <a:pPr eaLnBrk="1" hangingPunct="1">
              <a:buFontTx/>
              <a:buNone/>
            </a:pPr>
            <a:r>
              <a:rPr lang="uk-UA" sz="2400" b="1" dirty="0" smtClean="0"/>
              <a:t>       3</a:t>
            </a:r>
            <a:r>
              <a:rPr lang="uk-UA" sz="2400" b="1" dirty="0" smtClean="0"/>
              <a:t>)  </a:t>
            </a:r>
            <a:r>
              <a:rPr lang="uk-UA" sz="2800" b="1" i="1" dirty="0" smtClean="0"/>
              <a:t>Фігуру,яка є графіком функції</a:t>
            </a:r>
          </a:p>
          <a:p>
            <a:pPr eaLnBrk="1" hangingPunct="1">
              <a:buFontTx/>
              <a:buNone/>
            </a:pPr>
            <a:r>
              <a:rPr lang="uk-UA" sz="2800" b="1" i="1" dirty="0" smtClean="0"/>
              <a:t>           де </a:t>
            </a:r>
            <a:r>
              <a:rPr lang="en-US" sz="2800" b="1" i="1" dirty="0" smtClean="0"/>
              <a:t>k </a:t>
            </a:r>
            <a:r>
              <a:rPr lang="ru-RU" sz="2800" b="1" i="1" dirty="0" smtClean="0"/>
              <a:t>≠ 0 , </a:t>
            </a:r>
            <a:r>
              <a:rPr lang="ru-RU" sz="2800" b="1" i="1" dirty="0" err="1" smtClean="0"/>
              <a:t>називають</a:t>
            </a:r>
            <a:r>
              <a:rPr lang="ru-RU" sz="2400" b="1" i="1" dirty="0" smtClean="0"/>
              <a:t> </a:t>
            </a:r>
            <a:r>
              <a:rPr lang="ru-RU" sz="2400" b="1" i="1" dirty="0" smtClean="0"/>
              <a:t>___________________________</a:t>
            </a:r>
            <a:endParaRPr lang="ru-RU" sz="2400" b="1" i="1" dirty="0" smtClean="0"/>
          </a:p>
          <a:p>
            <a:pPr eaLnBrk="1" hangingPunct="1">
              <a:buFontTx/>
              <a:buNone/>
            </a:pPr>
            <a:endParaRPr lang="ru-RU" sz="2800" b="1" dirty="0" smtClean="0"/>
          </a:p>
        </p:txBody>
      </p:sp>
      <p:pic>
        <p:nvPicPr>
          <p:cNvPr id="34820" name="Picture 5" descr="image16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857232"/>
            <a:ext cx="1235065" cy="105892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34821" name="Picture 6" descr="image16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500306"/>
            <a:ext cx="1030034" cy="8842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7224" y="571480"/>
            <a:ext cx="8286776" cy="5554683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uk-UA" sz="2400" b="1" dirty="0" smtClean="0">
              <a:solidFill>
                <a:srgbClr val="99000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uk-UA" sz="2400" b="1" i="1" dirty="0" smtClean="0"/>
              <a:t>4) </a:t>
            </a:r>
            <a:r>
              <a:rPr lang="uk-UA" sz="2800" b="1" i="1" dirty="0" smtClean="0"/>
              <a:t>Гіпербола  </a:t>
            </a:r>
            <a:r>
              <a:rPr lang="uk-UA" sz="2800" b="1" i="1" dirty="0" err="1" smtClean="0"/>
              <a:t>складється</a:t>
            </a:r>
            <a:r>
              <a:rPr lang="uk-UA" sz="2800" b="1" i="1" dirty="0" smtClean="0"/>
              <a:t>  з ________ частин  - __________________  гіперболи</a:t>
            </a:r>
            <a:r>
              <a:rPr lang="uk-UA" sz="2800" b="1" i="1" dirty="0" smtClean="0"/>
              <a:t>, </a:t>
            </a:r>
            <a:r>
              <a:rPr lang="uk-UA" sz="2400" b="1" i="1" dirty="0" smtClean="0"/>
              <a:t>симетричних </a:t>
            </a:r>
            <a:r>
              <a:rPr lang="uk-UA" sz="2400" b="1" i="1" dirty="0" smtClean="0"/>
              <a:t>відносно</a:t>
            </a:r>
            <a:r>
              <a:rPr lang="uk-UA" sz="2800" b="1" i="1" dirty="0" smtClean="0"/>
              <a:t> _________________;</a:t>
            </a:r>
            <a:endParaRPr lang="uk-UA" sz="2400" b="1" i="1" dirty="0" smtClean="0">
              <a:solidFill>
                <a:srgbClr val="99000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uk-UA" sz="2400" b="1" i="1" dirty="0" smtClean="0">
              <a:solidFill>
                <a:srgbClr val="990000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uk-UA" sz="2400" b="1" i="1" dirty="0" smtClean="0"/>
              <a:t>5) Якщо </a:t>
            </a:r>
            <a:r>
              <a:rPr lang="en-US" sz="2400" b="1" i="1" dirty="0" smtClean="0"/>
              <a:t>k</a:t>
            </a:r>
            <a:r>
              <a:rPr lang="uk-UA" sz="2400" b="1" i="1" dirty="0" smtClean="0"/>
              <a:t> </a:t>
            </a:r>
            <a:r>
              <a:rPr lang="en-US" sz="2400" b="1" i="1" dirty="0" smtClean="0"/>
              <a:t>&gt;0</a:t>
            </a:r>
            <a:r>
              <a:rPr lang="uk-UA" sz="2400" b="1" i="1" dirty="0" smtClean="0"/>
              <a:t>, то вітки гіперболи розміщені   в                        _________________ чвертях;                                                                              якщо </a:t>
            </a:r>
            <a:r>
              <a:rPr lang="en-US" sz="2400" b="1" i="1" dirty="0" smtClean="0"/>
              <a:t>k&lt;</a:t>
            </a:r>
            <a:r>
              <a:rPr lang="uk-UA" sz="2400" b="1" i="1" dirty="0" smtClean="0"/>
              <a:t>0 - то в _________________ чвертях;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uk-UA" sz="2400" b="1" i="1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uk-UA" sz="2400" b="1" i="1" dirty="0" smtClean="0"/>
              <a:t>6)   Чи має графік функції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uk-UA" sz="2400" b="1" i="1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uk-UA" sz="2400" b="1" i="1" dirty="0" smtClean="0"/>
              <a:t>де </a:t>
            </a:r>
            <a:r>
              <a:rPr lang="en-US" sz="2400" b="1" i="1" dirty="0" smtClean="0"/>
              <a:t>k </a:t>
            </a:r>
            <a:r>
              <a:rPr lang="ru-RU" sz="2400" b="1" i="1" dirty="0" smtClean="0"/>
              <a:t>≠ 0 </a:t>
            </a:r>
            <a:r>
              <a:rPr lang="ru-RU" sz="2400" b="1" i="1" dirty="0" err="1" smtClean="0"/>
              <a:t>спільні</a:t>
            </a:r>
            <a:r>
              <a:rPr lang="ru-RU" sz="2400" b="1" i="1" dirty="0" smtClean="0"/>
              <a:t> точки </a:t>
            </a:r>
            <a:r>
              <a:rPr lang="ru-RU" sz="2400" b="1" i="1" dirty="0" err="1" smtClean="0"/>
              <a:t>з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віссю</a:t>
            </a:r>
            <a:r>
              <a:rPr lang="ru-RU" sz="2400" b="1" i="1" dirty="0" smtClean="0"/>
              <a:t> ординат? ______;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uk-UA" sz="2400" b="1" i="1" dirty="0" smtClean="0"/>
              <a:t>а з віссю абсцис?________;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uk-UA" sz="2400" b="1" i="1" dirty="0" smtClean="0"/>
          </a:p>
          <a:p>
            <a:pPr marL="609600" indent="-609600" eaLnBrk="1" hangingPunct="1">
              <a:lnSpc>
                <a:spcPct val="90000"/>
              </a:lnSpc>
            </a:pPr>
            <a:endParaRPr lang="ru-RU" dirty="0" smtClean="0"/>
          </a:p>
        </p:txBody>
      </p:sp>
      <p:pic>
        <p:nvPicPr>
          <p:cNvPr id="35843" name="Picture 4" descr="image16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714752"/>
            <a:ext cx="1081087" cy="9286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928694"/>
          </a:xfrm>
        </p:spPr>
        <p:txBody>
          <a:bodyPr>
            <a:noAutofit/>
          </a:bodyPr>
          <a:lstStyle/>
          <a:p>
            <a:r>
              <a:rPr lang="uk-UA" sz="2800" b="1" dirty="0" smtClean="0"/>
              <a:t/>
            </a:r>
            <a:br>
              <a:rPr lang="uk-UA" sz="2800" b="1" dirty="0" smtClean="0"/>
            </a:br>
            <a:r>
              <a:rPr lang="uk-UA" sz="2800" b="1" dirty="0" smtClean="0"/>
              <a:t>Порівняльна </a:t>
            </a:r>
            <a:r>
              <a:rPr lang="uk-UA" sz="2800" b="1" dirty="0" smtClean="0"/>
              <a:t>таблиця графіків прямої та оберненої пропорційності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214421"/>
          <a:ext cx="7858181" cy="480730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619120"/>
                <a:gridCol w="2619120"/>
                <a:gridCol w="2619941"/>
              </a:tblGrid>
              <a:tr h="642943">
                <a:tc>
                  <a:txBody>
                    <a:bodyPr/>
                    <a:lstStyle/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uk-UA" sz="1800" b="1" spc="-25" dirty="0" smtClean="0"/>
                    </a:p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25" dirty="0" smtClean="0"/>
                        <a:t>Характеристика</a:t>
                      </a:r>
                      <a:endParaRPr lang="ru-RU" sz="1050" b="1" spc="-25" dirty="0"/>
                    </a:p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25" dirty="0"/>
                        <a:t>функції</a:t>
                      </a:r>
                      <a:endParaRPr lang="ru-RU" sz="105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uk-UA" sz="1800" b="1" spc="-25" dirty="0" smtClean="0"/>
                    </a:p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25" dirty="0" smtClean="0"/>
                        <a:t>Пряма </a:t>
                      </a:r>
                      <a:r>
                        <a:rPr lang="uk-UA" sz="1800" b="1" spc="-25" dirty="0"/>
                        <a:t>пропорційність</a:t>
                      </a:r>
                      <a:endParaRPr lang="ru-RU" sz="105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uk-UA" sz="1800" b="1" spc="-25" dirty="0" smtClean="0"/>
                    </a:p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25" dirty="0" smtClean="0"/>
                        <a:t>Обернена </a:t>
                      </a:r>
                      <a:r>
                        <a:rPr lang="uk-UA" sz="1800" b="1" spc="-25" dirty="0"/>
                        <a:t>пропорційність</a:t>
                      </a:r>
                      <a:endParaRPr lang="ru-RU" sz="105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704202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/>
                        <a:t>Формула</a:t>
                      </a: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/>
                        <a:t>у </a:t>
                      </a:r>
                      <a:r>
                        <a:rPr lang="uk-UA" sz="2000" b="1" spc="-25" dirty="0" smtClean="0"/>
                        <a:t>=</a:t>
                      </a: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1" spc="-65"/>
                        <a:t>у </a:t>
                      </a:r>
                      <a:r>
                        <a:rPr lang="uk-UA" sz="2800" b="1" spc="-25"/>
                        <a:t> =  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625958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/>
                        <a:t>Область визначення</a:t>
                      </a: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spc="-25"/>
                        <a:t>х ≠ 0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625958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Область значень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/>
                        <a:t>всі числа</a:t>
                      </a: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547714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Графік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пряма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547714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&gt; 0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І і ІІІ чверть, зростає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/>
                        <a:t>І і ІІІ чверть, спадає</a:t>
                      </a: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547714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&lt; 0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ІІ і І</a:t>
                      </a:r>
                      <a:r>
                        <a:rPr lang="en-US" sz="2000" b="1" spc="-25"/>
                        <a:t>V</a:t>
                      </a:r>
                      <a:r>
                        <a:rPr lang="uk-UA" sz="2000" b="1" spc="-25"/>
                        <a:t> чверть, спадає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565100">
                <a:tc>
                  <a:txBody>
                    <a:bodyPr/>
                    <a:lstStyle/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Перетин з осями координат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перетинає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/>
                        <a:t>не перетинає</a:t>
                      </a: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4775" cy="161925"/>
          </a:xfrm>
          <a:prstGeom prst="rect">
            <a:avLst/>
          </a:prstGeom>
          <a:noFill/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4775" cy="161925"/>
          </a:xfrm>
          <a:prstGeom prst="rect">
            <a:avLst/>
          </a:prstGeom>
          <a:noFill/>
        </p:spPr>
      </p:pic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4775" cy="161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0"/>
            <a:ext cx="4429156" cy="92869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Перевір себе сам</a:t>
            </a: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214421"/>
          <a:ext cx="7858181" cy="483488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619120"/>
                <a:gridCol w="2619120"/>
                <a:gridCol w="2619941"/>
              </a:tblGrid>
              <a:tr h="642943">
                <a:tc>
                  <a:txBody>
                    <a:bodyPr/>
                    <a:lstStyle/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uk-UA" sz="1800" b="1" spc="-25" dirty="0" smtClean="0"/>
                    </a:p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25" dirty="0" smtClean="0"/>
                        <a:t>Характеристика</a:t>
                      </a:r>
                      <a:endParaRPr lang="ru-RU" sz="1050" b="1" spc="-25" dirty="0"/>
                    </a:p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25" dirty="0"/>
                        <a:t>функції</a:t>
                      </a:r>
                      <a:endParaRPr lang="ru-RU" sz="105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uk-UA" sz="1800" b="1" spc="-25" dirty="0" smtClean="0"/>
                    </a:p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25" dirty="0" smtClean="0"/>
                        <a:t>Пряма </a:t>
                      </a:r>
                      <a:r>
                        <a:rPr lang="uk-UA" sz="1800" b="1" spc="-25" dirty="0"/>
                        <a:t>пропорційність</a:t>
                      </a:r>
                      <a:endParaRPr lang="ru-RU" sz="105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uk-UA" sz="1800" b="1" spc="-25" dirty="0" smtClean="0"/>
                    </a:p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uk-UA" sz="1800" b="1" spc="-25" dirty="0" smtClean="0"/>
                        <a:t>Обернена </a:t>
                      </a:r>
                      <a:r>
                        <a:rPr lang="uk-UA" sz="1800" b="1" spc="-25" dirty="0"/>
                        <a:t>пропорційність</a:t>
                      </a:r>
                      <a:endParaRPr lang="ru-RU" sz="105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704202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/>
                        <a:t>Формула</a:t>
                      </a: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b="1" i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у =</a:t>
                      </a:r>
                      <a:r>
                        <a:rPr lang="en-US" sz="3200" b="1" i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k</a:t>
                      </a:r>
                      <a:r>
                        <a:rPr lang="uk-UA" sz="3200" b="1" i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endParaRPr lang="ru-RU" sz="18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19050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800" b="1" i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у =</a:t>
                      </a:r>
                      <a:r>
                        <a:rPr lang="en-US" sz="2800" b="1" i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k/</a:t>
                      </a:r>
                      <a:r>
                        <a:rPr lang="uk-UA" sz="2800" b="1" i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х</a:t>
                      </a:r>
                      <a:endParaRPr lang="ru-RU" sz="28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625958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/>
                        <a:t>Область визначення</a:t>
                      </a:r>
                      <a:endParaRPr lang="ru-RU" sz="1100" b="1" spc="-25" dirty="0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-19050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spc="-25" dirty="0" smtClean="0">
                          <a:solidFill>
                            <a:srgbClr val="00B050"/>
                          </a:solidFill>
                        </a:rPr>
                        <a:t>всі числа</a:t>
                      </a:r>
                      <a:endParaRPr lang="ru-RU" sz="24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b="1" spc="-25" dirty="0">
                          <a:solidFill>
                            <a:srgbClr val="00B050"/>
                          </a:solidFill>
                        </a:rPr>
                        <a:t>х ≠ 0</a:t>
                      </a:r>
                      <a:endParaRPr lang="ru-RU" sz="12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625958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Область значень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>
                          <a:solidFill>
                            <a:srgbClr val="00B050"/>
                          </a:solidFill>
                        </a:rPr>
                        <a:t>всі числа</a:t>
                      </a:r>
                      <a:endParaRPr lang="ru-RU" sz="11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3200" b="1" i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х </a:t>
                      </a:r>
                      <a:r>
                        <a:rPr lang="uk-UA" sz="32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≠ 0</a:t>
                      </a:r>
                      <a:endParaRPr lang="ru-RU" sz="18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547714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Графік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>
                          <a:solidFill>
                            <a:srgbClr val="00B050"/>
                          </a:solidFill>
                        </a:rPr>
                        <a:t>пряма</a:t>
                      </a:r>
                      <a:endParaRPr lang="ru-RU" sz="11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4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гіпербола</a:t>
                      </a:r>
                      <a:endParaRPr lang="ru-RU" sz="14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547714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&gt; 0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>
                          <a:solidFill>
                            <a:srgbClr val="00B050"/>
                          </a:solidFill>
                        </a:rPr>
                        <a:t>І і ІІІ чверть, зростає</a:t>
                      </a:r>
                      <a:endParaRPr lang="ru-RU" sz="11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>
                          <a:solidFill>
                            <a:srgbClr val="00B050"/>
                          </a:solidFill>
                        </a:rPr>
                        <a:t>І і ІІІ чверть, спадає</a:t>
                      </a:r>
                      <a:endParaRPr lang="ru-RU" sz="11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547714"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&lt; 0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>
                          <a:solidFill>
                            <a:srgbClr val="00B050"/>
                          </a:solidFill>
                        </a:rPr>
                        <a:t>ІІ і І</a:t>
                      </a:r>
                      <a:r>
                        <a:rPr lang="en-US" sz="2000" b="1" spc="-25" dirty="0">
                          <a:solidFill>
                            <a:srgbClr val="00B050"/>
                          </a:solidFill>
                        </a:rPr>
                        <a:t>V</a:t>
                      </a:r>
                      <a:r>
                        <a:rPr lang="uk-UA" sz="2000" b="1" spc="-25" dirty="0">
                          <a:solidFill>
                            <a:srgbClr val="00B050"/>
                          </a:solidFill>
                        </a:rPr>
                        <a:t> чверть, спадає</a:t>
                      </a:r>
                      <a:endParaRPr lang="ru-RU" sz="11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ІІ і І</a:t>
                      </a:r>
                      <a:r>
                        <a:rPr lang="en-US" sz="20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uk-UA" sz="20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чверть, зростає</a:t>
                      </a:r>
                      <a:endParaRPr lang="ru-RU" sz="12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  <a:tr h="565100">
                <a:tc>
                  <a:txBody>
                    <a:bodyPr/>
                    <a:lstStyle/>
                    <a:p>
                      <a:pPr indent="-190500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/>
                        <a:t>Перетин з осями координат</a:t>
                      </a:r>
                      <a:endParaRPr lang="ru-RU" sz="1100" b="1" spc="-25"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>
                          <a:solidFill>
                            <a:srgbClr val="00B050"/>
                          </a:solidFill>
                        </a:rPr>
                        <a:t>перетинає</a:t>
                      </a:r>
                      <a:endParaRPr lang="ru-RU" sz="11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1905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b="1" spc="-25" dirty="0">
                          <a:solidFill>
                            <a:srgbClr val="00B050"/>
                          </a:solidFill>
                        </a:rPr>
                        <a:t>не перетинає</a:t>
                      </a:r>
                      <a:endParaRPr lang="ru-RU" sz="1100" b="1" spc="-25" dirty="0">
                        <a:solidFill>
                          <a:srgbClr val="00B050"/>
                        </a:solidFill>
                        <a:latin typeface="Bookman Old Style"/>
                        <a:ea typeface="Bookman Old Style"/>
                        <a:cs typeface="Bookman Old Style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14300" cy="161925"/>
          </a:xfrm>
          <a:prstGeom prst="rect">
            <a:avLst/>
          </a:prstGeom>
          <a:noFill/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4775" cy="161925"/>
          </a:xfrm>
          <a:prstGeom prst="rect">
            <a:avLst/>
          </a:prstGeom>
          <a:noFill/>
        </p:spPr>
      </p:pic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4775" cy="161925"/>
          </a:xfrm>
          <a:prstGeom prst="rect">
            <a:avLst/>
          </a:prstGeom>
          <a:noFill/>
        </p:spPr>
      </p:pic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04775" cy="161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071538" y="1142984"/>
            <a:ext cx="6929486" cy="230832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tabLst>
                <a:tab pos="217488" algn="l"/>
              </a:tabLst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Домашнє </a:t>
            </a: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завдання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7488" algn="l"/>
              </a:tabLst>
            </a:pPr>
            <a:r>
              <a:rPr kumimoji="0" lang="uk-UA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§12, вивчити властивості графіка функції, № 344, 348, 359(3)</a:t>
            </a:r>
            <a:endParaRPr kumimoji="0" lang="uk-UA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2226" name="Picture 2" descr="ГДЗ (Ответы) Алгебра 8 клас Мерзляк 2016. Відповіді до підручника, решебник  онлай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262519">
            <a:off x="3303552" y="3758978"/>
            <a:ext cx="1905000" cy="2809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B83EB047-AFDA-422D-977B-FBAC3F289C9C}" type="slidenum">
              <a:rPr lang="ru-RU" sz="1400">
                <a:latin typeface="+mn-lt"/>
              </a:rPr>
              <a:pPr algn="r">
                <a:defRPr/>
              </a:pPr>
              <a:t>30</a:t>
            </a:fld>
            <a:endParaRPr lang="ru-RU" sz="1400">
              <a:latin typeface="+mn-lt"/>
            </a:endParaRPr>
          </a:p>
        </p:txBody>
      </p:sp>
      <p:sp>
        <p:nvSpPr>
          <p:cNvPr id="1761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8125"/>
            <a:ext cx="8229600" cy="1143000"/>
          </a:xfrm>
        </p:spPr>
        <p:txBody>
          <a:bodyPr/>
          <a:lstStyle/>
          <a:p>
            <a:pPr eaLnBrk="1" hangingPunct="1"/>
            <a:r>
              <a:rPr lang="uk-UA" sz="2800" b="1" smtClean="0">
                <a:solidFill>
                  <a:srgbClr val="FF0000"/>
                </a:solidFill>
                <a:latin typeface="Times New Roman" pitchFamily="18" charset="0"/>
              </a:rPr>
              <a:t>Запитання до учнів (рефлексія):</a:t>
            </a:r>
            <a:endParaRPr lang="ru-RU" sz="2800" b="1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7613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48" y="1142984"/>
            <a:ext cx="7786742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uk-UA" sz="2400" b="1" dirty="0" smtClean="0">
                <a:latin typeface="Times New Roman" pitchFamily="18" charset="0"/>
              </a:rPr>
              <a:t>1) Оцініть свою роботу на уроці (</a:t>
            </a:r>
            <a:r>
              <a:rPr lang="uk-UA" sz="2400" b="1" dirty="0" smtClean="0">
                <a:solidFill>
                  <a:srgbClr val="CC3300"/>
                </a:solidFill>
                <a:latin typeface="Times New Roman" pitchFamily="18" charset="0"/>
              </a:rPr>
              <a:t>1-12 б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uk-UA" sz="2400" b="1" dirty="0" smtClean="0">
                <a:latin typeface="Times New Roman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uk-UA" sz="2400" b="1" dirty="0" smtClean="0">
                <a:latin typeface="Times New Roman" pitchFamily="18" charset="0"/>
              </a:rPr>
              <a:t>2) Оцініть роботу на уроці усього колективу: (</a:t>
            </a:r>
            <a:r>
              <a:rPr lang="uk-UA" sz="2400" b="1" dirty="0" smtClean="0">
                <a:solidFill>
                  <a:srgbClr val="CC3300"/>
                </a:solidFill>
                <a:latin typeface="Times New Roman" pitchFamily="18" charset="0"/>
              </a:rPr>
              <a:t>1-12 б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uk-UA" sz="2400" b="1" dirty="0" smtClean="0">
                <a:latin typeface="Times New Roman" pitchFamily="18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uk-UA" sz="2400" b="1" dirty="0" smtClean="0">
                <a:latin typeface="Times New Roman" pitchFamily="18" charset="0"/>
              </a:rPr>
              <a:t>5) Чи зрозуміла нова тема? (</a:t>
            </a:r>
            <a:r>
              <a:rPr lang="uk-UA" sz="2400" b="1" dirty="0" smtClean="0">
                <a:solidFill>
                  <a:srgbClr val="CC3300"/>
                </a:solidFill>
                <a:latin typeface="Times New Roman" pitchFamily="18" charset="0"/>
              </a:rPr>
              <a:t>так, ні</a:t>
            </a:r>
            <a:r>
              <a:rPr lang="uk-UA" sz="2400" b="1" dirty="0" smtClean="0">
                <a:latin typeface="Times New Roman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uk-UA" sz="2400" b="1" dirty="0" smtClean="0">
                <a:latin typeface="Times New Roman" pitchFamily="18" charset="0"/>
              </a:rPr>
              <a:t>6) Чи потрібна консультація після уроку (</a:t>
            </a:r>
            <a:r>
              <a:rPr lang="uk-UA" sz="2400" b="1" dirty="0" smtClean="0">
                <a:solidFill>
                  <a:srgbClr val="CC3300"/>
                </a:solidFill>
                <a:latin typeface="Times New Roman" pitchFamily="18" charset="0"/>
              </a:rPr>
              <a:t>так, ні</a:t>
            </a:r>
            <a:r>
              <a:rPr lang="uk-UA" sz="2400" b="1" dirty="0" smtClean="0">
                <a:latin typeface="Times New Roman" pitchFamily="18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uk-UA" sz="2400" b="1" dirty="0" smtClean="0">
                <a:latin typeface="Times New Roman" pitchFamily="18" charset="0"/>
              </a:rPr>
              <a:t>7) Найактивніші</a:t>
            </a:r>
            <a:r>
              <a:rPr lang="uk-UA" sz="24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uk-UA" sz="2400" b="1" dirty="0" smtClean="0">
                <a:latin typeface="Times New Roman" pitchFamily="18" charset="0"/>
              </a:rPr>
              <a:t>учні на уроці…</a:t>
            </a:r>
          </a:p>
          <a:p>
            <a:pPr eaLnBrk="1" hangingPunct="1">
              <a:buFontTx/>
              <a:buNone/>
            </a:pPr>
            <a:r>
              <a:rPr lang="uk-UA" sz="2400" b="1" dirty="0" smtClean="0">
                <a:latin typeface="Times New Roman" pitchFamily="18" charset="0"/>
              </a:rPr>
              <a:t>8) Ваш настрій на уроці (вибрати малюнок):</a:t>
            </a:r>
          </a:p>
          <a:p>
            <a:pPr eaLnBrk="1" hangingPunct="1">
              <a:buFontTx/>
              <a:buNone/>
            </a:pPr>
            <a:endParaRPr lang="ru-RU" sz="2400" b="1" dirty="0" smtClean="0">
              <a:latin typeface="Times New Roman" pitchFamily="18" charset="0"/>
            </a:endParaRPr>
          </a:p>
        </p:txBody>
      </p:sp>
      <p:sp>
        <p:nvSpPr>
          <p:cNvPr id="176133" name="AutoShape 4"/>
          <p:cNvSpPr>
            <a:spLocks noChangeArrowheads="1"/>
          </p:cNvSpPr>
          <p:nvPr/>
        </p:nvSpPr>
        <p:spPr bwMode="auto">
          <a:xfrm>
            <a:off x="3754438" y="5160963"/>
            <a:ext cx="1287462" cy="12446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Times New Roman" pitchFamily="18" charset="0"/>
            </a:endParaRPr>
          </a:p>
        </p:txBody>
      </p:sp>
      <p:sp>
        <p:nvSpPr>
          <p:cNvPr id="176134" name="AutoShape 5"/>
          <p:cNvSpPr>
            <a:spLocks noChangeArrowheads="1"/>
          </p:cNvSpPr>
          <p:nvPr/>
        </p:nvSpPr>
        <p:spPr bwMode="auto">
          <a:xfrm>
            <a:off x="1887538" y="5170488"/>
            <a:ext cx="1246187" cy="1192212"/>
          </a:xfrm>
          <a:prstGeom prst="smileyFace">
            <a:avLst>
              <a:gd name="adj" fmla="val -4653"/>
            </a:avLst>
          </a:prstGeom>
          <a:solidFill>
            <a:srgbClr val="666699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Times New Roman" pitchFamily="18" charset="0"/>
            </a:endParaRPr>
          </a:p>
        </p:txBody>
      </p:sp>
      <p:sp>
        <p:nvSpPr>
          <p:cNvPr id="176135" name="AutoShape 6"/>
          <p:cNvSpPr>
            <a:spLocks noChangeArrowheads="1"/>
          </p:cNvSpPr>
          <p:nvPr/>
        </p:nvSpPr>
        <p:spPr bwMode="auto">
          <a:xfrm>
            <a:off x="5656263" y="5168900"/>
            <a:ext cx="1203325" cy="1203325"/>
          </a:xfrm>
          <a:prstGeom prst="smileyFace">
            <a:avLst>
              <a:gd name="adj" fmla="val 4653"/>
            </a:avLst>
          </a:prstGeom>
          <a:solidFill>
            <a:srgbClr val="FFFFFF"/>
          </a:solidFill>
          <a:ln w="381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6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6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6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6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76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6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6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76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76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6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76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6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6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76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76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76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76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76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/>
      <p:bldP spid="176132" grpId="0" build="p"/>
      <p:bldP spid="176133" grpId="0" animBg="1"/>
      <p:bldP spid="176134" grpId="0" animBg="1"/>
      <p:bldP spid="17613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928662" y="500042"/>
            <a:ext cx="6858048" cy="6026161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buFontTx/>
              <a:buNone/>
            </a:pPr>
            <a:r>
              <a:rPr lang="ru-RU" sz="1900" b="1" dirty="0" smtClean="0"/>
              <a:t>        </a:t>
            </a:r>
            <a:r>
              <a:rPr lang="ru-RU" sz="1900" b="1" dirty="0" smtClean="0"/>
              <a:t>    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зрозуміть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оточуючий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йти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ньому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впевненими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кроками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Сьогодні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треба </a:t>
            </a:r>
            <a:r>
              <a:rPr lang="ru-RU" sz="1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математику 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учить -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жалкуватимеш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колись за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марно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втраченими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роками.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Поглянь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навколо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клас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паралелепіпед</a:t>
            </a:r>
            <a:r>
              <a:rPr lang="ru-RU" sz="1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стіни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грані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: тут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вчимося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Любити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Землю - </a:t>
            </a:r>
            <a:r>
              <a:rPr lang="ru-RU" sz="1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кулю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рідну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Україну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Поля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площини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гори - </a:t>
            </a: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конуси</a:t>
            </a:r>
            <a:r>
              <a:rPr lang="ru-RU" sz="1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любити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Учитись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математиці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мислити</a:t>
            </a:r>
            <a:r>
              <a:rPr lang="ru-RU" sz="1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учитись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робити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кожен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день,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збирати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ціле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синтез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мові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математики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творити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ідеальную</a:t>
            </a:r>
            <a:r>
              <a:rPr lang="ru-RU" sz="1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модель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Знай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старанно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виконуй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!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Невпинно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лине час -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аргумент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Залежна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змінна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функція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результат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кінцевий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Прямої</a:t>
            </a:r>
            <a:r>
              <a:rPr lang="ru-RU" sz="1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пропорційності</a:t>
            </a:r>
            <a:r>
              <a:rPr lang="ru-RU" sz="19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вінець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09600" indent="-609600" eaLnBrk="1" hangingPunct="1">
              <a:buFontTx/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New picture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214290"/>
            <a:ext cx="9144000" cy="6643710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_math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8 клас</Template>
  <TotalTime>306</TotalTime>
  <Words>600</Words>
  <Application>Microsoft Office PowerPoint</Application>
  <PresentationFormat>Экран (4:3)</PresentationFormat>
  <Paragraphs>178</Paragraphs>
  <Slides>32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32</vt:i4>
      </vt:variant>
    </vt:vector>
  </HeadingPairs>
  <TitlesOfParts>
    <vt:vector size="36" baseType="lpstr">
      <vt:lpstr>8_math</vt:lpstr>
      <vt:lpstr>GraphC</vt:lpstr>
      <vt:lpstr>Формула</vt:lpstr>
      <vt:lpstr>Microsoft Equation 3.0</vt:lpstr>
      <vt:lpstr>Слайд 1</vt:lpstr>
      <vt:lpstr>Мета уроку</vt:lpstr>
      <vt:lpstr>Давайте повторимо</vt:lpstr>
      <vt:lpstr>Епіграф уроку</vt:lpstr>
      <vt:lpstr>Обернена пропорційність  у нашому житті</vt:lpstr>
      <vt:lpstr>Обернена пропорційність  у біології: </vt:lpstr>
      <vt:lpstr>Обернена пропорційність у фізиці:</vt:lpstr>
      <vt:lpstr>Обернена пропорційність у фізиці:</vt:lpstr>
      <vt:lpstr>Обернена пропорційність у фізиці:</vt:lpstr>
      <vt:lpstr>Обернена пропорційність в економіці</vt:lpstr>
      <vt:lpstr>Слайд 11</vt:lpstr>
      <vt:lpstr> Оберненою пропорційністю  називається функція, яку  можна задати формулою виду  </vt:lpstr>
      <vt:lpstr>Графік функції   </vt:lpstr>
      <vt:lpstr>Слайд 14</vt:lpstr>
      <vt:lpstr>Слайд 15</vt:lpstr>
      <vt:lpstr> Функція y = k/x та її графік </vt:lpstr>
      <vt:lpstr>          Властивості                  функції      </vt:lpstr>
      <vt:lpstr>Слайд 18</vt:lpstr>
      <vt:lpstr>Перевіримо себе</vt:lpstr>
      <vt:lpstr>Слайд 20</vt:lpstr>
      <vt:lpstr>Слайд 21</vt:lpstr>
      <vt:lpstr>Виконай завдання усно</vt:lpstr>
      <vt:lpstr>Слайд 23</vt:lpstr>
      <vt:lpstr> Перевіримо свої знання </vt:lpstr>
      <vt:lpstr>Робота з опорним конспектом:</vt:lpstr>
      <vt:lpstr>Слайд 26</vt:lpstr>
      <vt:lpstr> Порівняльна таблиця графіків прямої та оберненої пропорційності </vt:lpstr>
      <vt:lpstr> Перевір себе сам </vt:lpstr>
      <vt:lpstr>Слайд 29</vt:lpstr>
      <vt:lpstr>Запитання до учнів (рефлексія):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user3</dc:creator>
  <cp:lastModifiedBy>user3</cp:lastModifiedBy>
  <cp:revision>37</cp:revision>
  <dcterms:created xsi:type="dcterms:W3CDTF">2020-11-16T18:33:37Z</dcterms:created>
  <dcterms:modified xsi:type="dcterms:W3CDTF">2020-11-17T09:38:18Z</dcterms:modified>
</cp:coreProperties>
</file>