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17" r:id="rId2"/>
    <p:sldId id="315" r:id="rId3"/>
    <p:sldId id="266" r:id="rId4"/>
    <p:sldId id="301" r:id="rId5"/>
    <p:sldId id="321" r:id="rId6"/>
    <p:sldId id="298" r:id="rId7"/>
    <p:sldId id="299" r:id="rId8"/>
    <p:sldId id="322" r:id="rId9"/>
    <p:sldId id="320" r:id="rId10"/>
    <p:sldId id="323" r:id="rId11"/>
    <p:sldId id="325" r:id="rId12"/>
    <p:sldId id="324" r:id="rId13"/>
    <p:sldId id="303" r:id="rId14"/>
    <p:sldId id="326" r:id="rId15"/>
    <p:sldId id="327" r:id="rId16"/>
    <p:sldId id="328" r:id="rId17"/>
    <p:sldId id="351" r:id="rId18"/>
    <p:sldId id="350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48" r:id="rId27"/>
    <p:sldId id="349" r:id="rId28"/>
    <p:sldId id="319" r:id="rId29"/>
    <p:sldId id="330" r:id="rId30"/>
    <p:sldId id="331" r:id="rId31"/>
    <p:sldId id="334" r:id="rId32"/>
    <p:sldId id="333" r:id="rId33"/>
    <p:sldId id="336" r:id="rId34"/>
    <p:sldId id="338" r:id="rId35"/>
    <p:sldId id="340" r:id="rId36"/>
    <p:sldId id="342" r:id="rId37"/>
    <p:sldId id="335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  <a:srgbClr val="003300"/>
    <a:srgbClr val="660033"/>
    <a:srgbClr val="990033"/>
    <a:srgbClr val="006600"/>
    <a:srgbClr val="FFEA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3196" autoAdjust="0"/>
  </p:normalViewPr>
  <p:slideViewPr>
    <p:cSldViewPr>
      <p:cViewPr varScale="1">
        <p:scale>
          <a:sx n="98" d="100"/>
          <a:sy n="98" d="100"/>
        </p:scale>
        <p:origin x="-10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628C0-A12C-4768-A87D-03998A46E426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C9689-34FB-437E-BA55-CA16208D75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618B15B-0E01-40D0-8BBE-0BFF9D6E72B8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2BBA0E-6DC2-4EBF-B138-1734851E1F4E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651B3A6-FC74-433A-A366-BADF75F44F88}" type="slidenum">
              <a:rPr lang="ru-RU" altLang="ru-RU"/>
              <a:pPr/>
              <a:t>10</a:t>
            </a:fld>
            <a:endParaRPr lang="ru-RU" altLang="ru-RU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FBF7485-E150-4D6E-8CF3-71066F6FF30D}" type="slidenum">
              <a:rPr lang="ru-RU" altLang="ru-RU"/>
              <a:pPr/>
              <a:t>11</a:t>
            </a:fld>
            <a:endParaRPr lang="ru-RU" altLang="ru-RU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FBF7485-E150-4D6E-8CF3-71066F6FF30D}" type="slidenum">
              <a:rPr lang="ru-RU" altLang="ru-RU"/>
              <a:pPr/>
              <a:t>12</a:t>
            </a:fld>
            <a:endParaRPr lang="ru-RU" altLang="ru-RU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E4FD0A5-F98B-488B-BB23-9EB3031C700D}" type="slidenum">
              <a:rPr lang="ru-RU" altLang="ru-RU">
                <a:solidFill>
                  <a:srgbClr val="000000"/>
                </a:solidFill>
              </a:rPr>
              <a:pPr/>
              <a:t>14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0A6CD9C-5448-48F2-B084-1458F70DE802}" type="slidenum">
              <a:rPr lang="ru-RU" altLang="ru-RU"/>
              <a:pPr/>
              <a:t>15</a:t>
            </a:fld>
            <a:endParaRPr lang="ru-RU" altLang="ru-RU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81C8C97-DF50-4490-AC2A-B0A409AD068A}" type="slidenum">
              <a:rPr lang="ru-RU" altLang="ru-RU"/>
              <a:pPr/>
              <a:t>16</a:t>
            </a:fld>
            <a:endParaRPr lang="ru-RU" altLang="ru-RU" dirty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C9689-34FB-437E-BA55-CA16208D750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Microsoft_Office_PowerPoint1.sld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uk-UA" sz="32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8" charset="0"/>
              </a:rPr>
              <a:t>“ПОДАРУЙ ПОСМІШКУ”</a:t>
            </a:r>
            <a:endParaRPr lang="ru-RU" sz="3200" b="1" dirty="0">
              <a:solidFill>
                <a:srgbClr val="0066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8915" name="Picture 2" descr="E:\Documents and Settings\Администратор\Рабочий стол\анімації\s19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640" y="260648"/>
            <a:ext cx="6408712" cy="64354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322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55576" y="836712"/>
            <a:ext cx="8136904" cy="1440160"/>
          </a:xfrm>
        </p:spPr>
        <p:txBody>
          <a:bodyPr>
            <a:normAutofit fontScale="90000"/>
          </a:bodyPr>
          <a:lstStyle/>
          <a:p>
            <a:pPr>
              <a:spcBef>
                <a:spcPct val="50000"/>
              </a:spcBef>
              <a:defRPr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“Композиція</a:t>
            </a:r>
            <a:r>
              <a:rPr lang="uk-UA" sz="4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у вишивці. Символи в українській народній </a:t>
            </a:r>
            <a:r>
              <a:rPr lang="uk-UA" sz="40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вишивці”</a:t>
            </a:r>
            <a:r>
              <a:rPr lang="uk-UA" sz="4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1844824"/>
            <a:ext cx="8208912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7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endParaRPr lang="ru-RU" altLang="ru-RU" b="1" dirty="0" smtClean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anose="03010101010201010101" pitchFamily="66" charset="0"/>
            </a:endParaRPr>
          </a:p>
          <a:p>
            <a:pPr marL="571500" indent="-571500"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uk-UA" altLang="ru-RU" sz="28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uk-UA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  <a:endParaRPr lang="ru-RU" altLang="ru-RU" sz="28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lnSpc>
                <a:spcPct val="7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Знати види 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орнаментів</a:t>
            </a:r>
            <a:r>
              <a:rPr lang="uk-UA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8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Знати та використовувати 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закони  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композиції у 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вишивці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8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Розуміти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мотивів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символів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українській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народній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вишивці. </a:t>
            </a:r>
            <a:endParaRPr lang="ru-RU" altLang="ru-RU" sz="28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Вміти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розробляти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візерунок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(схему) вишивки для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оздоблення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серветки</a:t>
            </a:r>
            <a:r>
              <a:rPr lang="ru-RU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8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Чого ви очікуєте?</a:t>
            </a:r>
            <a:endParaRPr lang="ru-RU" sz="5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259633" y="1381998"/>
            <a:ext cx="7416824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 уроку?</a:t>
            </a: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6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3933056"/>
            <a:ext cx="38164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 </a:t>
            </a:r>
            <a:r>
              <a:rPr lang="uk-UA" sz="4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Від себе?</a:t>
            </a:r>
            <a:endParaRPr lang="ru-RU" sz="4400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5157192"/>
            <a:ext cx="53380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Від однокласників? </a:t>
            </a:r>
            <a:endParaRPr lang="ru-RU" sz="4400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2924944"/>
            <a:ext cx="37444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Від учителя?</a:t>
            </a:r>
            <a:endParaRPr lang="ru-RU" sz="44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7947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0176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240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44633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03538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360738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817938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75138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algn="ctr" eaLnBrk="1" hangingPunct="1">
              <a:buFont typeface="Wingdings" panose="05000000000000000000" pitchFamily="2" charset="2"/>
              <a:buChar char="ü"/>
              <a:defRPr/>
            </a:pP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Над яким проєктом ми </a:t>
            </a:r>
            <a:r>
              <a:rPr lang="ru-RU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зараз </a:t>
            </a: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працюємо?</a:t>
            </a:r>
          </a:p>
          <a:p>
            <a:pPr marL="457200" indent="-457200" algn="ctr" eaLnBrk="1" hangingPunct="1">
              <a:buFont typeface="Wingdings" panose="05000000000000000000" pitchFamily="2" charset="2"/>
              <a:buChar char="ü"/>
              <a:defRPr/>
            </a:pP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Що називають </a:t>
            </a:r>
            <a:r>
              <a:rPr lang="uk-UA" sz="2800" b="1" i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uk-UA" sz="2800" b="1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uk-UA" sz="2800" b="1" i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ктом</a:t>
            </a:r>
            <a:r>
              <a:rPr lang="uk-UA" sz="2800" i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 eaLnBrk="1" hangingPunct="1">
              <a:buFont typeface="Wingdings" panose="05000000000000000000" pitchFamily="2" charset="2"/>
              <a:buChar char="ü"/>
              <a:defRPr/>
            </a:pP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Які він має етапи? </a:t>
            </a:r>
            <a:endParaRPr lang="ru-RU" sz="28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 eaLnBrk="1" hangingPunct="1">
              <a:buFont typeface="Wingdings" panose="05000000000000000000" pitchFamily="2" charset="2"/>
              <a:buChar char="ü"/>
              <a:defRPr/>
            </a:pP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Які роботи виконують на першому етапі? </a:t>
            </a:r>
          </a:p>
          <a:p>
            <a:pPr marL="457200" indent="-457200" algn="ctr" eaLnBrk="1" hangingPunct="1">
              <a:buFont typeface="Wingdings" panose="05000000000000000000" pitchFamily="2" charset="2"/>
              <a:buChar char="ü"/>
              <a:defRPr/>
            </a:pPr>
            <a:r>
              <a:rPr lang="uk-UA" sz="2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Які роботи виконують на другому етапі? </a:t>
            </a:r>
            <a:endParaRPr lang="ru-RU" sz="2800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dirty="0" smtClean="0"/>
              <a:t> </a:t>
            </a:r>
            <a:endParaRPr lang="ru-RU" dirty="0" smtClean="0"/>
          </a:p>
        </p:txBody>
      </p:sp>
      <p:sp>
        <p:nvSpPr>
          <p:cNvPr id="40965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3635896" y="836712"/>
            <a:ext cx="3095625" cy="720000"/>
          </a:xfrm>
          <a:prstGeom prst="rect">
            <a:avLst/>
          </a:prstGeom>
          <a:solidFill>
            <a:schemeClr val="bg2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Бесіда</a:t>
            </a:r>
            <a:endParaRPr lang="ru-RU" sz="36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6600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8" name="Picture 16" descr="0_17664_540e0e2a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437063"/>
            <a:ext cx="1676400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17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4437063"/>
            <a:ext cx="19621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8" descr="IMG_52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437063"/>
            <a:ext cx="16192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Картинки по запросу смайлы веселы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332656"/>
            <a:ext cx="127635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 descr="Скатертина і серветки вишиті хрестиком ручна робота! у коробці, цена 350  грн - купить Вышивка новые - Клумб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437112"/>
            <a:ext cx="2466975" cy="2160240"/>
          </a:xfrm>
          <a:prstGeom prst="rect">
            <a:avLst/>
          </a:prstGeom>
          <a:noFill/>
        </p:spPr>
      </p:pic>
      <p:pic>
        <p:nvPicPr>
          <p:cNvPr id="38915" name="Picture 3" descr="Безкоштовні схеми для вишивання хрестиком Качати безкоштовні схеми Вишивка  хресто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04664"/>
            <a:ext cx="29527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76672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1.</a:t>
            </a:r>
            <a:r>
              <a:rPr lang="ru-RU" sz="2000" b="1" dirty="0" smtClean="0"/>
              <a:t>    </a:t>
            </a:r>
            <a:r>
              <a:rPr lang="ru-RU" sz="2000" b="1" dirty="0" smtClean="0">
                <a:solidFill>
                  <a:srgbClr val="002060"/>
                </a:solidFill>
              </a:rPr>
              <a:t>Цей </a:t>
            </a:r>
            <a:r>
              <a:rPr lang="ru-RU" sz="2000" b="1" dirty="0" err="1" smtClean="0">
                <a:solidFill>
                  <a:srgbClr val="002060"/>
                </a:solidFill>
              </a:rPr>
              <a:t>інструмент</a:t>
            </a:r>
            <a:r>
              <a:rPr lang="ru-RU" sz="2000" b="1" dirty="0" smtClean="0">
                <a:solidFill>
                  <a:srgbClr val="002060"/>
                </a:solidFill>
              </a:rPr>
              <a:t> використовується для </a:t>
            </a:r>
            <a:r>
              <a:rPr lang="ru-RU" sz="2000" b="1" dirty="0" err="1" smtClean="0">
                <a:solidFill>
                  <a:srgbClr val="002060"/>
                </a:solidFill>
              </a:rPr>
              <a:t>натягування</a:t>
            </a:r>
            <a:r>
              <a:rPr lang="ru-RU" sz="2000" b="1" dirty="0" smtClean="0">
                <a:solidFill>
                  <a:srgbClr val="002060"/>
                </a:solidFill>
              </a:rPr>
              <a:t> тканини </a:t>
            </a:r>
            <a:r>
              <a:rPr lang="ru-RU" sz="2000" b="1" dirty="0" err="1" smtClean="0">
                <a:solidFill>
                  <a:srgbClr val="002060"/>
                </a:solidFill>
              </a:rPr>
              <a:t>під</a:t>
            </a:r>
            <a:r>
              <a:rPr lang="ru-RU" sz="2000" b="1" dirty="0" smtClean="0">
                <a:solidFill>
                  <a:srgbClr val="002060"/>
                </a:solidFill>
              </a:rPr>
              <a:t> час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64704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вишивання</a:t>
            </a:r>
            <a:r>
              <a:rPr lang="ru-RU" b="1" dirty="0" smtClean="0">
                <a:solidFill>
                  <a:srgbClr val="660033"/>
                </a:solidFill>
              </a:rPr>
              <a:t>.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052736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2.</a:t>
            </a:r>
            <a:r>
              <a:rPr lang="ru-RU" sz="2000" dirty="0" smtClean="0"/>
              <a:t>    </a:t>
            </a:r>
            <a:r>
              <a:rPr lang="ru-RU" sz="2000" b="1" dirty="0" smtClean="0">
                <a:solidFill>
                  <a:srgbClr val="002060"/>
                </a:solidFill>
              </a:rPr>
              <a:t>Цим швом </a:t>
            </a:r>
            <a:r>
              <a:rPr lang="ru-RU" sz="2000" b="1" dirty="0" err="1" smtClean="0">
                <a:solidFill>
                  <a:srgbClr val="002060"/>
                </a:solidFill>
              </a:rPr>
              <a:t>вишивають</a:t>
            </a:r>
            <a:r>
              <a:rPr lang="ru-RU" sz="2000" b="1" dirty="0" smtClean="0">
                <a:solidFill>
                  <a:srgbClr val="002060"/>
                </a:solidFill>
              </a:rPr>
              <a:t> стебла </a:t>
            </a:r>
            <a:r>
              <a:rPr lang="ru-RU" sz="2000" b="1" dirty="0" err="1" smtClean="0">
                <a:solidFill>
                  <a:srgbClr val="002060"/>
                </a:solidFill>
              </a:rPr>
              <a:t>рослин</a:t>
            </a:r>
            <a:r>
              <a:rPr lang="ru-RU" sz="2000" b="1" dirty="0" smtClean="0">
                <a:solidFill>
                  <a:srgbClr val="002060"/>
                </a:solidFill>
              </a:rPr>
              <a:t>.                                   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3.    Як </a:t>
            </a:r>
            <a:r>
              <a:rPr lang="ru-RU" sz="2000" b="1" dirty="0" err="1" smtClean="0">
                <a:solidFill>
                  <a:srgbClr val="002060"/>
                </a:solidFill>
              </a:rPr>
              <a:t>називається</a:t>
            </a:r>
            <a:r>
              <a:rPr lang="ru-RU" sz="2000" b="1" dirty="0" smtClean="0">
                <a:solidFill>
                  <a:srgbClr val="002060"/>
                </a:solidFill>
              </a:rPr>
              <a:t> тканина для вишивання?                                      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4.    Як </a:t>
            </a:r>
            <a:r>
              <a:rPr lang="ru-RU" sz="2000" b="1" dirty="0" err="1" smtClean="0">
                <a:solidFill>
                  <a:srgbClr val="002060"/>
                </a:solidFill>
              </a:rPr>
              <a:t>називаються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бавовняні</a:t>
            </a:r>
            <a:r>
              <a:rPr lang="ru-RU" sz="2000" b="1" dirty="0" smtClean="0">
                <a:solidFill>
                  <a:srgbClr val="002060"/>
                </a:solidFill>
              </a:rPr>
              <a:t> нитки для вишивання?                    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5.    Цей шов </a:t>
            </a:r>
            <a:r>
              <a:rPr lang="ru-RU" sz="2000" b="1" dirty="0" err="1" smtClean="0">
                <a:solidFill>
                  <a:srgbClr val="002060"/>
                </a:solidFill>
              </a:rPr>
              <a:t>вишивається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стібками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однакової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довжини</a:t>
            </a:r>
            <a:r>
              <a:rPr lang="ru-RU" sz="2000" b="1" dirty="0" smtClean="0">
                <a:solidFill>
                  <a:srgbClr val="002060"/>
                </a:solidFill>
              </a:rPr>
              <a:t> з </a:t>
            </a:r>
            <a:r>
              <a:rPr lang="ru-RU" sz="2000" b="1" dirty="0" err="1" smtClean="0">
                <a:solidFill>
                  <a:srgbClr val="002060"/>
                </a:solidFill>
              </a:rPr>
              <a:t>однаковими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проміжками</a:t>
            </a:r>
            <a:r>
              <a:rPr lang="ru-RU" sz="2000" b="1" dirty="0" smtClean="0">
                <a:solidFill>
                  <a:srgbClr val="002060"/>
                </a:solidFill>
              </a:rPr>
              <a:t>. 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6.   Чи </a:t>
            </a:r>
            <a:r>
              <a:rPr lang="ru-RU" sz="2000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sz="2000" b="1" dirty="0" smtClean="0">
                <a:solidFill>
                  <a:srgbClr val="002060"/>
                </a:solidFill>
              </a:rPr>
              <a:t> зав’язувати </a:t>
            </a:r>
            <a:r>
              <a:rPr lang="ru-RU" sz="2000" b="1" dirty="0" err="1" smtClean="0">
                <a:solidFill>
                  <a:srgbClr val="002060"/>
                </a:solidFill>
              </a:rPr>
              <a:t>вузлики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під</a:t>
            </a:r>
            <a:r>
              <a:rPr lang="ru-RU" sz="2000" b="1" dirty="0" smtClean="0">
                <a:solidFill>
                  <a:srgbClr val="002060"/>
                </a:solidFill>
              </a:rPr>
              <a:t> час вишивання?                      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7.    Про який шов </a:t>
            </a:r>
            <a:r>
              <a:rPr lang="ru-RU" sz="2000" b="1" dirty="0" err="1" smtClean="0">
                <a:solidFill>
                  <a:srgbClr val="002060"/>
                </a:solidFill>
              </a:rPr>
              <a:t>йдеться</a:t>
            </a:r>
            <a:r>
              <a:rPr lang="ru-RU" sz="2000" b="1" dirty="0" smtClean="0">
                <a:solidFill>
                  <a:srgbClr val="002060"/>
                </a:solidFill>
              </a:rPr>
              <a:t>: «На </a:t>
            </a:r>
            <a:r>
              <a:rPr lang="ru-RU" sz="2000" b="1" dirty="0" err="1" smtClean="0">
                <a:solidFill>
                  <a:srgbClr val="002060"/>
                </a:solidFill>
              </a:rPr>
              <a:t>лицьовому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боці</a:t>
            </a:r>
            <a:r>
              <a:rPr lang="ru-RU" sz="2000" b="1" dirty="0" smtClean="0">
                <a:solidFill>
                  <a:srgbClr val="002060"/>
                </a:solidFill>
              </a:rPr>
              <a:t> шов </a:t>
            </a:r>
            <a:r>
              <a:rPr lang="ru-RU" sz="2000" b="1" dirty="0" err="1" smtClean="0">
                <a:solidFill>
                  <a:srgbClr val="002060"/>
                </a:solidFill>
              </a:rPr>
              <a:t>утворює</a:t>
            </a:r>
            <a:r>
              <a:rPr lang="ru-RU" sz="2000" b="1" dirty="0" smtClean="0">
                <a:solidFill>
                  <a:srgbClr val="002060"/>
                </a:solidFill>
              </a:rPr>
              <a:t> ряд </a:t>
            </a:r>
            <a:r>
              <a:rPr lang="ru-RU" sz="2000" b="1" dirty="0" err="1" smtClean="0">
                <a:solidFill>
                  <a:srgbClr val="002060"/>
                </a:solidFill>
              </a:rPr>
              <a:t>похилих</a:t>
            </a:r>
            <a:r>
              <a:rPr lang="ru-RU" sz="2000" b="1" dirty="0" smtClean="0">
                <a:solidFill>
                  <a:srgbClr val="002060"/>
                </a:solidFill>
              </a:rPr>
              <a:t> стібків, що </a:t>
            </a:r>
            <a:r>
              <a:rPr lang="ru-RU" sz="2000" b="1" dirty="0" err="1" smtClean="0">
                <a:solidFill>
                  <a:srgbClr val="002060"/>
                </a:solidFill>
              </a:rPr>
              <a:t>перехрещуються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вгорі</a:t>
            </a:r>
            <a:r>
              <a:rPr lang="ru-RU" sz="2000" b="1" dirty="0" smtClean="0">
                <a:solidFill>
                  <a:srgbClr val="002060"/>
                </a:solidFill>
              </a:rPr>
              <a:t> і внизу. На </a:t>
            </a:r>
            <a:r>
              <a:rPr lang="ru-RU" sz="2000" b="1" dirty="0" err="1" smtClean="0">
                <a:solidFill>
                  <a:srgbClr val="002060"/>
                </a:solidFill>
              </a:rPr>
              <a:t>зворотному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боці</a:t>
            </a:r>
            <a:r>
              <a:rPr lang="ru-RU" sz="2000" b="1" dirty="0" smtClean="0">
                <a:solidFill>
                  <a:srgbClr val="002060"/>
                </a:solidFill>
              </a:rPr>
              <a:t> тканини – </a:t>
            </a:r>
            <a:r>
              <a:rPr lang="ru-RU" sz="2000" b="1" dirty="0" err="1" smtClean="0">
                <a:solidFill>
                  <a:srgbClr val="002060"/>
                </a:solidFill>
              </a:rPr>
              <a:t>дві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паралельні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пунктирні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лінії</a:t>
            </a:r>
            <a:r>
              <a:rPr lang="ru-RU" sz="2000" b="1" dirty="0" smtClean="0">
                <a:solidFill>
                  <a:srgbClr val="002060"/>
                </a:solidFill>
              </a:rPr>
              <a:t> з </a:t>
            </a:r>
            <a:r>
              <a:rPr lang="ru-RU" sz="2000" b="1" dirty="0" err="1" smtClean="0">
                <a:solidFill>
                  <a:srgbClr val="002060"/>
                </a:solidFill>
              </a:rPr>
              <a:t>дрібних</a:t>
            </a:r>
            <a:r>
              <a:rPr lang="ru-RU" sz="2000" b="1" dirty="0" smtClean="0">
                <a:solidFill>
                  <a:srgbClr val="002060"/>
                </a:solidFill>
              </a:rPr>
              <a:t> стібків»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8.    Шов, який </a:t>
            </a:r>
            <a:r>
              <a:rPr lang="ru-RU" sz="2000" b="1" dirty="0" err="1" smtClean="0">
                <a:solidFill>
                  <a:srgbClr val="002060"/>
                </a:solidFill>
              </a:rPr>
              <a:t>утворюється</a:t>
            </a:r>
            <a:r>
              <a:rPr lang="ru-RU" sz="2000" b="1" dirty="0" smtClean="0">
                <a:solidFill>
                  <a:srgbClr val="002060"/>
                </a:solidFill>
              </a:rPr>
              <a:t> рядом </a:t>
            </a:r>
            <a:r>
              <a:rPr lang="ru-RU" sz="2000" b="1" dirty="0" err="1" smtClean="0">
                <a:solidFill>
                  <a:srgbClr val="002060"/>
                </a:solidFill>
              </a:rPr>
              <a:t>петлеподібних</a:t>
            </a:r>
            <a:r>
              <a:rPr lang="ru-RU" sz="2000" b="1" dirty="0" smtClean="0">
                <a:solidFill>
                  <a:srgbClr val="002060"/>
                </a:solidFill>
              </a:rPr>
              <a:t> стібків.       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9</a:t>
            </a:r>
            <a:r>
              <a:rPr lang="uk-UA" sz="2000" b="1" dirty="0" smtClean="0">
                <a:solidFill>
                  <a:srgbClr val="002060"/>
                </a:solidFill>
              </a:rPr>
              <a:t>.    </a:t>
            </a:r>
            <a:r>
              <a:rPr lang="ru-RU" sz="2000" b="1" dirty="0" smtClean="0">
                <a:solidFill>
                  <a:srgbClr val="002060"/>
                </a:solidFill>
              </a:rPr>
              <a:t>Має </a:t>
            </a:r>
            <a:r>
              <a:rPr lang="ru-RU" sz="2000" b="1" dirty="0" err="1" smtClean="0">
                <a:solidFill>
                  <a:srgbClr val="002060"/>
                </a:solidFill>
              </a:rPr>
              <a:t>овальне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вушко</a:t>
            </a:r>
            <a:r>
              <a:rPr lang="ru-RU" sz="2000" b="1" dirty="0" smtClean="0">
                <a:solidFill>
                  <a:srgbClr val="002060"/>
                </a:solidFill>
              </a:rPr>
              <a:t> для </a:t>
            </a:r>
            <a:r>
              <a:rPr lang="ru-RU" sz="2000" b="1" dirty="0" err="1" smtClean="0">
                <a:solidFill>
                  <a:srgbClr val="002060"/>
                </a:solidFill>
              </a:rPr>
              <a:t>заправлення</a:t>
            </a:r>
            <a:r>
              <a:rPr lang="ru-RU" sz="2000" b="1" dirty="0" smtClean="0">
                <a:solidFill>
                  <a:srgbClr val="002060"/>
                </a:solidFill>
              </a:rPr>
              <a:t> нитки.  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10. </a:t>
            </a:r>
            <a:r>
              <a:rPr lang="ru-RU" sz="2000" b="1" dirty="0" smtClean="0">
                <a:solidFill>
                  <a:srgbClr val="002060"/>
                </a:solidFill>
              </a:rPr>
              <a:t>Чи </a:t>
            </a:r>
            <a:r>
              <a:rPr lang="ru-RU" sz="2000" b="1" dirty="0" err="1" smtClean="0">
                <a:solidFill>
                  <a:srgbClr val="002060"/>
                </a:solidFill>
              </a:rPr>
              <a:t>правильне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твердження</a:t>
            </a:r>
            <a:r>
              <a:rPr lang="ru-RU" sz="2000" b="1" dirty="0" smtClean="0">
                <a:solidFill>
                  <a:srgbClr val="002060"/>
                </a:solidFill>
              </a:rPr>
              <a:t>, що </a:t>
            </a:r>
            <a:r>
              <a:rPr lang="ru-RU" sz="2000" b="1" dirty="0" err="1" smtClean="0">
                <a:solidFill>
                  <a:srgbClr val="002060"/>
                </a:solidFill>
              </a:rPr>
              <a:t>вишивку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прасують</a:t>
            </a:r>
            <a:r>
              <a:rPr lang="ru-RU" sz="2000" b="1" dirty="0" smtClean="0">
                <a:solidFill>
                  <a:srgbClr val="002060"/>
                </a:solidFill>
              </a:rPr>
              <a:t> із </a:t>
            </a:r>
            <a:r>
              <a:rPr lang="ru-RU" sz="2000" b="1" dirty="0" err="1" smtClean="0">
                <a:solidFill>
                  <a:srgbClr val="002060"/>
                </a:solidFill>
              </a:rPr>
              <a:t>вивороту</a:t>
            </a:r>
            <a:r>
              <a:rPr lang="ru-RU" sz="2000" b="1" dirty="0" smtClean="0">
                <a:solidFill>
                  <a:srgbClr val="002060"/>
                </a:solidFill>
              </a:rPr>
              <a:t>?     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11.</a:t>
            </a:r>
            <a:r>
              <a:rPr lang="ru-RU" sz="2000" b="1" dirty="0" smtClean="0">
                <a:solidFill>
                  <a:srgbClr val="002060"/>
                </a:solidFill>
              </a:rPr>
              <a:t> Як </a:t>
            </a:r>
            <a:r>
              <a:rPr lang="ru-RU" sz="2000" b="1" dirty="0" err="1" smtClean="0">
                <a:solidFill>
                  <a:srgbClr val="002060"/>
                </a:solidFill>
              </a:rPr>
              <a:t>називається</a:t>
            </a:r>
            <a:r>
              <a:rPr lang="ru-RU" sz="2000" b="1" dirty="0" smtClean="0">
                <a:solidFill>
                  <a:srgbClr val="002060"/>
                </a:solidFill>
              </a:rPr>
              <a:t> процес </a:t>
            </a:r>
            <a:r>
              <a:rPr lang="ru-RU" sz="2000" b="1" dirty="0" err="1" smtClean="0">
                <a:solidFill>
                  <a:srgbClr val="002060"/>
                </a:solidFill>
              </a:rPr>
              <a:t>прикрашання</a:t>
            </a:r>
            <a:r>
              <a:rPr lang="ru-RU" sz="2000" b="1" dirty="0" smtClean="0">
                <a:solidFill>
                  <a:srgbClr val="002060"/>
                </a:solidFill>
              </a:rPr>
              <a:t> виробу за </a:t>
            </a:r>
            <a:r>
              <a:rPr lang="ru-RU" sz="2000" b="1" dirty="0" err="1" smtClean="0">
                <a:solidFill>
                  <a:srgbClr val="002060"/>
                </a:solidFill>
              </a:rPr>
              <a:t>допомогою</a:t>
            </a:r>
            <a:r>
              <a:rPr lang="ru-RU" sz="2000" b="1" dirty="0" smtClean="0">
                <a:solidFill>
                  <a:srgbClr val="002060"/>
                </a:solidFill>
              </a:rPr>
              <a:t> стібків?   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12. </a:t>
            </a:r>
            <a:r>
              <a:rPr lang="ru-RU" sz="2000" b="1" dirty="0" smtClean="0">
                <a:solidFill>
                  <a:srgbClr val="002060"/>
                </a:solidFill>
              </a:rPr>
              <a:t>Чи </a:t>
            </a:r>
            <a:r>
              <a:rPr lang="ru-RU" sz="2000" b="1" dirty="0" err="1" smtClean="0">
                <a:solidFill>
                  <a:srgbClr val="002060"/>
                </a:solidFill>
              </a:rPr>
              <a:t>може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доторк</a:t>
            </a:r>
            <a:r>
              <a:rPr lang="uk-UA" sz="2000" b="1" dirty="0" smtClean="0">
                <a:solidFill>
                  <a:srgbClr val="002060"/>
                </a:solidFill>
              </a:rPr>
              <a:t>а</a:t>
            </a:r>
            <a:r>
              <a:rPr lang="ru-RU" sz="2000" b="1" dirty="0" err="1" smtClean="0">
                <a:solidFill>
                  <a:srgbClr val="002060"/>
                </a:solidFill>
              </a:rPr>
              <a:t>тися</a:t>
            </a:r>
            <a:r>
              <a:rPr lang="ru-RU" sz="2000" b="1" dirty="0" smtClean="0">
                <a:solidFill>
                  <a:srgbClr val="002060"/>
                </a:solidFill>
              </a:rPr>
              <a:t> шнур до </a:t>
            </a:r>
            <a:r>
              <a:rPr lang="ru-RU" sz="2000" b="1" dirty="0" err="1" smtClean="0">
                <a:solidFill>
                  <a:srgbClr val="002060"/>
                </a:solidFill>
              </a:rPr>
              <a:t>підошви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праски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під</a:t>
            </a:r>
            <a:r>
              <a:rPr lang="ru-RU" sz="2000" b="1" dirty="0" smtClean="0">
                <a:solidFill>
                  <a:srgbClr val="002060"/>
                </a:solidFill>
              </a:rPr>
              <a:t> час </a:t>
            </a:r>
            <a:r>
              <a:rPr lang="ru-RU" sz="2000" b="1" dirty="0" err="1" smtClean="0">
                <a:solidFill>
                  <a:srgbClr val="002060"/>
                </a:solidFill>
              </a:rPr>
              <a:t>прасування</a:t>
            </a:r>
            <a:r>
              <a:rPr lang="ru-RU" sz="2000" b="1" dirty="0" smtClean="0">
                <a:solidFill>
                  <a:srgbClr val="002060"/>
                </a:solidFill>
              </a:rPr>
              <a:t>?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                                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006600"/>
                </a:solidFill>
                <a:latin typeface="Comic Sans MS" pitchFamily="66" charset="0"/>
                <a:cs typeface="Times New Roman" pitchFamily="18" charset="0"/>
              </a:rPr>
              <a:t>Правильні відповіді</a:t>
            </a:r>
            <a:endParaRPr lang="ru-RU" sz="6000" dirty="0">
              <a:solidFill>
                <a:srgbClr val="0066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412776"/>
            <a:ext cx="43204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П’яльці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Стебловий шов 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Канва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Муліне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«Уперед голкою»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Ні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Козлик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Петельний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Голка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Так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Вишивання </a:t>
            </a:r>
            <a:endParaRPr lang="ru-RU" sz="2800" dirty="0" smtClean="0">
              <a:solidFill>
                <a:srgbClr val="660033"/>
              </a:solidFill>
              <a:latin typeface="Arial" pitchFamily="34" charset="0"/>
              <a:ea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2800" b="1" dirty="0" smtClean="0">
                <a:solidFill>
                  <a:srgbClr val="660033"/>
                </a:solidFill>
                <a:latin typeface="Verdana" pitchFamily="34" charset="0"/>
                <a:ea typeface="Times New Roman" pitchFamily="18" charset="0"/>
              </a:rPr>
              <a:t>Ні</a:t>
            </a:r>
            <a:endParaRPr lang="ru-RU" sz="2800" dirty="0">
              <a:solidFill>
                <a:srgbClr val="660033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pic>
        <p:nvPicPr>
          <p:cNvPr id="64528" name="Picture 16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 l="4398" t="33841" r="2431" b="27652"/>
          <a:stretch>
            <a:fillRect/>
          </a:stretch>
        </p:blipFill>
        <p:spPr bwMode="auto">
          <a:xfrm>
            <a:off x="6012160" y="548680"/>
            <a:ext cx="2663825" cy="1449387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64530" name="AutoShape 18"/>
          <p:cNvSpPr>
            <a:spLocks noChangeArrowheads="1"/>
          </p:cNvSpPr>
          <p:nvPr/>
        </p:nvSpPr>
        <p:spPr bwMode="auto">
          <a:xfrm>
            <a:off x="323528" y="260648"/>
            <a:ext cx="5435600" cy="2060575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uk-UA" altLang="ru-RU" sz="4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Орнамент</a:t>
            </a:r>
            <a:r>
              <a:rPr lang="uk-UA" altLang="ru-RU" sz="28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altLang="ru-RU" sz="28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це візерунок, </a:t>
            </a:r>
          </a:p>
          <a:p>
            <a:pPr eaLnBrk="1" hangingPunct="1"/>
            <a:r>
              <a:rPr lang="uk-UA" altLang="ru-RU" sz="28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побудований на </a:t>
            </a:r>
            <a:r>
              <a:rPr lang="uk-UA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ритмічному</a:t>
            </a:r>
          </a:p>
          <a:p>
            <a:pPr eaLnBrk="1" hangingPunct="1"/>
            <a:r>
              <a:rPr lang="uk-UA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чергуванні і поєднанні  </a:t>
            </a:r>
          </a:p>
          <a:p>
            <a:pPr eaLnBrk="1" hangingPunct="1"/>
            <a:r>
              <a:rPr lang="uk-UA" altLang="ru-RU" sz="28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різних </a:t>
            </a:r>
            <a:r>
              <a:rPr lang="uk-UA" altLang="ru-RU" sz="28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елементів.</a:t>
            </a:r>
            <a:endParaRPr lang="ru-RU" altLang="ru-RU" sz="28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708920"/>
            <a:ext cx="2448519" cy="3674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ight"/>
            <a:lightRig rig="threePt" dir="t"/>
          </a:scene3d>
        </p:spPr>
      </p:pic>
      <p:pic>
        <p:nvPicPr>
          <p:cNvPr id="35843" name="Picture 3" descr="Купити Весільний рушник &quot;Любов і голуби&quot; №73112 - у подарунок в Україні на  Crafta.ua"/>
          <p:cNvPicPr>
            <a:picLocks noChangeAspect="1" noChangeArrowheads="1"/>
          </p:cNvPicPr>
          <p:nvPr/>
        </p:nvPicPr>
        <p:blipFill>
          <a:blip r:embed="rId5" cstate="print"/>
          <a:srcRect l="3979" r="8485"/>
          <a:stretch>
            <a:fillRect/>
          </a:stretch>
        </p:blipFill>
        <p:spPr bwMode="auto">
          <a:xfrm>
            <a:off x="2483768" y="4149080"/>
            <a:ext cx="1584176" cy="2533651"/>
          </a:xfrm>
          <a:prstGeom prst="rect">
            <a:avLst/>
          </a:prstGeom>
          <a:noFill/>
        </p:spPr>
      </p:pic>
      <p:pic>
        <p:nvPicPr>
          <p:cNvPr id="35845" name="Picture 5" descr="Рушник &quot;Весільний вінок&quot; вишитий бісером купити в Кахів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4725144"/>
            <a:ext cx="2087568" cy="1944216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2780928"/>
            <a:ext cx="2376264" cy="35873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5846" name="Picture 6" descr="Як вишити вишиванку власноруч ?"/>
          <p:cNvPicPr>
            <a:picLocks noChangeAspect="1" noChangeArrowheads="1"/>
          </p:cNvPicPr>
          <p:nvPr/>
        </p:nvPicPr>
        <p:blipFill>
          <a:blip r:embed="rId8" cstate="print"/>
          <a:srcRect r="9281"/>
          <a:stretch>
            <a:fillRect/>
          </a:stretch>
        </p:blipFill>
        <p:spPr bwMode="auto">
          <a:xfrm>
            <a:off x="2411760" y="2492896"/>
            <a:ext cx="25922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1" name="Picture 1" descr="Вишита сукня Ластівка: продажа, цена в Львове. Детская этническая одежда от  &quot;Студія вишивки &quot;СОКОЛЯТА&quot;&quot; - 1424291002"/>
          <p:cNvPicPr>
            <a:picLocks noChangeAspect="1" noChangeArrowheads="1"/>
          </p:cNvPicPr>
          <p:nvPr/>
        </p:nvPicPr>
        <p:blipFill>
          <a:blip r:embed="rId9" cstate="print"/>
          <a:srcRect l="16000" r="20000"/>
          <a:stretch>
            <a:fillRect/>
          </a:stretch>
        </p:blipFill>
        <p:spPr bwMode="auto">
          <a:xfrm>
            <a:off x="5148064" y="2420888"/>
            <a:ext cx="1152128" cy="222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755650" y="333375"/>
            <a:ext cx="7559675" cy="719138"/>
          </a:xfrm>
          <a:prstGeom prst="wedgeRoundRectCallout">
            <a:avLst>
              <a:gd name="adj1" fmla="val -926"/>
              <a:gd name="adj2" fmla="val 102097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uk-UA" altLang="ru-RU" sz="3200" b="1" i="1">
                <a:solidFill>
                  <a:srgbClr val="004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Види орнаментів:</a:t>
            </a:r>
            <a:endParaRPr lang="ru-RU" altLang="ru-RU" sz="3200" b="1" i="1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57351" name="AutoShape 7"/>
          <p:cNvSpPr>
            <a:spLocks noChangeArrowheads="1"/>
          </p:cNvSpPr>
          <p:nvPr/>
        </p:nvSpPr>
        <p:spPr bwMode="auto">
          <a:xfrm>
            <a:off x="179512" y="1916832"/>
            <a:ext cx="3275856" cy="2232248"/>
          </a:xfrm>
          <a:prstGeom prst="wedgeRoundRectCallout">
            <a:avLst>
              <a:gd name="adj1" fmla="val 55069"/>
              <a:gd name="adj2" fmla="val -8044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uk-UA" sz="2000" b="1" dirty="0" smtClean="0">
                <a:solidFill>
                  <a:srgbClr val="003300"/>
                </a:solidFill>
                <a:latin typeface="Georgia" pitchFamily="18" charset="0"/>
              </a:rPr>
              <a:t>Геометричний</a:t>
            </a:r>
            <a:r>
              <a:rPr lang="uk-UA" altLang="ru-RU" sz="2000" b="1" dirty="0" smtClean="0">
                <a:solidFill>
                  <a:srgbClr val="004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-</a:t>
            </a:r>
          </a:p>
          <a:p>
            <a:pPr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складений із поєднання геометричних елементів.</a:t>
            </a:r>
            <a:endParaRPr lang="ru-RU" altLang="ru-RU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52" name="AutoShape 8"/>
          <p:cNvSpPr>
            <a:spLocks noChangeArrowheads="1"/>
          </p:cNvSpPr>
          <p:nvPr/>
        </p:nvSpPr>
        <p:spPr bwMode="auto">
          <a:xfrm>
            <a:off x="323528" y="4365104"/>
            <a:ext cx="3887465" cy="2304256"/>
          </a:xfrm>
          <a:prstGeom prst="wedgeRoundRectCallout">
            <a:avLst>
              <a:gd name="adj1" fmla="val 62824"/>
              <a:gd name="adj2" fmla="val -103264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uk-UA" sz="2000" b="1" dirty="0" smtClean="0">
                <a:solidFill>
                  <a:srgbClr val="003300"/>
                </a:solidFill>
                <a:latin typeface="Georgia" pitchFamily="18" charset="0"/>
              </a:rPr>
              <a:t>Рослинний</a:t>
            </a:r>
            <a:r>
              <a:rPr lang="uk-UA" sz="2400" dirty="0" smtClean="0"/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 із рослинних елементів, декоративно - стилізованих квітів, листя, гілок.</a:t>
            </a:r>
            <a:endParaRPr lang="ru-RU" altLang="ru-RU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57" name="AutoShape 13"/>
          <p:cNvSpPr>
            <a:spLocks noChangeArrowheads="1"/>
          </p:cNvSpPr>
          <p:nvPr/>
        </p:nvSpPr>
        <p:spPr bwMode="auto">
          <a:xfrm>
            <a:off x="4499992" y="1772816"/>
            <a:ext cx="4464496" cy="2088232"/>
          </a:xfrm>
          <a:prstGeom prst="wedgeRoundRectCallout">
            <a:avLst>
              <a:gd name="adj1" fmla="val -56296"/>
              <a:gd name="adj2" fmla="val -8186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ru-RU" altLang="ru-RU" sz="2400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57359" name="AutoShape 15"/>
          <p:cNvSpPr>
            <a:spLocks noChangeArrowheads="1"/>
          </p:cNvSpPr>
          <p:nvPr/>
        </p:nvSpPr>
        <p:spPr bwMode="auto">
          <a:xfrm>
            <a:off x="4572000" y="4437063"/>
            <a:ext cx="4464496" cy="2087562"/>
          </a:xfrm>
          <a:prstGeom prst="wedgeRoundRectCallout">
            <a:avLst>
              <a:gd name="adj1" fmla="val -46352"/>
              <a:gd name="adj2" fmla="val -9661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uk-UA" sz="2000" b="1" dirty="0" smtClean="0">
                <a:solidFill>
                  <a:srgbClr val="003300"/>
                </a:solidFill>
                <a:latin typeface="Georgia" pitchFamily="18" charset="0"/>
              </a:rPr>
              <a:t>Рослинно- геометризований-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поєднання рослинних та геометричних мотивів.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altLang="ru-RU" sz="2400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57361" name="Picture 17"/>
          <p:cNvPicPr>
            <a:picLocks noChangeAspect="1" noChangeArrowheads="1"/>
          </p:cNvPicPr>
          <p:nvPr/>
        </p:nvPicPr>
        <p:blipFill>
          <a:blip r:embed="rId3" cstate="print">
            <a:lum contrast="72000"/>
          </a:blip>
          <a:srcRect l="6552" t="13814" r="50980" b="60376"/>
          <a:stretch>
            <a:fillRect/>
          </a:stretch>
        </p:blipFill>
        <p:spPr bwMode="auto">
          <a:xfrm>
            <a:off x="467544" y="2996952"/>
            <a:ext cx="273685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2" name="Picture 18"/>
          <p:cNvPicPr>
            <a:picLocks noChangeAspect="1" noChangeArrowheads="1"/>
          </p:cNvPicPr>
          <p:nvPr/>
        </p:nvPicPr>
        <p:blipFill>
          <a:blip r:embed="rId4" cstate="print">
            <a:lum contrast="36000"/>
          </a:blip>
          <a:srcRect/>
          <a:stretch>
            <a:fillRect/>
          </a:stretch>
        </p:blipFill>
        <p:spPr bwMode="auto">
          <a:xfrm>
            <a:off x="899592" y="5589240"/>
            <a:ext cx="2808287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4" name="Picture 20"/>
          <p:cNvPicPr>
            <a:picLocks noChangeAspect="1" noChangeArrowheads="1"/>
          </p:cNvPicPr>
          <p:nvPr/>
        </p:nvPicPr>
        <p:blipFill>
          <a:blip r:embed="rId5" cstate="print">
            <a:lum contrast="66000"/>
          </a:blip>
          <a:srcRect l="3308" t="59093" r="3748" b="9819"/>
          <a:stretch>
            <a:fillRect/>
          </a:stretch>
        </p:blipFill>
        <p:spPr bwMode="auto">
          <a:xfrm>
            <a:off x="5652120" y="2564904"/>
            <a:ext cx="2447925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5" name="Picture 21"/>
          <p:cNvPicPr>
            <a:picLocks noChangeAspect="1" noChangeArrowheads="1"/>
          </p:cNvPicPr>
          <p:nvPr/>
        </p:nvPicPr>
        <p:blipFill>
          <a:blip r:embed="rId6" cstate="print">
            <a:lum contrast="72000"/>
          </a:blip>
          <a:srcRect l="2431" t="79776" r="4398" b="2245"/>
          <a:stretch>
            <a:fillRect/>
          </a:stretch>
        </p:blipFill>
        <p:spPr bwMode="auto">
          <a:xfrm>
            <a:off x="5076056" y="5589240"/>
            <a:ext cx="3455987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644008" y="1572761"/>
            <a:ext cx="432048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Зооморфний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стилізовані</a:t>
            </a:r>
            <a:r>
              <a:rPr kumimoji="0" lang="uk-UA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зображення птахів, тварин, риб.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73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57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 animBg="1"/>
      <p:bldP spid="57351" grpId="0" build="allAtOnce" animBg="1"/>
      <p:bldP spid="57352" grpId="0" animBg="1"/>
      <p:bldP spid="57357" grpId="0" animBg="1"/>
      <p:bldP spid="573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 altLang="ru-RU" dirty="0"/>
          </a:p>
        </p:txBody>
      </p:sp>
      <p:sp>
        <p:nvSpPr>
          <p:cNvPr id="59398" name="AutoShape 6"/>
          <p:cNvSpPr>
            <a:spLocks noChangeArrowheads="1"/>
          </p:cNvSpPr>
          <p:nvPr/>
        </p:nvSpPr>
        <p:spPr bwMode="auto">
          <a:xfrm>
            <a:off x="755650" y="333375"/>
            <a:ext cx="7559675" cy="719138"/>
          </a:xfrm>
          <a:prstGeom prst="wedgeRoundRectCallout">
            <a:avLst>
              <a:gd name="adj1" fmla="val -926"/>
              <a:gd name="adj2" fmla="val 102097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uk-UA" altLang="ru-RU" sz="3200" b="1" i="1">
                <a:solidFill>
                  <a:srgbClr val="004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Види орнаментів:</a:t>
            </a:r>
            <a:endParaRPr lang="ru-RU" altLang="ru-RU" sz="3200" b="1" i="1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59400" name="AutoShape 8"/>
          <p:cNvSpPr>
            <a:spLocks noChangeArrowheads="1"/>
          </p:cNvSpPr>
          <p:nvPr/>
        </p:nvSpPr>
        <p:spPr bwMode="auto">
          <a:xfrm>
            <a:off x="5508104" y="1484784"/>
            <a:ext cx="3528392" cy="1728192"/>
          </a:xfrm>
          <a:prstGeom prst="wedgeRoundRectCallout">
            <a:avLst>
              <a:gd name="adj1" fmla="val -59440"/>
              <a:gd name="adj2" fmla="val -7454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uk-UA" sz="2000" b="1" dirty="0" smtClean="0">
                <a:solidFill>
                  <a:srgbClr val="003300"/>
                </a:solidFill>
                <a:latin typeface="Georgia" pitchFamily="18" charset="0"/>
              </a:rPr>
              <a:t>Каліграфічний -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вишивка літер, цифр</a:t>
            </a:r>
            <a:endParaRPr lang="ru-RU" altLang="ru-RU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402" name="Picture 10"/>
          <p:cNvPicPr>
            <a:picLocks noChangeAspect="1" noChangeArrowheads="1"/>
          </p:cNvPicPr>
          <p:nvPr/>
        </p:nvPicPr>
        <p:blipFill>
          <a:blip r:embed="rId3" cstate="print">
            <a:lum contrast="48000"/>
          </a:blip>
          <a:srcRect l="4617" t="5740" r="3323" b="78131"/>
          <a:stretch>
            <a:fillRect/>
          </a:stretch>
        </p:blipFill>
        <p:spPr bwMode="auto">
          <a:xfrm>
            <a:off x="5868144" y="2204864"/>
            <a:ext cx="2808288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8" name="AutoShape 16"/>
          <p:cNvSpPr>
            <a:spLocks noChangeArrowheads="1"/>
          </p:cNvSpPr>
          <p:nvPr/>
        </p:nvSpPr>
        <p:spPr bwMode="auto">
          <a:xfrm>
            <a:off x="107504" y="3861048"/>
            <a:ext cx="3419872" cy="2448272"/>
          </a:xfrm>
          <a:prstGeom prst="wedgeRoundRectCallout">
            <a:avLst>
              <a:gd name="adj1" fmla="val 85816"/>
              <a:gd name="adj2" fmla="val -154905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uk-UA" altLang="ru-RU" sz="2400" b="1" i="1" dirty="0" smtClean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  <a:p>
            <a:pPr algn="ctr" eaLnBrk="1" hangingPunct="1">
              <a:defRPr/>
            </a:pPr>
            <a:r>
              <a:rPr lang="uk-UA" altLang="ru-RU" sz="2400" b="1" i="1" dirty="0" smtClean="0">
                <a:solidFill>
                  <a:srgbClr val="004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 </a:t>
            </a:r>
            <a:endParaRPr lang="ru-RU" altLang="ru-RU" sz="2400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59409" name="Picture 17"/>
          <p:cNvPicPr>
            <a:picLocks noChangeAspect="1" noChangeArrowheads="1"/>
          </p:cNvPicPr>
          <p:nvPr/>
        </p:nvPicPr>
        <p:blipFill>
          <a:blip r:embed="rId4" cstate="print">
            <a:lum contrast="72000"/>
          </a:blip>
          <a:srcRect l="83742" t="48843" r="4123"/>
          <a:stretch>
            <a:fillRect/>
          </a:stretch>
        </p:blipFill>
        <p:spPr bwMode="auto">
          <a:xfrm>
            <a:off x="467544" y="4869160"/>
            <a:ext cx="6032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0" name="Picture 18"/>
          <p:cNvPicPr>
            <a:picLocks noChangeAspect="1" noChangeArrowheads="1"/>
          </p:cNvPicPr>
          <p:nvPr/>
        </p:nvPicPr>
        <p:blipFill>
          <a:blip r:embed="rId4" cstate="print">
            <a:lum contrast="72000"/>
          </a:blip>
          <a:srcRect l="83742" t="48843" r="4123"/>
          <a:stretch>
            <a:fillRect/>
          </a:stretch>
        </p:blipFill>
        <p:spPr bwMode="auto">
          <a:xfrm>
            <a:off x="1043608" y="4869160"/>
            <a:ext cx="576263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1" name="Picture 19"/>
          <p:cNvPicPr>
            <a:picLocks noChangeAspect="1" noChangeArrowheads="1"/>
          </p:cNvPicPr>
          <p:nvPr/>
        </p:nvPicPr>
        <p:blipFill>
          <a:blip r:embed="rId4" cstate="print">
            <a:lum contrast="72000"/>
          </a:blip>
          <a:srcRect l="83742" t="48843" r="4123"/>
          <a:stretch>
            <a:fillRect/>
          </a:stretch>
        </p:blipFill>
        <p:spPr bwMode="auto">
          <a:xfrm>
            <a:off x="1547664" y="4869160"/>
            <a:ext cx="636587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12" name="Picture 20"/>
          <p:cNvPicPr>
            <a:picLocks noChangeAspect="1" noChangeArrowheads="1"/>
          </p:cNvPicPr>
          <p:nvPr/>
        </p:nvPicPr>
        <p:blipFill>
          <a:blip r:embed="rId4" cstate="print">
            <a:lum contrast="72000"/>
          </a:blip>
          <a:srcRect l="83742" t="48843" r="4123"/>
          <a:stretch>
            <a:fillRect/>
          </a:stretch>
        </p:blipFill>
        <p:spPr bwMode="auto">
          <a:xfrm>
            <a:off x="2123728" y="4869160"/>
            <a:ext cx="58261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0" y="1268760"/>
            <a:ext cx="3386138" cy="1872208"/>
          </a:xfrm>
          <a:prstGeom prst="wedgeRoundRectCallout">
            <a:avLst>
              <a:gd name="adj1" fmla="val 86914"/>
              <a:gd name="adj2" fmla="val -4909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uk-UA" sz="2000" b="1" dirty="0" smtClean="0">
                <a:solidFill>
                  <a:srgbClr val="003300"/>
                </a:solidFill>
                <a:latin typeface="Georgia" pitchFamily="18" charset="0"/>
              </a:rPr>
              <a:t>Геральдичний 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зображення символів держав,  зображення гербів</a:t>
            </a:r>
            <a:endParaRPr lang="ru-RU" altLang="ru-RU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4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 l="15941" t="68291" r="14676" b="16315"/>
          <a:stretch>
            <a:fillRect/>
          </a:stretch>
        </p:blipFill>
        <p:spPr bwMode="auto">
          <a:xfrm>
            <a:off x="395536" y="2276872"/>
            <a:ext cx="259238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3635896" y="4437112"/>
            <a:ext cx="3816424" cy="2160240"/>
          </a:xfrm>
          <a:prstGeom prst="wedgeRoundRectCallout">
            <a:avLst>
              <a:gd name="adj1" fmla="val -1270"/>
              <a:gd name="adj2" fmla="val -177475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rgbClr val="003300"/>
                </a:solidFill>
                <a:latin typeface="Georgia" pitchFamily="18" charset="0"/>
              </a:rPr>
              <a:t>Пейзажний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мотиви, які зображають природу, архітектуру..</a:t>
            </a:r>
            <a:endParaRPr lang="ru-RU" altLang="ru-RU" sz="2800" b="1" i="1" dirty="0">
              <a:solidFill>
                <a:srgbClr val="004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13" name="Picture 2"/>
          <p:cNvPicPr>
            <a:picLocks noChangeAspect="1" noChangeArrowheads="1"/>
          </p:cNvPicPr>
          <p:nvPr/>
        </p:nvPicPr>
        <p:blipFill>
          <a:blip r:embed="rId5" cstate="print"/>
          <a:srcRect l="604" t="8673" r="604" b="14690"/>
          <a:stretch>
            <a:fillRect/>
          </a:stretch>
        </p:blipFill>
        <p:spPr bwMode="auto">
          <a:xfrm>
            <a:off x="4716016" y="5229200"/>
            <a:ext cx="23256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79512" y="3276274"/>
            <a:ext cx="3528392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b="1" dirty="0" smtClean="0">
              <a:solidFill>
                <a:srgbClr val="003300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Антропоморфний</a:t>
            </a:r>
            <a:r>
              <a:rPr kumimoji="0" lang="uk-UA" sz="2000" b="1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–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стилізоване зображення силуетів людей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4" cstate="print">
            <a:lum contrast="72000"/>
          </a:blip>
          <a:srcRect l="83742" t="48843" r="4123"/>
          <a:stretch>
            <a:fillRect/>
          </a:stretch>
        </p:blipFill>
        <p:spPr bwMode="auto">
          <a:xfrm>
            <a:off x="2627784" y="4869160"/>
            <a:ext cx="58261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animBg="1"/>
      <p:bldP spid="59400" grpId="0" animBg="1"/>
      <p:bldP spid="59408" grpId="0" animBg="1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 altLang="ru-RU" dirty="0"/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250825" y="4508500"/>
            <a:ext cx="8424863" cy="2060575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uk-UA" altLang="ru-RU" sz="3200" b="1" i="1" dirty="0">
                <a:solidFill>
                  <a:srgbClr val="CC0000"/>
                </a:solidFill>
                <a:latin typeface="Georgia" pitchFamily="18" charset="0"/>
              </a:rPr>
              <a:t>Рапорт</a:t>
            </a:r>
            <a:r>
              <a:rPr lang="uk-UA" altLang="ru-RU" sz="3200" b="1" i="1" dirty="0">
                <a:solidFill>
                  <a:srgbClr val="004200"/>
                </a:solidFill>
                <a:latin typeface="Georgia" pitchFamily="18" charset="0"/>
              </a:rPr>
              <a:t> </a:t>
            </a:r>
            <a:r>
              <a:rPr lang="uk-UA" altLang="ru-RU" sz="3200" b="1" i="1" dirty="0" smtClean="0">
                <a:solidFill>
                  <a:srgbClr val="004200"/>
                </a:solidFill>
                <a:latin typeface="Georgia" pitchFamily="18" charset="0"/>
              </a:rPr>
              <a:t>–найменша частина </a:t>
            </a:r>
          </a:p>
          <a:p>
            <a:r>
              <a:rPr lang="uk-UA" altLang="ru-RU" sz="3200" b="1" i="1" dirty="0" smtClean="0">
                <a:solidFill>
                  <a:srgbClr val="004200"/>
                </a:solidFill>
                <a:latin typeface="Georgia" pitchFamily="18" charset="0"/>
              </a:rPr>
              <a:t>орнаменту, яка рівномірно </a:t>
            </a:r>
          </a:p>
          <a:p>
            <a:r>
              <a:rPr lang="uk-UA" altLang="ru-RU" sz="3200" b="1" i="1" dirty="0" smtClean="0">
                <a:solidFill>
                  <a:srgbClr val="004200"/>
                </a:solidFill>
                <a:latin typeface="Georgia" pitchFamily="18" charset="0"/>
              </a:rPr>
              <a:t>повторюється.</a:t>
            </a:r>
            <a:endParaRPr lang="ru-RU" altLang="ru-RU" sz="3200" b="1" i="1" dirty="0" smtClean="0">
              <a:solidFill>
                <a:srgbClr val="004200"/>
              </a:solidFill>
              <a:latin typeface="Georgia" pitchFamily="18" charset="0"/>
            </a:endParaRPr>
          </a:p>
          <a:p>
            <a:pPr eaLnBrk="1" hangingPunct="1"/>
            <a:r>
              <a:rPr lang="uk-UA" altLang="ru-RU" sz="3200" b="1" i="1" dirty="0" smtClean="0">
                <a:solidFill>
                  <a:srgbClr val="004200"/>
                </a:solidFill>
                <a:latin typeface="Georgia" pitchFamily="18" charset="0"/>
              </a:rPr>
              <a:t> </a:t>
            </a:r>
            <a:endParaRPr lang="ru-RU" altLang="ru-RU" sz="3200" b="1" i="1" dirty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29698" name="AutoShape 2" descr="Види орнаментів. Технологія виконання шва хрест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Орнамент та види орнаментів. Рапорт&quot; | Конспект. Трудове навча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1" name="Рисунок 1" descr="ÐÐ°ÑÑÐ¸Ð½ÐºÐ¸ Ð¿Ð¾ Ð·Ð°Ð¿ÑÐ¾ÑÑ ÑÐ°Ð¿Ð¾ÑÑ Ð¾ÑÐ½Ð°Ð¼ÐµÐ½ÑÑ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5256584" cy="205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Рисунок 3" descr="ÐÐ°ÑÑÐ¸Ð½ÐºÐ¸ Ð¿Ð¾ Ð·Ð°Ð¿ÑÐ¾ÑÑ Ð²Ð¸Ð´Ð¸ Ð¾ÑÐ½Ð°Ð¼ÐµÐ½ÑÑ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204864"/>
            <a:ext cx="4248472" cy="164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Line 13"/>
          <p:cNvSpPr>
            <a:spLocks noChangeShapeType="1"/>
          </p:cNvSpPr>
          <p:nvPr/>
        </p:nvSpPr>
        <p:spPr bwMode="auto">
          <a:xfrm>
            <a:off x="5868145" y="4293096"/>
            <a:ext cx="1656184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5868144" y="3717032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7524328" y="3717032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 altLang="ru-RU" dirty="0"/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250825" y="4508500"/>
            <a:ext cx="8424863" cy="2060575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uk-UA" altLang="ru-RU" sz="3200" b="1" i="1" dirty="0">
                <a:solidFill>
                  <a:srgbClr val="CC0000"/>
                </a:solidFill>
                <a:latin typeface="Georgia" pitchFamily="18" charset="0"/>
              </a:rPr>
              <a:t>Рапорт</a:t>
            </a:r>
            <a:r>
              <a:rPr lang="uk-UA" altLang="ru-RU" sz="3200" b="1" i="1" dirty="0">
                <a:solidFill>
                  <a:srgbClr val="004200"/>
                </a:solidFill>
                <a:latin typeface="Georgia" pitchFamily="18" charset="0"/>
              </a:rPr>
              <a:t> – найменша частина </a:t>
            </a:r>
          </a:p>
          <a:p>
            <a:pPr eaLnBrk="1" hangingPunct="1"/>
            <a:r>
              <a:rPr lang="uk-UA" altLang="ru-RU" sz="3200" b="1" i="1" dirty="0">
                <a:solidFill>
                  <a:srgbClr val="004200"/>
                </a:solidFill>
                <a:latin typeface="Georgia" pitchFamily="18" charset="0"/>
              </a:rPr>
              <a:t>орнаменту, яка рівномірно </a:t>
            </a:r>
          </a:p>
          <a:p>
            <a:pPr eaLnBrk="1" hangingPunct="1"/>
            <a:r>
              <a:rPr lang="uk-UA" altLang="ru-RU" sz="3200" b="1" i="1" dirty="0">
                <a:solidFill>
                  <a:srgbClr val="004200"/>
                </a:solidFill>
                <a:latin typeface="Georgia" pitchFamily="18" charset="0"/>
              </a:rPr>
              <a:t>повторюється.</a:t>
            </a:r>
            <a:endParaRPr lang="ru-RU" altLang="ru-RU" sz="3200" b="1" i="1" dirty="0">
              <a:solidFill>
                <a:srgbClr val="004200"/>
              </a:solidFill>
              <a:latin typeface="Georgia" pitchFamily="18" charset="0"/>
            </a:endParaRPr>
          </a:p>
        </p:txBody>
      </p:sp>
      <p:pic>
        <p:nvPicPr>
          <p:cNvPr id="71686" name="Picture 6"/>
          <p:cNvPicPr>
            <a:picLocks noChangeAspect="1" noChangeArrowheads="1"/>
          </p:cNvPicPr>
          <p:nvPr/>
        </p:nvPicPr>
        <p:blipFill>
          <a:blip r:embed="rId3" cstate="print">
            <a:lum contrast="72000"/>
          </a:blip>
          <a:srcRect l="6552" t="13814" r="78914" b="60376"/>
          <a:stretch>
            <a:fillRect/>
          </a:stretch>
        </p:blipFill>
        <p:spPr bwMode="auto">
          <a:xfrm>
            <a:off x="323850" y="333375"/>
            <a:ext cx="13954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3" cstate="print">
            <a:lum contrast="72000"/>
          </a:blip>
          <a:srcRect l="34502" t="13814" r="50980" b="60376"/>
          <a:stretch>
            <a:fillRect/>
          </a:stretch>
        </p:blipFill>
        <p:spPr bwMode="auto">
          <a:xfrm>
            <a:off x="2987675" y="333375"/>
            <a:ext cx="13938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8" name="Picture 8"/>
          <p:cNvPicPr>
            <a:picLocks noChangeAspect="1" noChangeArrowheads="1"/>
          </p:cNvPicPr>
          <p:nvPr/>
        </p:nvPicPr>
        <p:blipFill>
          <a:blip r:embed="rId3" cstate="print">
            <a:lum contrast="72000"/>
          </a:blip>
          <a:srcRect l="20610" t="13814" r="65540" b="60376"/>
          <a:stretch>
            <a:fillRect/>
          </a:stretch>
        </p:blipFill>
        <p:spPr bwMode="auto">
          <a:xfrm>
            <a:off x="1692275" y="333375"/>
            <a:ext cx="13303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9" name="Picture 9"/>
          <p:cNvPicPr>
            <a:picLocks noChangeAspect="1" noChangeArrowheads="1"/>
          </p:cNvPicPr>
          <p:nvPr/>
        </p:nvPicPr>
        <p:blipFill>
          <a:blip r:embed="rId4" cstate="print">
            <a:lum contrast="54000"/>
          </a:blip>
          <a:srcRect r="50957"/>
          <a:stretch>
            <a:fillRect/>
          </a:stretch>
        </p:blipFill>
        <p:spPr bwMode="auto">
          <a:xfrm>
            <a:off x="2483768" y="2420888"/>
            <a:ext cx="19431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0" name="Picture 10"/>
          <p:cNvPicPr>
            <a:picLocks noChangeAspect="1" noChangeArrowheads="1"/>
          </p:cNvPicPr>
          <p:nvPr/>
        </p:nvPicPr>
        <p:blipFill>
          <a:blip r:embed="rId4" cstate="print">
            <a:lum contrast="54000"/>
          </a:blip>
          <a:srcRect l="48141"/>
          <a:stretch>
            <a:fillRect/>
          </a:stretch>
        </p:blipFill>
        <p:spPr bwMode="auto">
          <a:xfrm>
            <a:off x="4427984" y="2420888"/>
            <a:ext cx="20161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3" name="Picture 13"/>
          <p:cNvPicPr>
            <a:picLocks noChangeAspect="1" noChangeArrowheads="1"/>
          </p:cNvPicPr>
          <p:nvPr/>
        </p:nvPicPr>
        <p:blipFill>
          <a:blip r:embed="rId4" cstate="print">
            <a:lum contrast="60000"/>
          </a:blip>
          <a:srcRect l="48141"/>
          <a:stretch>
            <a:fillRect/>
          </a:stretch>
        </p:blipFill>
        <p:spPr bwMode="auto">
          <a:xfrm>
            <a:off x="6444208" y="2420888"/>
            <a:ext cx="20161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476672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2000" b="1" dirty="0" smtClean="0">
                <a:solidFill>
                  <a:srgbClr val="990000"/>
                </a:solidFill>
                <a:latin typeface="Comic Sans MS" pitchFamily="66" charset="0"/>
              </a:rPr>
              <a:t> </a:t>
            </a:r>
            <a:r>
              <a:rPr lang="uk-UA" altLang="ru-RU" sz="4800" b="1" dirty="0" smtClean="0">
                <a:solidFill>
                  <a:srgbClr val="006600"/>
                </a:solidFill>
                <a:latin typeface="Comic Sans MS" pitchFamily="66" charset="0"/>
              </a:rPr>
              <a:t>РОБОТА У ГРУПАХ</a:t>
            </a:r>
          </a:p>
          <a:p>
            <a:pPr>
              <a:spcBef>
                <a:spcPct val="50000"/>
              </a:spcBef>
            </a:pPr>
            <a:r>
              <a:rPr lang="en-US" altLang="ru-RU" sz="4800" b="1" dirty="0" smtClean="0">
                <a:solidFill>
                  <a:srgbClr val="660033"/>
                </a:solidFill>
                <a:latin typeface="Comic Sans MS" pitchFamily="66" charset="0"/>
              </a:rPr>
              <a:t> </a:t>
            </a:r>
            <a:r>
              <a:rPr lang="uk-UA" altLang="ru-RU" sz="4800" b="1" dirty="0" smtClean="0">
                <a:solidFill>
                  <a:srgbClr val="660033"/>
                </a:solidFill>
                <a:latin typeface="Comic Sans MS" pitchFamily="66" charset="0"/>
              </a:rPr>
              <a:t>За запропонованими </a:t>
            </a:r>
            <a:r>
              <a:rPr lang="en-US" altLang="ru-RU" sz="4800" b="1" dirty="0" smtClean="0">
                <a:solidFill>
                  <a:srgbClr val="660033"/>
                </a:solidFill>
                <a:latin typeface="Comic Sans MS" pitchFamily="66" charset="0"/>
              </a:rPr>
              <a:t>   </a:t>
            </a:r>
            <a:r>
              <a:rPr lang="uk-UA" altLang="ru-RU" sz="4800" b="1" dirty="0" smtClean="0">
                <a:solidFill>
                  <a:srgbClr val="660033"/>
                </a:solidFill>
                <a:latin typeface="Comic Sans MS" pitchFamily="66" charset="0"/>
              </a:rPr>
              <a:t>ілюстраціями визначте вид орнаменту та виділіть його рапорт.</a:t>
            </a:r>
            <a:endParaRPr lang="uk-UA" altLang="ru-RU" sz="4800" b="1" dirty="0">
              <a:solidFill>
                <a:srgbClr val="660033"/>
              </a:solidFill>
              <a:latin typeface="Comic Sans MS" pitchFamily="66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6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2915816" y="4725144"/>
          <a:ext cx="3712445" cy="1872207"/>
        </p:xfrm>
        <a:graphic>
          <a:graphicData uri="http://schemas.openxmlformats.org/presentationml/2006/ole">
            <p:oleObj spid="_x0000_s25601" name="Слайд" r:id="rId4" imgW="4570378" imgH="3427533" progId="PowerPoint.Slide.12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56675" name="AutoShape 3"/>
          <p:cNvSpPr>
            <a:spLocks noChangeArrowheads="1"/>
          </p:cNvSpPr>
          <p:nvPr/>
        </p:nvSpPr>
        <p:spPr bwMode="auto">
          <a:xfrm>
            <a:off x="251520" y="188640"/>
            <a:ext cx="8424863" cy="647700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sz="2800" b="1" i="1" dirty="0">
                <a:solidFill>
                  <a:srgbClr val="004200"/>
                </a:solidFill>
                <a:latin typeface="Georgia" pitchFamily="18" charset="0"/>
              </a:rPr>
              <a:t>Правильні </a:t>
            </a:r>
            <a:r>
              <a:rPr lang="uk-UA" altLang="ru-RU" sz="2800" b="1" i="1" dirty="0" smtClean="0">
                <a:solidFill>
                  <a:srgbClr val="004200"/>
                </a:solidFill>
                <a:latin typeface="Georgia" pitchFamily="18" charset="0"/>
              </a:rPr>
              <a:t>відповіді</a:t>
            </a:r>
            <a:endParaRPr lang="ru-RU" altLang="ru-RU" sz="2800" b="1" i="1" dirty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156682" name="Line 10"/>
          <p:cNvSpPr>
            <a:spLocks noChangeShapeType="1"/>
          </p:cNvSpPr>
          <p:nvPr/>
        </p:nvSpPr>
        <p:spPr bwMode="auto">
          <a:xfrm>
            <a:off x="755650" y="2924175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683" name="Line 11"/>
          <p:cNvSpPr>
            <a:spLocks noChangeShapeType="1"/>
          </p:cNvSpPr>
          <p:nvPr/>
        </p:nvSpPr>
        <p:spPr bwMode="auto">
          <a:xfrm>
            <a:off x="3419475" y="2924175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684" name="Line 12"/>
          <p:cNvSpPr>
            <a:spLocks noChangeShapeType="1"/>
          </p:cNvSpPr>
          <p:nvPr/>
        </p:nvSpPr>
        <p:spPr bwMode="auto">
          <a:xfrm>
            <a:off x="4787900" y="2924175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685" name="Line 13"/>
          <p:cNvSpPr>
            <a:spLocks noChangeShapeType="1"/>
          </p:cNvSpPr>
          <p:nvPr/>
        </p:nvSpPr>
        <p:spPr bwMode="auto">
          <a:xfrm>
            <a:off x="755650" y="3357563"/>
            <a:ext cx="2665413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686" name="Line 14"/>
          <p:cNvSpPr>
            <a:spLocks noChangeShapeType="1"/>
          </p:cNvSpPr>
          <p:nvPr/>
        </p:nvSpPr>
        <p:spPr bwMode="auto">
          <a:xfrm>
            <a:off x="6877050" y="2924175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687" name="Line 15"/>
          <p:cNvSpPr>
            <a:spLocks noChangeShapeType="1"/>
          </p:cNvSpPr>
          <p:nvPr/>
        </p:nvSpPr>
        <p:spPr bwMode="auto">
          <a:xfrm>
            <a:off x="4787900" y="3357563"/>
            <a:ext cx="2087563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62474" name="Rectangle 19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rIns="91431" anchor="ctr">
            <a:spAutoFit/>
          </a:bodyPr>
          <a:lstStyle/>
          <a:p>
            <a:pPr eaLnBrk="1" hangingPunct="1"/>
            <a:endParaRPr lang="ru-RU" altLang="ru-RU" dirty="0">
              <a:solidFill>
                <a:srgbClr val="000000"/>
              </a:solidFill>
            </a:endParaRPr>
          </a:p>
        </p:txBody>
      </p:sp>
      <p:pic>
        <p:nvPicPr>
          <p:cNvPr id="62475" name="Picture 18"/>
          <p:cNvPicPr>
            <a:picLocks noChangeAspect="1" noChangeArrowheads="1"/>
          </p:cNvPicPr>
          <p:nvPr/>
        </p:nvPicPr>
        <p:blipFill>
          <a:blip r:embed="rId3" cstate="print"/>
          <a:srcRect l="5530" r="5991"/>
          <a:stretch>
            <a:fillRect/>
          </a:stretch>
        </p:blipFill>
        <p:spPr bwMode="auto">
          <a:xfrm>
            <a:off x="468313" y="1341438"/>
            <a:ext cx="35067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94" name="AutoShape 22"/>
          <p:cNvSpPr>
            <a:spLocks noChangeArrowheads="1"/>
          </p:cNvSpPr>
          <p:nvPr/>
        </p:nvSpPr>
        <p:spPr bwMode="auto">
          <a:xfrm>
            <a:off x="395288" y="908050"/>
            <a:ext cx="3743325" cy="433388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eaLnBrk="1" hangingPunct="1"/>
            <a:r>
              <a:rPr lang="uk-UA" altLang="ru-RU" b="1" i="1" dirty="0">
                <a:solidFill>
                  <a:srgbClr val="0000FF"/>
                </a:solidFill>
                <a:latin typeface="Georgia" pitchFamily="18" charset="0"/>
              </a:rPr>
              <a:t>Рослинно-геометризований</a:t>
            </a:r>
            <a:endParaRPr lang="ru-RU" altLang="ru-RU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pic>
        <p:nvPicPr>
          <p:cNvPr id="62477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8" y="1341438"/>
            <a:ext cx="41084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96" name="AutoShape 24"/>
          <p:cNvSpPr>
            <a:spLocks noChangeArrowheads="1"/>
          </p:cNvSpPr>
          <p:nvPr/>
        </p:nvSpPr>
        <p:spPr bwMode="auto">
          <a:xfrm>
            <a:off x="4716463" y="908050"/>
            <a:ext cx="3670300" cy="433388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b="1" i="1" dirty="0">
                <a:solidFill>
                  <a:srgbClr val="0000FF"/>
                </a:solidFill>
                <a:latin typeface="Georgia" pitchFamily="18" charset="0"/>
              </a:rPr>
              <a:t>Геометричний</a:t>
            </a:r>
            <a:endParaRPr lang="ru-RU" altLang="ru-RU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sp>
        <p:nvSpPr>
          <p:cNvPr id="156698" name="Line 26"/>
          <p:cNvSpPr>
            <a:spLocks noChangeShapeType="1"/>
          </p:cNvSpPr>
          <p:nvPr/>
        </p:nvSpPr>
        <p:spPr bwMode="auto">
          <a:xfrm>
            <a:off x="2771775" y="6092825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699" name="Line 27"/>
          <p:cNvSpPr>
            <a:spLocks noChangeShapeType="1"/>
          </p:cNvSpPr>
          <p:nvPr/>
        </p:nvSpPr>
        <p:spPr bwMode="auto">
          <a:xfrm>
            <a:off x="6372225" y="6092825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pic>
        <p:nvPicPr>
          <p:cNvPr id="62481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8538" y="4005263"/>
            <a:ext cx="4113212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701" name="Line 29"/>
          <p:cNvSpPr>
            <a:spLocks noChangeShapeType="1"/>
          </p:cNvSpPr>
          <p:nvPr/>
        </p:nvSpPr>
        <p:spPr bwMode="auto">
          <a:xfrm>
            <a:off x="2771775" y="6524625"/>
            <a:ext cx="360045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6702" name="AutoShape 30"/>
          <p:cNvSpPr>
            <a:spLocks noChangeArrowheads="1"/>
          </p:cNvSpPr>
          <p:nvPr/>
        </p:nvSpPr>
        <p:spPr bwMode="auto">
          <a:xfrm>
            <a:off x="2411413" y="3644900"/>
            <a:ext cx="3743325" cy="433388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b="1" i="1" dirty="0">
                <a:solidFill>
                  <a:srgbClr val="0000FF"/>
                </a:solidFill>
                <a:latin typeface="Georgia" pitchFamily="18" charset="0"/>
              </a:rPr>
              <a:t>Рослинний</a:t>
            </a:r>
            <a:endParaRPr lang="ru-RU" altLang="ru-RU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5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5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5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5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6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6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6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6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5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15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56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animBg="1"/>
      <p:bldP spid="156682" grpId="0" animBg="1"/>
      <p:bldP spid="156683" grpId="0" animBg="1"/>
      <p:bldP spid="156684" grpId="0" animBg="1"/>
      <p:bldP spid="156685" grpId="0" animBg="1"/>
      <p:bldP spid="156686" grpId="0" animBg="1"/>
      <p:bldP spid="156687" grpId="0" animBg="1"/>
      <p:bldP spid="156694" grpId="0" animBg="1"/>
      <p:bldP spid="156696" grpId="0" animBg="1"/>
      <p:bldP spid="156698" grpId="0" animBg="1"/>
      <p:bldP spid="156699" grpId="0" animBg="1"/>
      <p:bldP spid="156701" grpId="0" animBg="1"/>
      <p:bldP spid="1567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endParaRPr lang="ru-RU" altLang="ru-RU" dirty="0"/>
          </a:p>
        </p:txBody>
      </p:sp>
      <p:sp>
        <p:nvSpPr>
          <p:cNvPr id="159747" name="AutoShape 3"/>
          <p:cNvSpPr>
            <a:spLocks noChangeArrowheads="1"/>
          </p:cNvSpPr>
          <p:nvPr/>
        </p:nvSpPr>
        <p:spPr bwMode="auto">
          <a:xfrm>
            <a:off x="251520" y="188640"/>
            <a:ext cx="8424863" cy="647700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sz="2800" b="1" i="1" dirty="0">
                <a:solidFill>
                  <a:srgbClr val="004200"/>
                </a:solidFill>
                <a:latin typeface="Georgia" pitchFamily="18" charset="0"/>
              </a:rPr>
              <a:t>Правильні відповіді </a:t>
            </a:r>
            <a:endParaRPr lang="ru-RU" altLang="ru-RU" sz="2800" b="1" i="1" dirty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159748" name="Line 4"/>
          <p:cNvSpPr>
            <a:spLocks noChangeShapeType="1"/>
          </p:cNvSpPr>
          <p:nvPr/>
        </p:nvSpPr>
        <p:spPr bwMode="auto">
          <a:xfrm>
            <a:off x="395288" y="2781300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49" name="Line 5"/>
          <p:cNvSpPr>
            <a:spLocks noChangeShapeType="1"/>
          </p:cNvSpPr>
          <p:nvPr/>
        </p:nvSpPr>
        <p:spPr bwMode="auto">
          <a:xfrm>
            <a:off x="3059113" y="2781300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50" name="Line 6"/>
          <p:cNvSpPr>
            <a:spLocks noChangeShapeType="1"/>
          </p:cNvSpPr>
          <p:nvPr/>
        </p:nvSpPr>
        <p:spPr bwMode="auto">
          <a:xfrm>
            <a:off x="4716463" y="2781300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51" name="Line 7"/>
          <p:cNvSpPr>
            <a:spLocks noChangeShapeType="1"/>
          </p:cNvSpPr>
          <p:nvPr/>
        </p:nvSpPr>
        <p:spPr bwMode="auto">
          <a:xfrm>
            <a:off x="395288" y="3141663"/>
            <a:ext cx="2665412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52" name="Line 8"/>
          <p:cNvSpPr>
            <a:spLocks noChangeShapeType="1"/>
          </p:cNvSpPr>
          <p:nvPr/>
        </p:nvSpPr>
        <p:spPr bwMode="auto">
          <a:xfrm>
            <a:off x="7596188" y="2781300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53" name="Line 9"/>
          <p:cNvSpPr>
            <a:spLocks noChangeShapeType="1"/>
          </p:cNvSpPr>
          <p:nvPr/>
        </p:nvSpPr>
        <p:spPr bwMode="auto">
          <a:xfrm>
            <a:off x="4716463" y="3213100"/>
            <a:ext cx="28797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rIns="91431" anchor="ctr">
            <a:spAutoFit/>
          </a:bodyPr>
          <a:lstStyle/>
          <a:p>
            <a:pPr eaLnBrk="1" hangingPunct="1"/>
            <a:endParaRPr lang="ru-RU" altLang="ru-RU" dirty="0"/>
          </a:p>
        </p:txBody>
      </p:sp>
      <p:sp>
        <p:nvSpPr>
          <p:cNvPr id="159760" name="Line 16"/>
          <p:cNvSpPr>
            <a:spLocks noChangeShapeType="1"/>
          </p:cNvSpPr>
          <p:nvPr/>
        </p:nvSpPr>
        <p:spPr bwMode="auto">
          <a:xfrm>
            <a:off x="5220072" y="6165304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62" name="Line 18"/>
          <p:cNvSpPr>
            <a:spLocks noChangeShapeType="1"/>
          </p:cNvSpPr>
          <p:nvPr/>
        </p:nvSpPr>
        <p:spPr bwMode="auto">
          <a:xfrm>
            <a:off x="2771800" y="6669360"/>
            <a:ext cx="2448272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pic>
        <p:nvPicPr>
          <p:cNvPr id="64526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268413"/>
            <a:ext cx="410527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7" name="Picture 22"/>
          <p:cNvPicPr>
            <a:picLocks noChangeAspect="1" noChangeArrowheads="1"/>
          </p:cNvPicPr>
          <p:nvPr/>
        </p:nvPicPr>
        <p:blipFill>
          <a:blip r:embed="rId4" cstate="print"/>
          <a:srcRect l="4347" t="10095" r="2174" b="13953"/>
          <a:stretch>
            <a:fillRect/>
          </a:stretch>
        </p:blipFill>
        <p:spPr bwMode="auto">
          <a:xfrm>
            <a:off x="4500563" y="1341438"/>
            <a:ext cx="4427537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68" name="AutoShape 24"/>
          <p:cNvSpPr>
            <a:spLocks noChangeArrowheads="1"/>
          </p:cNvSpPr>
          <p:nvPr/>
        </p:nvSpPr>
        <p:spPr bwMode="auto">
          <a:xfrm>
            <a:off x="395288" y="908050"/>
            <a:ext cx="3743325" cy="433388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sz="2000" b="1" i="1" dirty="0">
                <a:solidFill>
                  <a:srgbClr val="0000FF"/>
                </a:solidFill>
                <a:latin typeface="Georgia" pitchFamily="18" charset="0"/>
              </a:rPr>
              <a:t>Рослинний</a:t>
            </a:r>
            <a:endParaRPr lang="ru-RU" altLang="ru-RU" sz="2000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sp>
        <p:nvSpPr>
          <p:cNvPr id="159769" name="AutoShape 25"/>
          <p:cNvSpPr>
            <a:spLocks noChangeArrowheads="1"/>
          </p:cNvSpPr>
          <p:nvPr/>
        </p:nvSpPr>
        <p:spPr bwMode="auto">
          <a:xfrm>
            <a:off x="4643438" y="908050"/>
            <a:ext cx="4176712" cy="433388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b="1" i="1" dirty="0">
                <a:solidFill>
                  <a:srgbClr val="0000FF"/>
                </a:solidFill>
                <a:latin typeface="Georgia" pitchFamily="18" charset="0"/>
              </a:rPr>
              <a:t>Зооморфно-антропоморфний</a:t>
            </a:r>
            <a:endParaRPr lang="ru-RU" altLang="ru-RU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4221088"/>
            <a:ext cx="2690812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2771800" y="6281737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22" name="AutoShape 24"/>
          <p:cNvSpPr>
            <a:spLocks noChangeArrowheads="1"/>
          </p:cNvSpPr>
          <p:nvPr/>
        </p:nvSpPr>
        <p:spPr bwMode="auto">
          <a:xfrm>
            <a:off x="2051720" y="3717032"/>
            <a:ext cx="3743325" cy="433387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sz="2000" b="1" i="1" dirty="0">
                <a:solidFill>
                  <a:srgbClr val="0000FF"/>
                </a:solidFill>
                <a:latin typeface="Georgia" pitchFamily="18" charset="0"/>
              </a:rPr>
              <a:t>Рослинно-зооморфний</a:t>
            </a:r>
            <a:endParaRPr lang="ru-RU" altLang="ru-RU" sz="2000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59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9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9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9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animBg="1"/>
      <p:bldP spid="159748" grpId="0" animBg="1"/>
      <p:bldP spid="159749" grpId="0" animBg="1"/>
      <p:bldP spid="159750" grpId="0" animBg="1"/>
      <p:bldP spid="159751" grpId="0" animBg="1"/>
      <p:bldP spid="159752" grpId="0" animBg="1"/>
      <p:bldP spid="159753" grpId="0" animBg="1"/>
      <p:bldP spid="159760" grpId="0" animBg="1"/>
      <p:bldP spid="159762" grpId="0" animBg="1"/>
      <p:bldP spid="159768" grpId="0" animBg="1"/>
      <p:bldP spid="159769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-323850" y="0"/>
            <a:ext cx="9467850" cy="68580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100000">
                <a:srgbClr val="1F970B"/>
              </a:gs>
            </a:gsLst>
            <a:path path="rect">
              <a:fillToRect r="100000" b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endParaRPr lang="ru-RU" altLang="ru-RU" dirty="0"/>
          </a:p>
        </p:txBody>
      </p:sp>
      <p:sp>
        <p:nvSpPr>
          <p:cNvPr id="159747" name="AutoShape 3"/>
          <p:cNvSpPr>
            <a:spLocks noChangeArrowheads="1"/>
          </p:cNvSpPr>
          <p:nvPr/>
        </p:nvSpPr>
        <p:spPr bwMode="auto">
          <a:xfrm>
            <a:off x="250825" y="188913"/>
            <a:ext cx="8424863" cy="647700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sz="2800" b="1" i="1" dirty="0">
                <a:solidFill>
                  <a:srgbClr val="004200"/>
                </a:solidFill>
                <a:latin typeface="Georgia" pitchFamily="18" charset="0"/>
              </a:rPr>
              <a:t>Правильні </a:t>
            </a:r>
            <a:r>
              <a:rPr lang="uk-UA" altLang="ru-RU" sz="2800" b="1" i="1" dirty="0" smtClean="0">
                <a:solidFill>
                  <a:srgbClr val="004200"/>
                </a:solidFill>
                <a:latin typeface="Georgia" pitchFamily="18" charset="0"/>
              </a:rPr>
              <a:t>відповіді</a:t>
            </a:r>
            <a:endParaRPr lang="ru-RU" altLang="ru-RU" sz="2800" b="1" i="1" dirty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159748" name="Line 4"/>
          <p:cNvSpPr>
            <a:spLocks noChangeShapeType="1"/>
          </p:cNvSpPr>
          <p:nvPr/>
        </p:nvSpPr>
        <p:spPr bwMode="auto">
          <a:xfrm>
            <a:off x="827584" y="3645024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49" name="Line 5"/>
          <p:cNvSpPr>
            <a:spLocks noChangeShapeType="1"/>
          </p:cNvSpPr>
          <p:nvPr/>
        </p:nvSpPr>
        <p:spPr bwMode="auto">
          <a:xfrm>
            <a:off x="3275856" y="3645024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51" name="Line 7"/>
          <p:cNvSpPr>
            <a:spLocks noChangeShapeType="1"/>
          </p:cNvSpPr>
          <p:nvPr/>
        </p:nvSpPr>
        <p:spPr bwMode="auto">
          <a:xfrm>
            <a:off x="827584" y="4221088"/>
            <a:ext cx="2465387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rIns="91431" anchor="ctr">
            <a:spAutoFit/>
          </a:bodyPr>
          <a:lstStyle/>
          <a:p>
            <a:pPr eaLnBrk="1" hangingPunct="1"/>
            <a:endParaRPr lang="ru-RU" altLang="ru-RU" dirty="0"/>
          </a:p>
        </p:txBody>
      </p:sp>
      <p:sp>
        <p:nvSpPr>
          <p:cNvPr id="159759" name="Line 15"/>
          <p:cNvSpPr>
            <a:spLocks noChangeShapeType="1"/>
          </p:cNvSpPr>
          <p:nvPr/>
        </p:nvSpPr>
        <p:spPr bwMode="auto">
          <a:xfrm>
            <a:off x="4644008" y="3501008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60" name="Line 16"/>
          <p:cNvSpPr>
            <a:spLocks noChangeShapeType="1"/>
          </p:cNvSpPr>
          <p:nvPr/>
        </p:nvSpPr>
        <p:spPr bwMode="auto">
          <a:xfrm>
            <a:off x="8532440" y="3501008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62" name="Line 18"/>
          <p:cNvSpPr>
            <a:spLocks noChangeShapeType="1"/>
          </p:cNvSpPr>
          <p:nvPr/>
        </p:nvSpPr>
        <p:spPr bwMode="auto">
          <a:xfrm flipV="1">
            <a:off x="4644008" y="4077072"/>
            <a:ext cx="3910012" cy="47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59768" name="AutoShape 24"/>
          <p:cNvSpPr>
            <a:spLocks noChangeArrowheads="1"/>
          </p:cNvSpPr>
          <p:nvPr/>
        </p:nvSpPr>
        <p:spPr bwMode="auto">
          <a:xfrm>
            <a:off x="251520" y="1052736"/>
            <a:ext cx="3743325" cy="433387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sz="2000" b="1" i="1" dirty="0">
                <a:solidFill>
                  <a:srgbClr val="0000FF"/>
                </a:solidFill>
                <a:latin typeface="Georgia" pitchFamily="18" charset="0"/>
              </a:rPr>
              <a:t>Рослинно-зооморфний</a:t>
            </a:r>
            <a:endParaRPr lang="ru-RU" altLang="ru-RU" sz="2000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sp>
        <p:nvSpPr>
          <p:cNvPr id="159770" name="AutoShape 26"/>
          <p:cNvSpPr>
            <a:spLocks noChangeArrowheads="1"/>
          </p:cNvSpPr>
          <p:nvPr/>
        </p:nvSpPr>
        <p:spPr bwMode="auto">
          <a:xfrm>
            <a:off x="4355976" y="1052736"/>
            <a:ext cx="4321175" cy="433387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b="1" i="1" dirty="0">
                <a:solidFill>
                  <a:srgbClr val="0000FF"/>
                </a:solidFill>
                <a:latin typeface="Georgia" pitchFamily="18" charset="0"/>
              </a:rPr>
              <a:t>Зооморфно-геометричний</a:t>
            </a:r>
            <a:endParaRPr lang="ru-RU" altLang="ru-RU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pic>
        <p:nvPicPr>
          <p:cNvPr id="6657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2690812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/>
          <a:srcRect b="15038"/>
          <a:stretch>
            <a:fillRect/>
          </a:stretch>
        </p:blipFill>
        <p:spPr bwMode="auto">
          <a:xfrm>
            <a:off x="4572000" y="1628800"/>
            <a:ext cx="3984625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4725144"/>
            <a:ext cx="3671862" cy="15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26"/>
          <p:cNvSpPr>
            <a:spLocks noChangeArrowheads="1"/>
          </p:cNvSpPr>
          <p:nvPr/>
        </p:nvSpPr>
        <p:spPr bwMode="auto">
          <a:xfrm>
            <a:off x="2555776" y="4293096"/>
            <a:ext cx="3743325" cy="433387"/>
          </a:xfrm>
          <a:prstGeom prst="flowChartAlternateProcess">
            <a:avLst/>
          </a:prstGeom>
          <a:gradFill rotWithShape="1">
            <a:gsLst>
              <a:gs pos="0">
                <a:srgbClr val="5BFF5B"/>
              </a:gs>
              <a:gs pos="100000">
                <a:srgbClr val="FFFF66"/>
              </a:gs>
            </a:gsLst>
            <a:path path="rect">
              <a:fillToRect l="100000" b="100000"/>
            </a:path>
          </a:gra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lIns="91431" rIns="91431" anchor="ctr"/>
          <a:lstStyle/>
          <a:p>
            <a:pPr algn="ctr" eaLnBrk="1" hangingPunct="1"/>
            <a:r>
              <a:rPr lang="uk-UA" altLang="ru-RU" b="1" i="1" dirty="0">
                <a:solidFill>
                  <a:srgbClr val="0000FF"/>
                </a:solidFill>
                <a:latin typeface="Georgia" pitchFamily="18" charset="0"/>
              </a:rPr>
              <a:t>Рослинний</a:t>
            </a:r>
            <a:endParaRPr lang="ru-RU" altLang="ru-RU" b="1" i="1" dirty="0">
              <a:solidFill>
                <a:srgbClr val="0000FF"/>
              </a:solidFill>
              <a:latin typeface="Georgia" pitchFamily="18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2627784" y="6165304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4788024" y="6165304"/>
            <a:ext cx="0" cy="5762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1" rIns="91431"/>
          <a:lstStyle/>
          <a:p>
            <a:endParaRPr lang="ru-RU" dirty="0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627784" y="6669360"/>
            <a:ext cx="2159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91431" rIns="91431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5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59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5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9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9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9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9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animBg="1"/>
      <p:bldP spid="159748" grpId="0" animBg="1"/>
      <p:bldP spid="159749" grpId="0" animBg="1"/>
      <p:bldP spid="159751" grpId="0" animBg="1"/>
      <p:bldP spid="159759" grpId="0" animBg="1"/>
      <p:bldP spid="159760" grpId="0" animBg="1"/>
      <p:bldP spid="159762" grpId="0" animBg="1"/>
      <p:bldP spid="159768" grpId="0" animBg="1"/>
      <p:bldP spid="159770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1762858" y="260648"/>
            <a:ext cx="7129621" cy="626469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fromWordArt="1">
            <a:prstTxWarp prst="textCascadeUp">
              <a:avLst>
                <a:gd name="adj" fmla="val 46579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СИМВОЛИ УКРАЇНСЬКОЇ 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НАРОДНОЇ ВИШИВКИ</a:t>
            </a:r>
          </a:p>
        </p:txBody>
      </p:sp>
      <p:pic>
        <p:nvPicPr>
          <p:cNvPr id="3075" name="Picture 5" descr="000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777" y="260351"/>
            <a:ext cx="1513743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2012" y="404814"/>
            <a:ext cx="4230565" cy="936625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      </a:t>
            </a: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БЕРЕГИНЯ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228" y="1125539"/>
            <a:ext cx="4610100" cy="2376487"/>
          </a:xfrm>
        </p:spPr>
        <p:txBody>
          <a:bodyPr/>
          <a:lstStyle/>
          <a:p>
            <a:pPr eaLnBrk="1" hangingPunct="1">
              <a:defRPr/>
            </a:pPr>
            <a:endParaRPr lang="uk-UA" sz="900" dirty="0" smtClean="0"/>
          </a:p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Материнська сила жінки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4100" name="Picture 4" descr="slav0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2857500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prote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708920"/>
            <a:ext cx="252717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6" name="Picture 2" descr="Сукня вишиванка &quot;Берегиня&quot; DVAC88, 2KOLYORY - ручної роботи на UkrainArt"/>
          <p:cNvPicPr>
            <a:picLocks noChangeAspect="1" noChangeArrowheads="1"/>
          </p:cNvPicPr>
          <p:nvPr/>
        </p:nvPicPr>
        <p:blipFill>
          <a:blip r:embed="rId4" cstate="print"/>
          <a:srcRect b="9281"/>
          <a:stretch>
            <a:fillRect/>
          </a:stretch>
        </p:blipFill>
        <p:spPr bwMode="auto">
          <a:xfrm>
            <a:off x="3765467" y="2708920"/>
            <a:ext cx="2390709" cy="32591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ВИНОГРАД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8766" y="2133601"/>
            <a:ext cx="3538903" cy="2663825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Родючість, заможність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Символ створення сім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  <a:r>
              <a:rPr lang="uk-UA" dirty="0" smtClean="0">
                <a:solidFill>
                  <a:schemeClr val="bg1"/>
                </a:solidFill>
              </a:rPr>
              <a:t>ї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7172" name="Picture 4" descr="vinogr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yzor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335" y="4581525"/>
            <a:ext cx="3094892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vinograd_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554" y="404814"/>
            <a:ext cx="1356946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vinograd_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958" y="333376"/>
            <a:ext cx="111076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9" descr="09010311sch1"/>
          <p:cNvPicPr>
            <a:picLocks noChangeAspect="1" noChangeArrowheads="1"/>
          </p:cNvPicPr>
          <p:nvPr/>
        </p:nvPicPr>
        <p:blipFill>
          <a:blip r:embed="rId6" cstate="print">
            <a:lum contrast="24000"/>
          </a:blip>
          <a:srcRect/>
          <a:stretch>
            <a:fillRect/>
          </a:stretch>
        </p:blipFill>
        <p:spPr bwMode="auto">
          <a:xfrm>
            <a:off x="4859215" y="1412875"/>
            <a:ext cx="132031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0" descr="uzor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4785" y="5300663"/>
            <a:ext cx="47434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620358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ДУБ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5098073" cy="4495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uk-UA" dirty="0" smtClean="0"/>
              <a:t>  </a:t>
            </a:r>
            <a:r>
              <a:rPr lang="uk-UA" dirty="0" smtClean="0">
                <a:solidFill>
                  <a:schemeClr val="bg1"/>
                </a:solidFill>
              </a:rPr>
              <a:t>Символи краси та сили, але сили     незвичайної, краси невмирущої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5124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381" y="620714"/>
            <a:ext cx="333375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6" descr="dub-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354" y="3860801"/>
            <a:ext cx="5832231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КАЛИНА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838" y="1341439"/>
            <a:ext cx="5040923" cy="180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uk-UA" sz="2700" dirty="0" smtClean="0">
                <a:solidFill>
                  <a:schemeClr val="bg1"/>
                </a:solidFill>
              </a:rPr>
              <a:t>Жіноча краса, здоров</a:t>
            </a:r>
            <a:r>
              <a:rPr lang="en-US" sz="2700" dirty="0" smtClean="0">
                <a:solidFill>
                  <a:schemeClr val="bg1"/>
                </a:solidFill>
              </a:rPr>
              <a:t>’</a:t>
            </a:r>
            <a:r>
              <a:rPr lang="uk-UA" sz="2700" dirty="0" smtClean="0">
                <a:solidFill>
                  <a:schemeClr val="bg1"/>
                </a:solidFill>
              </a:rPr>
              <a:t>я, вірність, життєва стійкість та сила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uk-UA" sz="2700" dirty="0" smtClean="0">
                <a:solidFill>
                  <a:schemeClr val="bg1"/>
                </a:solidFill>
              </a:rPr>
              <a:t>Символ невмирущого роду</a:t>
            </a:r>
            <a:endParaRPr lang="ru-RU" sz="2700" dirty="0" smtClean="0">
              <a:solidFill>
                <a:schemeClr val="bg1"/>
              </a:solidFill>
            </a:endParaRPr>
          </a:p>
        </p:txBody>
      </p:sp>
      <p:pic>
        <p:nvPicPr>
          <p:cNvPr id="6148" name="Picture 4" descr="kaliп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766" y="3357563"/>
            <a:ext cx="252632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kalin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370" y="404813"/>
            <a:ext cx="2265485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kalina_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777" y="260350"/>
            <a:ext cx="1006720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031" y="3429000"/>
            <a:ext cx="2664069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923" y="11588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МАК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654" y="1052513"/>
            <a:ext cx="6481397" cy="2303462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Розквіт жіночої краси</a:t>
            </a:r>
          </a:p>
          <a:p>
            <a:pPr eaLnBrk="1" hangingPunct="1">
              <a:defRPr/>
            </a:pPr>
            <a:r>
              <a:rPr lang="uk-UA" dirty="0" err="1" smtClean="0">
                <a:solidFill>
                  <a:schemeClr val="bg1"/>
                </a:solidFill>
              </a:rPr>
              <a:t>Пам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  <a:r>
              <a:rPr lang="uk-UA" dirty="0" smtClean="0">
                <a:solidFill>
                  <a:schemeClr val="bg1"/>
                </a:solidFill>
              </a:rPr>
              <a:t>ять народу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Збереження та продовження роду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8196" name="Picture 4" descr="PoppyMay04-D0054sAR8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654" y="3357564"/>
            <a:ext cx="4169020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m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462" y="260350"/>
            <a:ext cx="184492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ma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717032"/>
            <a:ext cx="3527422" cy="281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ЛІЛЕЯ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Символ дівочих чарів, чистоти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Народження, розвиток, безперервність життя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9220" name="Picture 4" descr="lily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73016"/>
            <a:ext cx="3810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lilie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412" y="2852738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/>
              <a:t>                 </a:t>
            </a: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ТРОЯНДА (РУЖА)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654" y="5084763"/>
            <a:ext cx="4161692" cy="4495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dirty="0" smtClean="0">
                <a:solidFill>
                  <a:schemeClr val="bg1"/>
                </a:solidFill>
              </a:rPr>
              <a:t>Кохання, милосердя, сонце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0244" name="Picture 4" descr="red-roses-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4987" y="4437065"/>
            <a:ext cx="3140236" cy="208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71750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620713"/>
            <a:ext cx="1655354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thumb_400_12452293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268760"/>
            <a:ext cx="2769577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8" descr="thumb_400_12452292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1484784"/>
            <a:ext cx="3024554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9" descr="rose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4662" y="836613"/>
            <a:ext cx="126755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ХМІЛЬ</a:t>
            </a:r>
            <a:endParaRPr lang="ru-RU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Розвиток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Молоде буяння</a:t>
            </a:r>
          </a:p>
          <a:p>
            <a:pPr eaLnBrk="1" hangingPunct="1">
              <a:defRPr/>
            </a:pPr>
            <a:r>
              <a:rPr lang="uk-UA" dirty="0" smtClean="0">
                <a:solidFill>
                  <a:schemeClr val="bg1"/>
                </a:solidFill>
              </a:rPr>
              <a:t>Любов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1268" name="Picture 4" descr="hme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262" y="3644900"/>
            <a:ext cx="3333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Humulus_lupulus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196" y="1773238"/>
            <a:ext cx="424815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7171" name="Picture 3" descr="Берегиня 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484313"/>
            <a:ext cx="762000" cy="762000"/>
          </a:xfrm>
          <a:noFill/>
        </p:spPr>
      </p:pic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00000"/>
          </a:soli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ru-RU" altLang="ru-RU">
              <a:latin typeface="Arial" pitchFamily="34" charset="0"/>
            </a:endParaRPr>
          </a:p>
        </p:txBody>
      </p:sp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1116013" y="519113"/>
            <a:ext cx="71294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uk-UA" altLang="ru-RU" sz="4800" b="1" dirty="0">
                <a:solidFill>
                  <a:srgbClr val="CC0000"/>
                </a:solidFill>
                <a:latin typeface="Monotype Corsiva" pitchFamily="66" charset="0"/>
              </a:rPr>
              <a:t>  </a:t>
            </a:r>
          </a:p>
        </p:txBody>
      </p:sp>
      <p:sp>
        <p:nvSpPr>
          <p:cNvPr id="106503" name="Rectangle 7"/>
          <p:cNvSpPr>
            <a:spLocks noChangeArrowheads="1"/>
          </p:cNvSpPr>
          <p:nvPr/>
        </p:nvSpPr>
        <p:spPr bwMode="auto">
          <a:xfrm>
            <a:off x="3923928" y="548680"/>
            <a:ext cx="47514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 err="1" smtClean="0">
                <a:solidFill>
                  <a:schemeClr val="bg1"/>
                </a:solidFill>
              </a:rPr>
              <a:t>Ластівка</a:t>
            </a:r>
            <a:r>
              <a:rPr lang="ru-RU" altLang="ru-RU" sz="24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</a:rPr>
              <a:t>– «чиста пташка», </a:t>
            </a:r>
            <a:r>
              <a:rPr lang="ru-RU" altLang="ru-RU" sz="2400" b="1" dirty="0" err="1">
                <a:solidFill>
                  <a:schemeClr val="bg1"/>
                </a:solidFill>
              </a:rPr>
              <a:t>якій</a:t>
            </a:r>
            <a:r>
              <a:rPr lang="ru-RU" altLang="ru-RU" sz="2400" b="1" dirty="0">
                <a:solidFill>
                  <a:schemeClr val="bg1"/>
                </a:solidFill>
              </a:rPr>
              <a:t> </a:t>
            </a:r>
            <a:r>
              <a:rPr lang="ru-RU" altLang="ru-RU" sz="2400" b="1" dirty="0" err="1">
                <a:solidFill>
                  <a:schemeClr val="bg1"/>
                </a:solidFill>
              </a:rPr>
              <a:t>притаманна</a:t>
            </a:r>
            <a:r>
              <a:rPr lang="ru-RU" altLang="ru-RU" sz="2400" b="1" dirty="0">
                <a:solidFill>
                  <a:schemeClr val="bg1"/>
                </a:solidFill>
              </a:rPr>
              <a:t> </a:t>
            </a:r>
            <a:r>
              <a:rPr lang="ru-RU" altLang="ru-RU" sz="2400" b="1" dirty="0" err="1">
                <a:solidFill>
                  <a:schemeClr val="bg1"/>
                </a:solidFill>
              </a:rPr>
              <a:t>жіноча</a:t>
            </a:r>
            <a:r>
              <a:rPr lang="ru-RU" altLang="ru-RU" sz="2400" b="1" dirty="0">
                <a:solidFill>
                  <a:schemeClr val="bg1"/>
                </a:solidFill>
              </a:rPr>
              <a:t> </a:t>
            </a:r>
            <a:r>
              <a:rPr lang="ru-RU" altLang="ru-RU" sz="2400" b="1" dirty="0" err="1">
                <a:solidFill>
                  <a:schemeClr val="bg1"/>
                </a:solidFill>
              </a:rPr>
              <a:t>символіка</a:t>
            </a:r>
            <a:r>
              <a:rPr lang="ru-RU" altLang="ru-RU" sz="2400" b="1" dirty="0">
                <a:solidFill>
                  <a:schemeClr val="bg1"/>
                </a:solidFill>
              </a:rPr>
              <a:t>. </a:t>
            </a:r>
          </a:p>
          <a:p>
            <a:pPr eaLnBrk="1" hangingPunct="1"/>
            <a:r>
              <a:rPr lang="ru-RU" altLang="ru-RU" sz="2400" b="1" dirty="0">
                <a:solidFill>
                  <a:schemeClr val="bg1"/>
                </a:solidFill>
              </a:rPr>
              <a:t>Вона </a:t>
            </a:r>
            <a:r>
              <a:rPr lang="ru-RU" altLang="ru-RU" sz="2400" b="1" dirty="0" err="1">
                <a:solidFill>
                  <a:schemeClr val="bg1"/>
                </a:solidFill>
              </a:rPr>
              <a:t>несе</a:t>
            </a:r>
            <a:r>
              <a:rPr lang="ru-RU" altLang="ru-RU" sz="2400" b="1" dirty="0">
                <a:solidFill>
                  <a:schemeClr val="bg1"/>
                </a:solidFill>
              </a:rPr>
              <a:t> на </a:t>
            </a:r>
            <a:r>
              <a:rPr lang="ru-RU" altLang="ru-RU" sz="2400" b="1" dirty="0" err="1">
                <a:solidFill>
                  <a:schemeClr val="bg1"/>
                </a:solidFill>
              </a:rPr>
              <a:t>своїх</a:t>
            </a:r>
            <a:r>
              <a:rPr lang="ru-RU" altLang="ru-RU" sz="2400" b="1" dirty="0">
                <a:solidFill>
                  <a:schemeClr val="bg1"/>
                </a:solidFill>
              </a:rPr>
              <a:t> </a:t>
            </a:r>
            <a:r>
              <a:rPr lang="ru-RU" altLang="ru-RU" sz="2400" b="1" dirty="0" err="1">
                <a:solidFill>
                  <a:schemeClr val="bg1"/>
                </a:solidFill>
              </a:rPr>
              <a:t>крилах</a:t>
            </a:r>
            <a:r>
              <a:rPr lang="ru-RU" altLang="ru-RU" sz="2400" b="1" dirty="0">
                <a:solidFill>
                  <a:schemeClr val="bg1"/>
                </a:solidFill>
              </a:rPr>
              <a:t> </a:t>
            </a:r>
            <a:r>
              <a:rPr lang="ru-RU" altLang="ru-RU" sz="2400" b="1" dirty="0" err="1">
                <a:solidFill>
                  <a:schemeClr val="bg1"/>
                </a:solidFill>
              </a:rPr>
              <a:t>радість-весну</a:t>
            </a:r>
            <a:r>
              <a:rPr lang="ru-RU" altLang="ru-RU" sz="2400" b="1" dirty="0">
                <a:solidFill>
                  <a:schemeClr val="bg1"/>
                </a:solidFill>
              </a:rPr>
              <a:t>. </a:t>
            </a:r>
            <a:endParaRPr lang="uk-UA" altLang="ru-RU" sz="2400" b="1" dirty="0">
              <a:solidFill>
                <a:schemeClr val="bg1"/>
              </a:solidFill>
            </a:endParaRPr>
          </a:p>
        </p:txBody>
      </p:sp>
      <p:pic>
        <p:nvPicPr>
          <p:cNvPr id="7176" name="Picture 11" descr="Пав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581128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79512" y="4365104"/>
            <a:ext cx="489612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dirty="0"/>
              <a:t> </a:t>
            </a:r>
            <a:endParaRPr lang="ru-RU" altLang="ru-RU" sz="2000" b="1" dirty="0"/>
          </a:p>
          <a:p>
            <a:pPr eaLnBrk="1" hangingPunct="1"/>
            <a:r>
              <a:rPr lang="ru-RU" altLang="ru-RU" sz="2000" b="1" dirty="0">
                <a:solidFill>
                  <a:schemeClr val="bg1"/>
                </a:solidFill>
              </a:rPr>
              <a:t>Пава за красу </a:t>
            </a:r>
            <a:r>
              <a:rPr lang="ru-RU" altLang="ru-RU" sz="2000" b="1" dirty="0" err="1">
                <a:solidFill>
                  <a:schemeClr val="bg1"/>
                </a:solidFill>
              </a:rPr>
              <a:t>свого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пір’я</a:t>
            </a:r>
            <a:r>
              <a:rPr lang="ru-RU" altLang="ru-RU" sz="2000" b="1" dirty="0">
                <a:solidFill>
                  <a:schemeClr val="bg1"/>
                </a:solidFill>
              </a:rPr>
              <a:t> є символом </a:t>
            </a:r>
            <a:r>
              <a:rPr lang="ru-RU" altLang="ru-RU" sz="2000" b="1" dirty="0" err="1">
                <a:solidFill>
                  <a:schemeClr val="bg1"/>
                </a:solidFill>
              </a:rPr>
              <a:t>розквіту</a:t>
            </a:r>
            <a:r>
              <a:rPr lang="ru-RU" altLang="ru-RU" sz="2000" b="1" dirty="0">
                <a:solidFill>
                  <a:schemeClr val="bg1"/>
                </a:solidFill>
              </a:rPr>
              <a:t>, </a:t>
            </a:r>
            <a:r>
              <a:rPr lang="ru-RU" altLang="ru-RU" sz="2000" b="1" dirty="0" err="1">
                <a:solidFill>
                  <a:schemeClr val="bg1"/>
                </a:solidFill>
              </a:rPr>
              <a:t>молодості</a:t>
            </a:r>
            <a:r>
              <a:rPr lang="ru-RU" altLang="ru-RU" sz="2000" b="1" dirty="0">
                <a:solidFill>
                  <a:schemeClr val="bg1"/>
                </a:solidFill>
              </a:rPr>
              <a:t>. Про струнку, </a:t>
            </a:r>
            <a:r>
              <a:rPr lang="ru-RU" altLang="ru-RU" sz="2000" b="1" dirty="0" err="1">
                <a:solidFill>
                  <a:schemeClr val="bg1"/>
                </a:solidFill>
              </a:rPr>
              <a:t>гарно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одягнену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дівчину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кажуть</a:t>
            </a:r>
            <a:r>
              <a:rPr lang="ru-RU" altLang="ru-RU" sz="2000" b="1" dirty="0">
                <a:solidFill>
                  <a:schemeClr val="bg1"/>
                </a:solidFill>
              </a:rPr>
              <a:t>: «</a:t>
            </a:r>
            <a:r>
              <a:rPr lang="ru-RU" altLang="ru-RU" sz="2000" b="1" dirty="0" err="1">
                <a:solidFill>
                  <a:schemeClr val="bg1"/>
                </a:solidFill>
              </a:rPr>
              <a:t>Пливе</a:t>
            </a:r>
            <a:r>
              <a:rPr lang="ru-RU" altLang="ru-RU" sz="2000" b="1" dirty="0">
                <a:solidFill>
                  <a:schemeClr val="bg1"/>
                </a:solidFill>
              </a:rPr>
              <a:t>, </a:t>
            </a:r>
            <a:r>
              <a:rPr lang="ru-RU" altLang="ru-RU" sz="2000" b="1" dirty="0" err="1">
                <a:solidFill>
                  <a:schemeClr val="bg1"/>
                </a:solidFill>
              </a:rPr>
              <a:t>наче</a:t>
            </a:r>
            <a:r>
              <a:rPr lang="ru-RU" altLang="ru-RU" sz="2000" b="1" dirty="0">
                <a:solidFill>
                  <a:schemeClr val="bg1"/>
                </a:solidFill>
              </a:rPr>
              <a:t> пава». </a:t>
            </a:r>
            <a:r>
              <a:rPr lang="ru-RU" altLang="ru-RU" sz="2000" b="1" dirty="0" err="1">
                <a:solidFill>
                  <a:schemeClr val="bg1"/>
                </a:solidFill>
              </a:rPr>
              <a:t>Пір’ям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пави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прикрашали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головні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убори</a:t>
            </a:r>
            <a:r>
              <a:rPr lang="ru-RU" altLang="ru-RU" sz="2000" b="1" dirty="0">
                <a:solidFill>
                  <a:schemeClr val="bg1"/>
                </a:solidFill>
              </a:rPr>
              <a:t>. </a:t>
            </a:r>
            <a:endParaRPr lang="uk-UA" altLang="ru-RU" sz="2000" b="1" dirty="0">
              <a:solidFill>
                <a:schemeClr val="bg1"/>
              </a:solidFill>
            </a:endParaRPr>
          </a:p>
        </p:txBody>
      </p:sp>
      <p:pic>
        <p:nvPicPr>
          <p:cNvPr id="69633" name="Picture 1" descr="Купити Жіноча вишиванка жовтого кольору &quot;Ластівка &quot; ✦ Ціна, опис та фото в  інтернет магазині kalyna.store"/>
          <p:cNvPicPr>
            <a:picLocks noChangeAspect="1" noChangeArrowheads="1"/>
          </p:cNvPicPr>
          <p:nvPr/>
        </p:nvPicPr>
        <p:blipFill>
          <a:blip r:embed="rId4" cstate="print"/>
          <a:srcRect r="7860"/>
          <a:stretch>
            <a:fillRect/>
          </a:stretch>
        </p:blipFill>
        <p:spPr bwMode="auto">
          <a:xfrm>
            <a:off x="539552" y="2348880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 descr="Весільні рушники вишиті &quot;Павичі&quot; (4 рушники ), ціна 2607 грн - Prom.ua  (ID#1255170368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348880"/>
            <a:ext cx="2808312" cy="195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3" descr="Сукня вишита для дівчинки «Пава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3068960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 descr="Купити Весільний рушник &quot;Ластівки&quot; №579688 - у подарунок в Україні на  Crafta.ua"/>
          <p:cNvPicPr>
            <a:picLocks noChangeAspect="1" noChangeArrowheads="1"/>
          </p:cNvPicPr>
          <p:nvPr/>
        </p:nvPicPr>
        <p:blipFill>
          <a:blip r:embed="rId7" cstate="print"/>
          <a:srcRect r="10559"/>
          <a:stretch>
            <a:fillRect/>
          </a:stretch>
        </p:blipFill>
        <p:spPr bwMode="auto">
          <a:xfrm>
            <a:off x="467544" y="404664"/>
            <a:ext cx="276020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2" grpId="0"/>
      <p:bldP spid="106503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8195" name="Picture 3" descr="Берегиня 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484313"/>
            <a:ext cx="762000" cy="762000"/>
          </a:xfrm>
          <a:noFill/>
        </p:spPr>
      </p:pic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00000"/>
          </a:soli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ru-RU" altLang="ru-RU">
              <a:latin typeface="Arial" pitchFamily="34" charset="0"/>
            </a:endParaRP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3563888" y="332656"/>
            <a:ext cx="5265738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altLang="ru-RU" sz="2000" b="1" dirty="0">
                <a:solidFill>
                  <a:schemeClr val="bg1"/>
                </a:solidFill>
              </a:rPr>
              <a:t>Пара лебедів символізують вірність один одному та кохання, це символи молодят. На весільних рушниках часто вишивають і інших птахів – голубів </a:t>
            </a:r>
            <a:endParaRPr lang="en-US" altLang="ru-RU" sz="2000" b="1" dirty="0">
              <a:solidFill>
                <a:schemeClr val="bg1"/>
              </a:solidFill>
            </a:endParaRPr>
          </a:p>
          <a:p>
            <a:pPr eaLnBrk="1" hangingPunct="1"/>
            <a:r>
              <a:rPr lang="uk-UA" altLang="ru-RU" sz="2000" b="1" dirty="0">
                <a:solidFill>
                  <a:schemeClr val="bg1"/>
                </a:solidFill>
              </a:rPr>
              <a:t>(символ любові і злагоди), павичів, півнів, соколів. Всі вони мають бути обов’язково в парі.</a:t>
            </a:r>
            <a:endParaRPr lang="ru-RU" altLang="ru-RU" sz="2000" b="1" dirty="0">
              <a:solidFill>
                <a:schemeClr val="bg1"/>
              </a:solidFill>
            </a:endParaRPr>
          </a:p>
          <a:p>
            <a:pPr eaLnBrk="1" hangingPunct="1"/>
            <a:r>
              <a:rPr lang="uk-UA" altLang="ru-RU" b="1" u="sng" dirty="0">
                <a:solidFill>
                  <a:schemeClr val="bg1"/>
                </a:solidFill>
              </a:rPr>
              <a:t> </a:t>
            </a:r>
            <a:endParaRPr lang="ru-RU" altLang="ru-RU" b="1" u="sng" dirty="0">
              <a:solidFill>
                <a:schemeClr val="bg1"/>
              </a:solidFill>
            </a:endParaRPr>
          </a:p>
        </p:txBody>
      </p:sp>
      <p:sp>
        <p:nvSpPr>
          <p:cNvPr id="101385" name="Rectangle 9"/>
          <p:cNvSpPr>
            <a:spLocks noChangeArrowheads="1"/>
          </p:cNvSpPr>
          <p:nvPr/>
        </p:nvSpPr>
        <p:spPr bwMode="auto">
          <a:xfrm>
            <a:off x="2700338" y="3789363"/>
            <a:ext cx="5472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uk-UA" altLang="ru-RU"/>
          </a:p>
        </p:txBody>
      </p:sp>
      <p:pic>
        <p:nvPicPr>
          <p:cNvPr id="8199" name="Picture 10" descr="Голуб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869160"/>
            <a:ext cx="172878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23528" y="4797152"/>
            <a:ext cx="59055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</a:rPr>
              <a:t>У </a:t>
            </a:r>
            <a:r>
              <a:rPr lang="ru-RU" altLang="ru-RU" sz="2000" b="1" dirty="0" err="1">
                <a:solidFill>
                  <a:schemeClr val="bg1"/>
                </a:solidFill>
              </a:rPr>
              <a:t>народній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уяві</a:t>
            </a:r>
            <a:r>
              <a:rPr lang="ru-RU" altLang="ru-RU" sz="2000" b="1" dirty="0">
                <a:solidFill>
                  <a:schemeClr val="bg1"/>
                </a:solidFill>
              </a:rPr>
              <a:t> голуб – свята, жертвенна, «</a:t>
            </a:r>
            <a:r>
              <a:rPr lang="ru-RU" altLang="ru-RU" sz="2000" b="1" dirty="0" err="1">
                <a:solidFill>
                  <a:schemeClr val="bg1"/>
                </a:solidFill>
              </a:rPr>
              <a:t>божа</a:t>
            </a:r>
            <a:r>
              <a:rPr lang="ru-RU" altLang="ru-RU" sz="2000" b="1" dirty="0">
                <a:solidFill>
                  <a:schemeClr val="bg1"/>
                </a:solidFill>
              </a:rPr>
              <a:t> пташка» (як </a:t>
            </a:r>
            <a:r>
              <a:rPr lang="ru-RU" altLang="ru-RU" sz="2000" b="1" dirty="0" err="1">
                <a:solidFill>
                  <a:schemeClr val="bg1"/>
                </a:solidFill>
              </a:rPr>
              <a:t>ластівка</a:t>
            </a:r>
            <a:r>
              <a:rPr lang="ru-RU" altLang="ru-RU" sz="2000" b="1" dirty="0">
                <a:solidFill>
                  <a:schemeClr val="bg1"/>
                </a:solidFill>
              </a:rPr>
              <a:t>, </a:t>
            </a:r>
            <a:r>
              <a:rPr lang="ru-RU" altLang="ru-RU" sz="2000" b="1" dirty="0" err="1">
                <a:solidFill>
                  <a:schemeClr val="bg1"/>
                </a:solidFill>
              </a:rPr>
              <a:t>жайворонок</a:t>
            </a:r>
            <a:r>
              <a:rPr lang="ru-RU" altLang="ru-RU" sz="2000" b="1" dirty="0">
                <a:solidFill>
                  <a:schemeClr val="bg1"/>
                </a:solidFill>
              </a:rPr>
              <a:t>, соловей), символ </a:t>
            </a:r>
            <a:r>
              <a:rPr lang="ru-RU" altLang="ru-RU" sz="2000" b="1" dirty="0" err="1">
                <a:solidFill>
                  <a:schemeClr val="bg1"/>
                </a:solidFill>
              </a:rPr>
              <a:t>чистоти</a:t>
            </a:r>
            <a:r>
              <a:rPr lang="ru-RU" altLang="ru-RU" sz="2000" b="1" dirty="0">
                <a:solidFill>
                  <a:schemeClr val="bg1"/>
                </a:solidFill>
              </a:rPr>
              <a:t>, </a:t>
            </a:r>
            <a:r>
              <a:rPr lang="ru-RU" altLang="ru-RU" sz="2000" b="1" dirty="0" err="1">
                <a:solidFill>
                  <a:schemeClr val="bg1"/>
                </a:solidFill>
              </a:rPr>
              <a:t>очищення</a:t>
            </a:r>
            <a:r>
              <a:rPr lang="ru-RU" altLang="ru-RU" sz="2000" b="1" dirty="0">
                <a:solidFill>
                  <a:schemeClr val="bg1"/>
                </a:solidFill>
              </a:rPr>
              <a:t> та </a:t>
            </a:r>
            <a:r>
              <a:rPr lang="ru-RU" altLang="ru-RU" sz="2000" b="1" dirty="0" err="1">
                <a:solidFill>
                  <a:schemeClr val="bg1"/>
                </a:solidFill>
              </a:rPr>
              <a:t>весільно-ритуальних</a:t>
            </a:r>
            <a:r>
              <a:rPr lang="ru-RU" altLang="ru-RU" sz="2000" b="1" dirty="0">
                <a:solidFill>
                  <a:schemeClr val="bg1"/>
                </a:solidFill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</a:rPr>
              <a:t>обрядів</a:t>
            </a:r>
            <a:r>
              <a:rPr lang="ru-RU" altLang="ru-RU" sz="2000" dirty="0">
                <a:solidFill>
                  <a:schemeClr val="bg1"/>
                </a:solidFill>
              </a:rPr>
              <a:t>. </a:t>
            </a:r>
            <a:endParaRPr lang="uk-UA" altLang="ru-RU" sz="2000" dirty="0">
              <a:solidFill>
                <a:schemeClr val="bg1"/>
              </a:solidFill>
            </a:endParaRPr>
          </a:p>
        </p:txBody>
      </p:sp>
      <p:pic>
        <p:nvPicPr>
          <p:cNvPr id="8201" name="Picture 4" descr="Картинки по запросу &quot;пара лебедів у вишивці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2908300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16013" y="519113"/>
            <a:ext cx="71294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uk-UA" altLang="ru-RU" sz="4800" b="1" dirty="0">
                <a:solidFill>
                  <a:srgbClr val="CC0000"/>
                </a:solidFill>
                <a:latin typeface="Monotype Corsiva" pitchFamily="66" charset="0"/>
              </a:rPr>
              <a:t>  </a:t>
            </a:r>
            <a:r>
              <a:rPr lang="en-US" altLang="ru-RU" sz="4800" b="1" dirty="0">
                <a:solidFill>
                  <a:srgbClr val="CC0000"/>
                </a:solidFill>
                <a:latin typeface="Monotype Corsiva" pitchFamily="66" charset="0"/>
              </a:rPr>
              <a:t> </a:t>
            </a:r>
            <a:endParaRPr lang="uk-UA" altLang="ru-RU" sz="4800" b="1" dirty="0">
              <a:solidFill>
                <a:srgbClr val="CC0000"/>
              </a:solidFill>
              <a:latin typeface="Monotype Corsiva" pitchFamily="66" charset="0"/>
            </a:endParaRPr>
          </a:p>
        </p:txBody>
      </p:sp>
      <p:sp>
        <p:nvSpPr>
          <p:cNvPr id="68611" name="AutoShape 3" descr="Рушник вишитий з лебедями «На щастя на долю», ціна 850 грн., купити в Києві  — Prom.ua (ID#904170354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8612" name="Picture 4" descr="Весільний рушник Журнал Настуня Найкраще"/>
          <p:cNvPicPr>
            <a:picLocks noChangeAspect="1" noChangeArrowheads="1"/>
          </p:cNvPicPr>
          <p:nvPr/>
        </p:nvPicPr>
        <p:blipFill>
          <a:blip r:embed="rId5" cstate="print"/>
          <a:srcRect l="7675" t="2965" r="7900" b="5131"/>
          <a:stretch>
            <a:fillRect/>
          </a:stretch>
        </p:blipFill>
        <p:spPr bwMode="auto">
          <a:xfrm>
            <a:off x="971600" y="2204864"/>
            <a:ext cx="15841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4" name="Picture 6" descr="Рушник с голубями и розами - Рушники, салфетки, орнаменты - Вышитые изделия  - Схемы вышивки - Игол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2564904"/>
            <a:ext cx="225742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6" name="Picture 8" descr="Рушник &quot;Калина-голуби&quot; — Купить Недорого на Bigl.ua (634634771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242088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3" grpId="0"/>
      <p:bldP spid="101385" grpId="0"/>
      <p:bldP spid="12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332656"/>
            <a:ext cx="37971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ru-RU" sz="4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Композиція -</a:t>
            </a:r>
            <a:endParaRPr lang="uk-UA" altLang="ru-RU" sz="48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268760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ru-RU" sz="40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творче поєднання елементів узору, об'єднаних кольором, змістом, формою</a:t>
            </a:r>
            <a:r>
              <a:rPr lang="uk-UA" altLang="ru-RU" sz="36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  <a:endParaRPr lang="uk-UA" altLang="ru-RU" sz="36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56992"/>
            <a:ext cx="234791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356992"/>
            <a:ext cx="21602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356992"/>
            <a:ext cx="2520280" cy="1932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653136"/>
            <a:ext cx="2032048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700808"/>
            <a:ext cx="5184576" cy="485147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24000" y="4949552"/>
            <a:ext cx="7262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6064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Приклади розташування орнаменту на серветках та рушниках</a:t>
            </a:r>
            <a:endParaRPr lang="ru-RU" sz="3600" b="1" dirty="0">
              <a:solidFill>
                <a:srgbClr val="006600"/>
              </a:solidFill>
            </a:endParaRPr>
          </a:p>
        </p:txBody>
      </p:sp>
      <p:pic>
        <p:nvPicPr>
          <p:cNvPr id="7" name="Рисунок 6" descr="Вишитий набір з серветками «Червона рута»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92598"/>
            <a:ext cx="1656184" cy="1512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вишивання хрестиком схеми серветок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137"/>
          <a:stretch/>
        </p:blipFill>
        <p:spPr bwMode="auto">
          <a:xfrm>
            <a:off x="7181729" y="1685288"/>
            <a:ext cx="1714500" cy="152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Доріжки, скатертини, серветки - СПІЛКУВАННЯ ЗА ВИШИВАНКОЮ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556" t="2062" r="556" b="7216"/>
          <a:stretch/>
        </p:blipFill>
        <p:spPr bwMode="auto">
          <a:xfrm>
            <a:off x="5508380" y="3212976"/>
            <a:ext cx="1714500" cy="1676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Рисунок 9" descr="81 Вишита скатертина ideas in 2021 | ручна вишивка, вишивка, панама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880" y="3232660"/>
            <a:ext cx="1673349" cy="1656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Купити скатертину , доріжку | Моя сорочка - Вишиванки,Рушники,Символіка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894931"/>
            <a:ext cx="1714500" cy="1657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37 Best Вишита скатертина ручної роботи -купити ideas in 2021 | вишивка,  ручна вишивка, вишивка хрестиком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390"/>
          <a:stretch/>
        </p:blipFill>
        <p:spPr bwMode="auto">
          <a:xfrm>
            <a:off x="7222604" y="4891120"/>
            <a:ext cx="1673625" cy="16611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b="10277"/>
          <a:stretch>
            <a:fillRect/>
          </a:stretch>
        </p:blipFill>
        <p:spPr>
          <a:xfrm>
            <a:off x="1979613" y="1462088"/>
            <a:ext cx="5040312" cy="49672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260648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якому малюнку правильне розміщення вишивки?</a:t>
            </a:r>
            <a:endParaRPr lang="ru-RU" sz="32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Поєднання контрастних кольорів у вишивці</a:t>
            </a:r>
            <a:endParaRPr lang="uk-UA" altLang="ru-RU" sz="40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" name="Picture 2" descr="https://subject.com.ua/textbook/work/6klas_3/6klas_3.files/image1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275" y="1557338"/>
            <a:ext cx="8356600" cy="515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32656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alt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Вишивки, </a:t>
            </a:r>
            <a:r>
              <a:rPr lang="ru-RU" altLang="ru-RU" sz="4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виконані</a:t>
            </a:r>
            <a:r>
              <a:rPr lang="ru-RU" alt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 </a:t>
            </a:r>
            <a:r>
              <a:rPr lang="ru-RU" altLang="ru-RU" sz="4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теплій</a:t>
            </a:r>
            <a:r>
              <a:rPr lang="ru-RU" alt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і </a:t>
            </a:r>
            <a:r>
              <a:rPr lang="ru-RU" altLang="ru-RU" sz="4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холодній</a:t>
            </a:r>
            <a:r>
              <a:rPr lang="ru-RU" alt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altLang="ru-RU" sz="4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кольорових</a:t>
            </a:r>
            <a:r>
              <a:rPr lang="ru-RU" alt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гамах</a:t>
            </a:r>
            <a:endParaRPr lang="uk-UA" altLang="ru-RU" sz="40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" name="Picture 2" descr="https://subject.com.ua/textbook/work/6klas_3/6klas_3.files/image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205038"/>
            <a:ext cx="791527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Практична робота: Розробка візерунка (схеми) для вишивання серветки.</a:t>
            </a:r>
            <a:endParaRPr lang="ru-RU" sz="36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На аркуші паперу в </a:t>
            </a:r>
            <a:b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клітинку розробити </a:t>
            </a:r>
            <a:b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ескіз орнаменту </a:t>
            </a:r>
            <a:b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для серветки.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Documents and Settings\User\Рабочий стол\сх.jpg"/>
          <p:cNvPicPr>
            <a:picLocks noChangeAspect="1" noChangeArrowheads="1"/>
          </p:cNvPicPr>
          <p:nvPr/>
        </p:nvPicPr>
        <p:blipFill>
          <a:blip r:embed="rId2" cstate="print"/>
          <a:srcRect l="9375" t="14583" r="15625" b="31250"/>
          <a:stretch>
            <a:fillRect/>
          </a:stretch>
        </p:blipFill>
        <p:spPr bwMode="auto">
          <a:xfrm>
            <a:off x="179512" y="3789040"/>
            <a:ext cx="4752528" cy="26432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20072" y="5085184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Для роботи тобі знадобиться:аркуш паперу в клітинку, фломастери.</a:t>
            </a:r>
          </a:p>
        </p:txBody>
      </p:sp>
      <p:pic>
        <p:nvPicPr>
          <p:cNvPr id="6" name="Рисунок 5" descr="Художні традиції рідного краю. Український рушничок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72816"/>
            <a:ext cx="374441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Символічне значення традиційних орнаментів українських вишитих рушників |  Інші методичні матеріали. Виховна робота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501008"/>
            <a:ext cx="374441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00D200"/>
              </a:gs>
              <a:gs pos="100000">
                <a:srgbClr val="FFFF66"/>
              </a:gs>
            </a:gsLst>
            <a:path path="rect">
              <a:fillToRect l="100000" t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ru-RU" altLang="ru-RU" sz="3200" b="1" i="1">
              <a:latin typeface="Georg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Щоб </a:t>
            </a:r>
            <a:r>
              <a:rPr lang="ru-RU" sz="36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узагальнити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знання 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sz="36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вишивку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складемо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сенкан про </a:t>
            </a:r>
            <a:r>
              <a:rPr lang="ru-RU" sz="36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вишивку</a:t>
            </a:r>
            <a:r>
              <a:rPr lang="ru-RU" sz="3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8850" cy="4525963"/>
          </a:xfrm>
        </p:spPr>
        <p:txBody>
          <a:bodyPr>
            <a:normAutofit fontScale="92500"/>
          </a:bodyPr>
          <a:lstStyle/>
          <a:p>
            <a:pPr marL="0" indent="0" algn="ctr">
              <a:buFontTx/>
              <a:buNone/>
              <a:defRPr/>
            </a:pPr>
            <a:r>
              <a:rPr lang="ru-RU" b="1" dirty="0">
                <a:solidFill>
                  <a:srgbClr val="006600"/>
                </a:solidFill>
              </a:rPr>
              <a:t>Алгоритм </a:t>
            </a:r>
            <a:r>
              <a:rPr lang="ru-RU" b="1" dirty="0" err="1">
                <a:solidFill>
                  <a:srgbClr val="006600"/>
                </a:solidFill>
              </a:rPr>
              <a:t>написання</a:t>
            </a:r>
            <a:r>
              <a:rPr lang="ru-RU" b="1" dirty="0">
                <a:solidFill>
                  <a:srgbClr val="006600"/>
                </a:solidFill>
              </a:rPr>
              <a:t> </a:t>
            </a:r>
            <a:r>
              <a:rPr lang="ru-RU" b="1" dirty="0" err="1" smtClean="0">
                <a:solidFill>
                  <a:srgbClr val="006600"/>
                </a:solidFill>
              </a:rPr>
              <a:t>сенкану</a:t>
            </a:r>
            <a:endParaRPr lang="ru-RU" dirty="0">
              <a:solidFill>
                <a:srgbClr val="006600"/>
              </a:solidFill>
            </a:endParaRP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</a:rPr>
              <a:t>1 рядок</a:t>
            </a:r>
            <a:r>
              <a:rPr lang="ru-RU" dirty="0">
                <a:solidFill>
                  <a:srgbClr val="000099"/>
                </a:solidFill>
              </a:rPr>
              <a:t> – </a:t>
            </a:r>
            <a:r>
              <a:rPr lang="ru-RU" dirty="0" err="1">
                <a:solidFill>
                  <a:srgbClr val="000099"/>
                </a:solidFill>
              </a:rPr>
              <a:t>Вишивка</a:t>
            </a:r>
            <a:r>
              <a:rPr lang="ru-RU" dirty="0">
                <a:solidFill>
                  <a:srgbClr val="000099"/>
                </a:solidFill>
              </a:rPr>
              <a:t> (тема, </a:t>
            </a:r>
            <a:r>
              <a:rPr lang="ru-RU" dirty="0" err="1">
                <a:solidFill>
                  <a:srgbClr val="000099"/>
                </a:solidFill>
              </a:rPr>
              <a:t>одне</a:t>
            </a:r>
            <a:r>
              <a:rPr lang="ru-RU" dirty="0">
                <a:solidFill>
                  <a:srgbClr val="000099"/>
                </a:solidFill>
              </a:rPr>
              <a:t> слово - </a:t>
            </a:r>
            <a:r>
              <a:rPr lang="ru-RU" dirty="0" err="1">
                <a:solidFill>
                  <a:srgbClr val="000099"/>
                </a:solidFill>
              </a:rPr>
              <a:t>іменник</a:t>
            </a:r>
            <a:r>
              <a:rPr lang="ru-RU" dirty="0">
                <a:solidFill>
                  <a:srgbClr val="000099"/>
                </a:solidFill>
              </a:rPr>
              <a:t>),</a:t>
            </a: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</a:rPr>
              <a:t>2 рядок</a:t>
            </a:r>
            <a:r>
              <a:rPr lang="ru-RU" dirty="0">
                <a:solidFill>
                  <a:srgbClr val="000099"/>
                </a:solidFill>
              </a:rPr>
              <a:t> – 2 </a:t>
            </a:r>
            <a:r>
              <a:rPr lang="ru-RU" dirty="0" err="1">
                <a:solidFill>
                  <a:srgbClr val="000099"/>
                </a:solidFill>
              </a:rPr>
              <a:t>прикметника</a:t>
            </a:r>
            <a:r>
              <a:rPr lang="ru-RU" dirty="0">
                <a:solidFill>
                  <a:srgbClr val="000099"/>
                </a:solidFill>
              </a:rPr>
              <a:t>,</a:t>
            </a: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</a:rPr>
              <a:t>3 рядок</a:t>
            </a:r>
            <a:r>
              <a:rPr lang="ru-RU" dirty="0">
                <a:solidFill>
                  <a:srgbClr val="000099"/>
                </a:solidFill>
              </a:rPr>
              <a:t> – 3 </a:t>
            </a:r>
            <a:r>
              <a:rPr lang="ru-RU" dirty="0" err="1">
                <a:solidFill>
                  <a:srgbClr val="000099"/>
                </a:solidFill>
              </a:rPr>
              <a:t>дієслова</a:t>
            </a:r>
            <a:r>
              <a:rPr lang="ru-RU" dirty="0">
                <a:solidFill>
                  <a:srgbClr val="000099"/>
                </a:solidFill>
              </a:rPr>
              <a:t>,</a:t>
            </a: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</a:rPr>
              <a:t>4 рядок</a:t>
            </a:r>
            <a:r>
              <a:rPr lang="ru-RU" dirty="0">
                <a:solidFill>
                  <a:srgbClr val="000099"/>
                </a:solidFill>
              </a:rPr>
              <a:t> –фраза, </a:t>
            </a:r>
            <a:r>
              <a:rPr lang="ru-RU" dirty="0" err="1">
                <a:solidFill>
                  <a:srgbClr val="000099"/>
                </a:solidFill>
              </a:rPr>
              <a:t>що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виявляє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ставлення</a:t>
            </a:r>
            <a:r>
              <a:rPr lang="ru-RU" dirty="0">
                <a:solidFill>
                  <a:srgbClr val="000099"/>
                </a:solidFill>
              </a:rPr>
              <a:t> автора до теми (4 слова),</a:t>
            </a: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</a:rPr>
              <a:t>5 рядок </a:t>
            </a:r>
            <a:r>
              <a:rPr lang="ru-RU" dirty="0">
                <a:solidFill>
                  <a:srgbClr val="000099"/>
                </a:solidFill>
              </a:rPr>
              <a:t>–</a:t>
            </a:r>
            <a:r>
              <a:rPr lang="ru-RU" dirty="0" err="1">
                <a:solidFill>
                  <a:srgbClr val="000099"/>
                </a:solidFill>
              </a:rPr>
              <a:t>асоціація</a:t>
            </a:r>
            <a:r>
              <a:rPr lang="ru-RU" dirty="0">
                <a:solidFill>
                  <a:srgbClr val="000099"/>
                </a:solidFill>
              </a:rPr>
              <a:t> до теми (1 слово - </a:t>
            </a:r>
            <a:r>
              <a:rPr lang="ru-RU" dirty="0" err="1">
                <a:solidFill>
                  <a:srgbClr val="000099"/>
                </a:solidFill>
              </a:rPr>
              <a:t>іменник</a:t>
            </a:r>
            <a:r>
              <a:rPr lang="ru-RU" dirty="0">
                <a:solidFill>
                  <a:srgbClr val="000099"/>
                </a:solidFill>
              </a:rPr>
              <a:t>).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177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1776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00D200"/>
              </a:gs>
              <a:gs pos="100000">
                <a:srgbClr val="FFFF66"/>
              </a:gs>
            </a:gsLst>
            <a:path path="rect">
              <a:fillToRect l="100000" t="100000"/>
            </a:path>
          </a:gradFill>
          <a:ln w="38100">
            <a:pattFill prst="sphere">
              <a:fgClr>
                <a:srgbClr val="FFFF00"/>
              </a:fgClr>
              <a:bgClr>
                <a:srgbClr val="1F970B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ru-RU" altLang="ru-RU" sz="3200" b="1" i="1">
              <a:latin typeface="Georgia" pitchFamily="18" charset="0"/>
            </a:endParaRPr>
          </a:p>
        </p:txBody>
      </p:sp>
      <p:sp>
        <p:nvSpPr>
          <p:cNvPr id="117765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395536" y="404664"/>
            <a:ext cx="8352928" cy="72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alt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«Закінчи  речення »</a:t>
            </a:r>
            <a:endParaRPr lang="ru-RU" sz="3600" b="1" kern="1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51520" y="1484784"/>
            <a:ext cx="8424936" cy="47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Сьогодні на уроці я …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Найбільше мені сподобалося …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дізналась …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Найбільше труднощів я відчула …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Мій настрій…</a:t>
            </a:r>
          </a:p>
          <a:p>
            <a:pPr lvl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можу сказати, що навчилась…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Тепер я умію..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  <a:buNone/>
            </a:pPr>
            <a:r>
              <a:rPr lang="uk-UA" sz="3600" b="1" dirty="0" smtClean="0">
                <a:solidFill>
                  <a:srgbClr val="6600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Після цього уроку в мене є бажання…</a:t>
            </a:r>
            <a:endParaRPr lang="ru-RU" sz="36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endParaRPr lang="uk-UA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uk-UA" altLang="ru-RU" sz="2400" b="1" i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endParaRPr lang="ru-RU" alt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836712"/>
            <a:ext cx="676875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uk-UA" altLang="ru-RU" sz="4400" b="1" dirty="0" smtClean="0">
                <a:solidFill>
                  <a:srgbClr val="006600"/>
                </a:solidFill>
                <a:latin typeface="Comic Sans MS" pitchFamily="66" charset="0"/>
                <a:cs typeface="Times New Roman" pitchFamily="18" charset="0"/>
              </a:rPr>
              <a:t>Домашнє завдання:</a:t>
            </a:r>
            <a:endParaRPr lang="uk-UA" altLang="ru-RU" sz="3200" b="1" dirty="0" smtClean="0">
              <a:solidFill>
                <a:srgbClr val="0066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uk-UA" altLang="ru-RU" sz="3600" b="1" dirty="0" smtClean="0">
                <a:solidFill>
                  <a:srgbClr val="660033"/>
                </a:solidFill>
                <a:latin typeface="Comic Sans MS" pitchFamily="66" charset="0"/>
                <a:cs typeface="Times New Roman" pitchFamily="18" charset="0"/>
              </a:rPr>
              <a:t>-  Закінчити розробку композиції вишивки для оздоблення серветки</a:t>
            </a:r>
          </a:p>
          <a:p>
            <a:pPr algn="ctr">
              <a:spcBef>
                <a:spcPct val="50000"/>
              </a:spcBef>
              <a:buFontTx/>
              <a:buChar char="-"/>
            </a:pPr>
            <a:r>
              <a:rPr lang="uk-UA" altLang="ru-RU" sz="3600" b="1" dirty="0" smtClean="0">
                <a:solidFill>
                  <a:srgbClr val="660033"/>
                </a:solidFill>
                <a:latin typeface="Comic Sans MS" pitchFamily="66" charset="0"/>
                <a:cs typeface="Times New Roman" pitchFamily="18" charset="0"/>
              </a:rPr>
              <a:t>Принести  інструменти і матеріали для   вишивання серветки</a:t>
            </a:r>
            <a:endParaRPr lang="ru-RU" altLang="ru-RU" sz="3600" b="1" dirty="0">
              <a:solidFill>
                <a:srgbClr val="660033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75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80E23E"/>
              </a:gs>
              <a:gs pos="100000">
                <a:srgbClr val="C9F3AD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uk-UA" altLang="ru-RU" sz="2400" b="1"/>
              <a:t>                                         </a:t>
            </a:r>
          </a:p>
          <a:p>
            <a:pPr algn="ctr" eaLnBrk="1" hangingPunct="1"/>
            <a:endParaRPr lang="uk-UA" altLang="ru-RU" sz="2800" b="1" i="1">
              <a:solidFill>
                <a:srgbClr val="006600"/>
              </a:solidFill>
            </a:endParaRP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116632"/>
            <a:ext cx="7921625" cy="792163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ru-RU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Гра «Блеф – клуб» (Так чи ні ?)</a:t>
            </a:r>
            <a:endParaRPr lang="ru-RU" altLang="ru-RU" sz="32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836712"/>
            <a:ext cx="8137525" cy="5545137"/>
          </a:xfrm>
        </p:spPr>
        <p:txBody>
          <a:bodyPr>
            <a:noAutofit/>
          </a:bodyPr>
          <a:lstStyle/>
          <a:p>
            <a:pPr algn="just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Орнамент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– це послідовне повторення окремих мотивів.</a:t>
            </a:r>
            <a:endParaRPr lang="ru-RU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Рапорт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– частина орнаменту, яка повторюється  тричі. </a:t>
            </a:r>
            <a:endParaRPr lang="ru-RU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Орнамент який поєднує у собі геометричні мотиви </a:t>
            </a:r>
            <a:r>
              <a:rPr lang="uk-UA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зооморфний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Геральдичний орнамент 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– це композиція із  зображенням гербів, орденів, медалей, емблем, значків.  </a:t>
            </a:r>
            <a:endParaRPr lang="ru-RU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Композиція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– це оздоблювальний візерунок, побудований на ритмічному чергуванні і поєднанні різних елементів .</a:t>
            </a:r>
            <a:r>
              <a:rPr lang="uk-UA" sz="2400" b="1" i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Рослинний орнамент 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містить зображення листя, квітів, дерев.</a:t>
            </a:r>
            <a:endParaRPr lang="ru-RU" sz="24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Орнамент</a:t>
            </a:r>
            <a:r>
              <a:rPr lang="uk-U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узору за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кольором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, формою, що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творчий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задум</a:t>
            </a:r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автора.</a:t>
            </a:r>
          </a:p>
          <a:p>
            <a:pPr algn="just"/>
            <a:r>
              <a:rPr lang="ru-RU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Слово «орнамент» в перекладі з польської означає </a:t>
            </a:r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«прикраси»</a:t>
            </a: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47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47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47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</p:bld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2198</TotalTime>
  <Words>724</Words>
  <Application>Microsoft Office PowerPoint</Application>
  <PresentationFormat>Экран (4:3)</PresentationFormat>
  <Paragraphs>170</Paragraphs>
  <Slides>37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Слайд</vt:lpstr>
      <vt:lpstr>  “ПОДАРУЙ ПОСМІШКУ”</vt:lpstr>
      <vt:lpstr>Слайд 2</vt:lpstr>
      <vt:lpstr>  “Композиція у вишивці. Символи в українській народній вишивці”     </vt:lpstr>
      <vt:lpstr>Чого ви очікуєте?</vt:lpstr>
      <vt:lpstr>Слайд 5</vt:lpstr>
      <vt:lpstr>Слайд 6</vt:lpstr>
      <vt:lpstr>Правильні відповіді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     БЕРЕГИНЯ</vt:lpstr>
      <vt:lpstr>ВИНОГРАД</vt:lpstr>
      <vt:lpstr>ДУБ</vt:lpstr>
      <vt:lpstr>КАЛИНА</vt:lpstr>
      <vt:lpstr>МАК</vt:lpstr>
      <vt:lpstr>ЛІЛЕЯ</vt:lpstr>
      <vt:lpstr>                 ТРОЯНДА (РУЖА)</vt:lpstr>
      <vt:lpstr>ХМІЛЬ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Практична робота: Розробка візерунка (схеми) для вишивання серветки.</vt:lpstr>
      <vt:lpstr> Щоб узагальнити свої знання про вишивку, складемо сенкан про вишивку.  </vt:lpstr>
      <vt:lpstr>Слайд 35</vt:lpstr>
      <vt:lpstr>Слайд 36</vt:lpstr>
      <vt:lpstr>Гра «Блеф – клуб» (Так чи ні ?)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172</cp:revision>
  <dcterms:modified xsi:type="dcterms:W3CDTF">2021-12-14T18:24:10Z</dcterms:modified>
</cp:coreProperties>
</file>