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9144000"/>
  <p:notesSz cx="6858000" cy="9144000"/>
  <p:embeddedFontLst>
    <p:embeddedFont>
      <p:font typeface="Corsiva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rsiva-regular.fntdata"/><Relationship Id="rId11" Type="http://schemas.openxmlformats.org/officeDocument/2006/relationships/slide" Target="slides/slide6.xml"/><Relationship Id="rId22" Type="http://schemas.openxmlformats.org/officeDocument/2006/relationships/font" Target="fonts/Corsiva-italic.fntdata"/><Relationship Id="rId10" Type="http://schemas.openxmlformats.org/officeDocument/2006/relationships/slide" Target="slides/slide5.xml"/><Relationship Id="rId21" Type="http://schemas.openxmlformats.org/officeDocument/2006/relationships/font" Target="fonts/Corsiva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Corsiva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>
            <a:alpha val="27059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11560" y="404664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uk-UA"/>
              <a:t>Інтелектуально-розважальна гра</a:t>
            </a:r>
            <a:br>
              <a:rPr lang="uk-UA"/>
            </a:br>
            <a:r>
              <a:rPr b="1" lang="uk-UA"/>
              <a:t>«Математичні перегони»</a:t>
            </a:r>
            <a:br>
              <a:rPr lang="uk-UA"/>
            </a:br>
            <a:endParaRPr/>
          </a:p>
        </p:txBody>
      </p:sp>
      <p:pic>
        <p:nvPicPr>
          <p:cNvPr descr="https://lh7-rt.googleusercontent.com/docsz/AD_4nXfEWARVpyoyTJz4W8mca3TV4SjHhfi7m160kuPs0yd4QsQF5XHUeCNfs-cPjPI6naEcrqgq9yHH2QxrKoKNbdo4EfoTlUluocEwBI1DdwvCY_uUwSN3aYLdVih2TqugFAdNqk__Zg?key=MV0I-ZPMIxmExc0EerOFQJD-" id="85" name="Google Shape;8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8081" y="2300574"/>
            <a:ext cx="4407192" cy="313303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/>
          <p:nvPr/>
        </p:nvSpPr>
        <p:spPr>
          <a:xfrm>
            <a:off x="251520" y="5661248"/>
            <a:ext cx="8424936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uk-UA" sz="3200" u="none" cap="none" strike="noStrike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  Девіз змагань :  </a:t>
            </a:r>
            <a:r>
              <a:rPr b="1" i="1" lang="uk-UA" sz="3200" u="none" cap="none" strike="noStrike">
                <a:solidFill>
                  <a:srgbClr val="7030A0"/>
                </a:solidFill>
                <a:latin typeface="Corsiva"/>
                <a:ea typeface="Corsiva"/>
                <a:cs typeface="Corsiva"/>
                <a:sym typeface="Corsiva"/>
              </a:rPr>
              <a:t>Перемога там, де є рух вперед.  </a:t>
            </a:r>
            <a:endParaRPr b="1" i="1" sz="3200">
              <a:solidFill>
                <a:srgbClr val="7030A0"/>
              </a:solidFill>
              <a:latin typeface="Corsiva"/>
              <a:ea typeface="Corsiva"/>
              <a:cs typeface="Corsiva"/>
              <a:sym typeface="Corsiv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3200">
                <a:solidFill>
                  <a:schemeClr val="dk1"/>
                </a:solidFill>
                <a:latin typeface="Corsiva"/>
                <a:ea typeface="Corsiva"/>
                <a:cs typeface="Corsiva"/>
                <a:sym typeface="Corsiva"/>
              </a:rPr>
              <a:t>                                                            Рей Бредбері       </a:t>
            </a:r>
            <a:endParaRPr b="1" sz="3200">
              <a:solidFill>
                <a:schemeClr val="dk1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lh7-rt.googleusercontent.com/docsz/AD_4nXcwDi3st4NIm8RVDhmfna8sk9zkQDM8xJSNvoRQ5BnGpWSH6_ksEKIH1rutDEDw3WoHNHrkKc0-_5Dg7BGe5Rqqn1IfNGGr1t662eJJTBs6Lnb-cIrcl-FHt17LC7j_MC45ZYM2pg?key=MV0I-ZPMIxmExc0EerOFQJD-" id="91" name="Google Shape;9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696" y="1340768"/>
            <a:ext cx="4608512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/>
          <p:nvPr/>
        </p:nvSpPr>
        <p:spPr>
          <a:xfrm>
            <a:off x="2385353" y="1052736"/>
            <a:ext cx="3756798" cy="92333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180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E10F8C"/>
                </a:solidFill>
                <a:latin typeface="Calibri"/>
              </a:rPr>
              <a:t>РОЗМИНКА</a:t>
            </a:r>
          </a:p>
        </p:txBody>
      </p:sp>
      <p:sp>
        <p:nvSpPr>
          <p:cNvPr id="93" name="Google Shape;93;p14"/>
          <p:cNvSpPr/>
          <p:nvPr/>
        </p:nvSpPr>
        <p:spPr>
          <a:xfrm>
            <a:off x="2439730" y="5822068"/>
            <a:ext cx="372448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Конкурс № 1 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/>
          <p:nvPr/>
        </p:nvSpPr>
        <p:spPr>
          <a:xfrm>
            <a:off x="2180159" y="260648"/>
            <a:ext cx="478368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5400">
                <a:solidFill>
                  <a:srgbClr val="F456B4"/>
                </a:solidFill>
                <a:latin typeface="Calibri"/>
                <a:ea typeface="Calibri"/>
                <a:cs typeface="Calibri"/>
                <a:sym typeface="Calibri"/>
              </a:rPr>
              <a:t>Логічна задача</a:t>
            </a:r>
            <a:endParaRPr b="1" sz="5400">
              <a:solidFill>
                <a:srgbClr val="F456B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5"/>
          <p:cNvSpPr/>
          <p:nvPr/>
        </p:nvSpPr>
        <p:spPr>
          <a:xfrm>
            <a:off x="2417491" y="5661248"/>
            <a:ext cx="372448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4800" u="sng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Конкурс № 2 </a:t>
            </a:r>
            <a:endParaRPr sz="480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h7-rt.googleusercontent.com/docsz/AD_4nXdOkj__hTZp5UMXEMHbD1Qahv9EBPfGKNx0tUte1c2xdbVoic6OPWwLBw1rGvXAvPYxEhTB7P8toRLTYcYohEEGujZ8VgkJutTLaGiu6BTFZrq80WtqPtsJpYhGGNtNpnnGmduL?key=MV0I-ZPMIxmExc0EerOFQJD-" id="100" name="Google Shape;10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80159" y="1347339"/>
            <a:ext cx="4584030" cy="3786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Andrey\Desktop\001.jpg" id="105" name="Google Shape;10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/>
          <p:nvPr/>
        </p:nvSpPr>
        <p:spPr>
          <a:xfrm>
            <a:off x="2915816" y="5758439"/>
            <a:ext cx="416556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5400" u="sng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Конкурс № 3 </a:t>
            </a:r>
            <a:endParaRPr sz="540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h7-rt.googleusercontent.com/docsz/AD_4nXcNlxxYxSrk5ex-n6Nf0Z7C2ijZHnmW0_zJL5M74ymdHkP-SdR05w7QMmAfePBHPR1vXpoAC_Q7v5cpxA1LEnIYFpo6hHCqZ2WYcnGKuxbz8mxeDXz0IkVjxImyoWO0tdgqK6Q4mw?key=MV0I-ZPMIxmExc0EerOFQJD-" id="111" name="Google Shape;11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1720" y="1988840"/>
            <a:ext cx="5449187" cy="362618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7"/>
          <p:cNvSpPr/>
          <p:nvPr/>
        </p:nvSpPr>
        <p:spPr>
          <a:xfrm>
            <a:off x="2467356" y="414152"/>
            <a:ext cx="4464496" cy="124854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19050">
                  <a:solidFill>
                    <a:schemeClr val="dk1"/>
                  </a:solidFill>
                  <a:prstDash val="dash"/>
                  <a:round/>
                  <a:headEnd len="sm" w="sm" type="none"/>
                  <a:tailEnd len="sm" w="sm" type="none"/>
                </a:ln>
                <a:solidFill>
                  <a:srgbClr val="00B050"/>
                </a:solidFill>
                <a:latin typeface="Calibri"/>
              </a:rPr>
              <a:t>АНАГРАМА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/>
          <p:nvPr/>
        </p:nvSpPr>
        <p:spPr>
          <a:xfrm>
            <a:off x="416248" y="476672"/>
            <a:ext cx="4079963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8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НРІЗИЯЦ</a:t>
            </a:r>
            <a:endParaRPr b="1" sz="8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8"/>
          <p:cNvSpPr/>
          <p:nvPr/>
        </p:nvSpPr>
        <p:spPr>
          <a:xfrm>
            <a:off x="384880" y="2155063"/>
            <a:ext cx="4137928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80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АТДРАВК</a:t>
            </a:r>
            <a:endParaRPr b="1" sz="800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8"/>
          <p:cNvSpPr/>
          <p:nvPr/>
        </p:nvSpPr>
        <p:spPr>
          <a:xfrm>
            <a:off x="5999474" y="620687"/>
            <a:ext cx="2769925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8000">
                <a:solidFill>
                  <a:srgbClr val="76923C"/>
                </a:solidFill>
                <a:latin typeface="Calibri"/>
                <a:ea typeface="Calibri"/>
                <a:cs typeface="Calibri"/>
                <a:sym typeface="Calibri"/>
              </a:rPr>
              <a:t>ЛОКО</a:t>
            </a:r>
            <a:endParaRPr b="1" sz="8000">
              <a:solidFill>
                <a:srgbClr val="76923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8"/>
          <p:cNvSpPr/>
          <p:nvPr/>
        </p:nvSpPr>
        <p:spPr>
          <a:xfrm>
            <a:off x="6082429" y="4293096"/>
            <a:ext cx="226696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8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РІБД</a:t>
            </a:r>
            <a:endParaRPr b="1" sz="8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8"/>
          <p:cNvSpPr/>
          <p:nvPr/>
        </p:nvSpPr>
        <p:spPr>
          <a:xfrm>
            <a:off x="361394" y="4437112"/>
            <a:ext cx="4780283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8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НОКДАДО</a:t>
            </a:r>
            <a:endParaRPr b="1" sz="80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8"/>
          <p:cNvSpPr/>
          <p:nvPr/>
        </p:nvSpPr>
        <p:spPr>
          <a:xfrm>
            <a:off x="5148064" y="2151259"/>
            <a:ext cx="3894015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8000">
                <a:solidFill>
                  <a:srgbClr val="528DD5"/>
                </a:solidFill>
                <a:latin typeface="Calibri"/>
                <a:ea typeface="Calibri"/>
                <a:cs typeface="Calibri"/>
                <a:sym typeface="Calibri"/>
              </a:rPr>
              <a:t>КІНІЛАЙ</a:t>
            </a:r>
            <a:endParaRPr b="1" sz="8000">
              <a:solidFill>
                <a:srgbClr val="528DD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/>
          <p:nvPr/>
        </p:nvSpPr>
        <p:spPr>
          <a:xfrm>
            <a:off x="2237828" y="332656"/>
            <a:ext cx="4657045" cy="92333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1">
                <a:ln cap="flat" cmpd="dbl" w="24500">
                  <a:solidFill>
                    <a:srgbClr val="002060"/>
                  </a:solidFill>
                  <a:prstDash val="solid"/>
                  <a:miter lim="8000"/>
                  <a:headEnd len="sm" w="sm" type="none"/>
                  <a:tailEnd len="sm" w="sm" type="none"/>
                </a:ln>
                <a:solidFill>
                  <a:srgbClr val="E10F8C"/>
                </a:solidFill>
                <a:latin typeface="Calibri"/>
              </a:rPr>
              <a:t>Числа в словах</a:t>
            </a:r>
          </a:p>
        </p:txBody>
      </p:sp>
      <p:sp>
        <p:nvSpPr>
          <p:cNvPr id="128" name="Google Shape;128;p19"/>
          <p:cNvSpPr/>
          <p:nvPr/>
        </p:nvSpPr>
        <p:spPr>
          <a:xfrm>
            <a:off x="2339752" y="5541754"/>
            <a:ext cx="416556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54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Конкурс № 4 </a:t>
            </a:r>
            <a:endParaRPr sz="54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lh7-rt.googleusercontent.com/docsz/AD_4nXdSb7vqZhs5sNc2_uCJSSeOLAh5wKIblBgPkSI7cHMJ-K6Uyqvn2Pf20TU0Fqw8CLlrPYRymsCPsHWcCJ_WHuZhvFH2tqVReCy5dTdrEKtlAlpY845yROfDyjyjz5PWzw3evvMK_A?key=MV0I-ZPMIxmExc0EerOFQJD-" id="129" name="Google Shape;12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7795" y="1959318"/>
            <a:ext cx="5328592" cy="2984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/>
          <p:nvPr/>
        </p:nvSpPr>
        <p:spPr>
          <a:xfrm>
            <a:off x="107504" y="332656"/>
            <a:ext cx="8820472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100лиця,   </a:t>
            </a:r>
            <a:r>
              <a:rPr b="1" lang="uk-UA" sz="4800">
                <a:solidFill>
                  <a:srgbClr val="00B050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ві3ла,</a:t>
            </a:r>
            <a:r>
              <a:rPr b="1" lang="uk-UA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  </a:t>
            </a:r>
            <a:r>
              <a:rPr b="1" lang="uk-UA" sz="4800">
                <a:solidFill>
                  <a:srgbClr val="7030A0"/>
                </a:solidFill>
                <a:latin typeface="Comic Sans MS"/>
                <a:ea typeface="Comic Sans MS"/>
                <a:cs typeface="Comic Sans MS"/>
                <a:sym typeface="Comic Sans MS"/>
              </a:rPr>
              <a:t>3зуб,</a:t>
            </a:r>
            <a:r>
              <a:rPr b="1" lang="uk-UA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  </a:t>
            </a:r>
            <a:r>
              <a:rPr b="1" lang="uk-UA" sz="4800">
                <a:solidFill>
                  <a:srgbClr val="E10F8C"/>
                </a:solidFill>
                <a:latin typeface="Comic Sans MS"/>
                <a:ea typeface="Comic Sans MS"/>
                <a:cs typeface="Comic Sans MS"/>
                <a:sym typeface="Comic Sans MS"/>
              </a:rPr>
              <a:t>р1а, </a:t>
            </a:r>
            <a:r>
              <a:rPr b="1" lang="uk-UA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     </a:t>
            </a:r>
            <a:r>
              <a:rPr b="1" lang="uk-UA" sz="4800">
                <a:solidFill>
                  <a:srgbClr val="C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пі2л,</a:t>
            </a:r>
            <a:r>
              <a:rPr b="1" lang="uk-UA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    </a:t>
            </a:r>
            <a:r>
              <a:rPr b="1" lang="uk-UA" sz="4800">
                <a:solidFill>
                  <a:schemeClr val="accent1"/>
                </a:solidFill>
                <a:latin typeface="Comic Sans MS"/>
                <a:ea typeface="Comic Sans MS"/>
                <a:cs typeface="Comic Sans MS"/>
                <a:sym typeface="Comic Sans MS"/>
              </a:rPr>
              <a:t>100ляр,</a:t>
            </a:r>
            <a:r>
              <a:rPr b="1" lang="uk-UA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  </a:t>
            </a:r>
            <a:endParaRPr b="1" sz="4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4800">
                <a:solidFill>
                  <a:srgbClr val="953734"/>
                </a:solidFill>
                <a:latin typeface="Comic Sans MS"/>
                <a:ea typeface="Comic Sans MS"/>
                <a:cs typeface="Comic Sans MS"/>
                <a:sym typeface="Comic Sans MS"/>
              </a:rPr>
              <a:t>ті100,</a:t>
            </a:r>
            <a:r>
              <a:rPr b="1" lang="uk-UA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  </a:t>
            </a:r>
            <a:r>
              <a:rPr b="1" lang="uk-UA" sz="48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ак3са,</a:t>
            </a:r>
            <a:r>
              <a:rPr b="1" lang="uk-UA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  40а,   </a:t>
            </a:r>
            <a:r>
              <a:rPr b="1" lang="uk-UA" sz="4800">
                <a:solidFill>
                  <a:srgbClr val="33CC33"/>
                </a:solidFill>
                <a:latin typeface="Comic Sans MS"/>
                <a:ea typeface="Comic Sans MS"/>
                <a:cs typeface="Comic Sans MS"/>
                <a:sym typeface="Comic Sans MS"/>
              </a:rPr>
              <a:t>7я,</a:t>
            </a:r>
            <a:r>
              <a:rPr b="1" lang="uk-UA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нами100,   </a:t>
            </a:r>
            <a:r>
              <a:rPr b="1" lang="uk-UA" sz="4800">
                <a:solidFill>
                  <a:srgbClr val="800080"/>
                </a:solidFill>
                <a:latin typeface="Comic Sans MS"/>
                <a:ea typeface="Comic Sans MS"/>
                <a:cs typeface="Comic Sans MS"/>
                <a:sym typeface="Comic Sans MS"/>
              </a:rPr>
              <a:t>100вп,</a:t>
            </a:r>
            <a:r>
              <a:rPr b="1" lang="uk-UA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  </a:t>
            </a:r>
            <a:r>
              <a:rPr b="1" lang="uk-UA" sz="4800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rPr>
              <a:t>3буна, </a:t>
            </a:r>
            <a:r>
              <a:rPr b="1" lang="uk-UA" sz="4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uk-UA" sz="4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1000 000ер,      </a:t>
            </a:r>
            <a:r>
              <a:rPr b="1" lang="uk-UA" sz="4800">
                <a:solidFill>
                  <a:srgbClr val="E36C09"/>
                </a:solidFill>
                <a:latin typeface="Comic Sans MS"/>
                <a:ea typeface="Comic Sans MS"/>
                <a:cs typeface="Comic Sans MS"/>
                <a:sym typeface="Comic Sans MS"/>
              </a:rPr>
              <a:t>і100рія.</a:t>
            </a:r>
            <a:endParaRPr b="1" sz="4800">
              <a:solidFill>
                <a:srgbClr val="E36C09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/>
          <p:nvPr/>
        </p:nvSpPr>
        <p:spPr>
          <a:xfrm>
            <a:off x="2699792" y="5517232"/>
            <a:ext cx="416556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uk-UA" sz="5400" u="sng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Конкурс № 4 </a:t>
            </a:r>
            <a:endParaRPr sz="5400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1"/>
          <p:cNvSpPr/>
          <p:nvPr/>
        </p:nvSpPr>
        <p:spPr>
          <a:xfrm>
            <a:off x="1511614" y="303039"/>
            <a:ext cx="5995744" cy="92333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800080"/>
                </a:solidFill>
                <a:latin typeface="Calibri"/>
              </a:rPr>
              <a:t>ЛОГІЧНІ КАРТИНКИ</a:t>
            </a:r>
          </a:p>
        </p:txBody>
      </p:sp>
      <p:sp>
        <p:nvSpPr>
          <p:cNvPr descr="Думающий ребенок: векторна графіка, зображення, Думающий ..." id="141" name="Google Shape;141;p21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ittle boy having good idea A bubble with idea lamp sign Vector  illustration | Premium Vector" id="142" name="Google Shape;14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16884" y="1412776"/>
            <a:ext cx="4248472" cy="4248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lh7-rt.googleusercontent.com/docsz/AD_4nXcqBRcBw26ULiosfc_RgpPQGPEpJbU2uX46LcQZiPvA9m61dwDymU6hkWIqPuPUnspYg1XrdY_Hq2gPoxM4cppp7tT7ZVg5SDnyc8AUy-Jt6h0qgZHVsB6iNfHkkYfeNzJTxZSp?key=MV0I-ZPMIxmExc0EerOFQJD-" id="147" name="Google Shape;14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2" y="186690"/>
            <a:ext cx="8424936" cy="6266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lh7-rt.googleusercontent.com/docsz/AD_4nXeGacfvR7BRnZVQNeiiXnLCmH2vv6enHELAAP2IzD_QJUavziNhbjndTJkNdNvH98LMQny9YEMa99_zLhEqFPHFmoY0FGABlf3rkqDKkmuQA4ZOULcq7emrFOQsrsoXnOic5o23Xg?key=MV0I-ZPMIxmExc0EerOFQJD-" id="152" name="Google Shape;15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504" y="404664"/>
            <a:ext cx="9036496" cy="5976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Логічні задачі - ІІ | Тест з математики – «На Урок»" id="157" name="Google Shape;15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520" y="188640"/>
            <a:ext cx="8640960" cy="6264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Пьедестал – Бесплатные иконки: виды спорта" id="162" name="Google Shape;16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9752" y="2132856"/>
            <a:ext cx="4248472" cy="4248472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5"/>
          <p:cNvSpPr/>
          <p:nvPr/>
        </p:nvSpPr>
        <p:spPr>
          <a:xfrm>
            <a:off x="1183449" y="476672"/>
            <a:ext cx="6777112" cy="923330"/>
          </a:xfrm>
          <a:prstGeom prst="rect">
            <a:avLst/>
          </a:prstGeom>
          <a:solidFill>
            <a:srgbClr val="C5D8F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5400" cap="none">
                <a:solidFill>
                  <a:srgbClr val="E10F8C"/>
                </a:solidFill>
                <a:latin typeface="Calibri"/>
                <a:ea typeface="Calibri"/>
                <a:cs typeface="Calibri"/>
                <a:sym typeface="Calibri"/>
              </a:rPr>
              <a:t>Підведення підсумків</a:t>
            </a:r>
            <a:endParaRPr b="1" sz="5400" cap="none">
              <a:solidFill>
                <a:srgbClr val="E10F8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/>
          <p:nvPr/>
        </p:nvSpPr>
        <p:spPr>
          <a:xfrm>
            <a:off x="611560" y="335846"/>
            <a:ext cx="7920880" cy="6186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uk-UA" sz="1800">
                <a:solidFill>
                  <a:srgbClr val="E10F8C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Вірш  «Треба вчити математику» Г.Охоцької</a:t>
            </a:r>
            <a:endParaRPr b="1" sz="1800">
              <a:solidFill>
                <a:srgbClr val="E10F8C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 Якщо хочеш досягнути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 У житті своїх вершин,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 Математику збагнути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 Мусиш тонко, до глибин.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Калькулятор і комп'ютер –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Хто сьогодні їх не зна.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Та за пояс їх заткнути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Може світла голова.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Якщо лікарем ти станеш,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То, колего, тут затям,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Коли десь помилишся –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Хтось поплатиться життям.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 кажу про космонавтів,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Вчителів і моряків...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То, коли чогось не знав ти,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Час це вивчити настав.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 махай на все рукою,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Не лінуйся, а учись.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Бо чого навчишся в школі,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Знадобиться ще колись.</a:t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descr="Скачать картинки Перо бумага чернила, стоковые фото Перо бумага чернила в  хорошем качестве | Depositphotos" id="169" name="Google Shape;169;p26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Перо, чернильница, бумага — Северный рабочий" id="170" name="Google Shape;17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28184" y="4779079"/>
            <a:ext cx="2619375" cy="1743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