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1" r:id="rId2"/>
    <p:sldId id="262" r:id="rId3"/>
    <p:sldId id="270" r:id="rId4"/>
    <p:sldId id="271" r:id="rId5"/>
    <p:sldId id="263" r:id="rId6"/>
    <p:sldId id="264" r:id="rId7"/>
    <p:sldId id="265" r:id="rId8"/>
    <p:sldId id="272" r:id="rId9"/>
    <p:sldId id="267" r:id="rId10"/>
    <p:sldId id="273" r:id="rId11"/>
    <p:sldId id="266" r:id="rId12"/>
    <p:sldId id="268" r:id="rId13"/>
    <p:sldId id="260" r:id="rId14"/>
    <p:sldId id="274" r:id="rId15"/>
    <p:sldId id="27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kirovograd24.com/data/articles/011/627/11627/images/7725/medium-school44.edu_.kh_.ua2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3232" y="167424"/>
            <a:ext cx="6386222" cy="443677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91674" y="2500531"/>
            <a:ext cx="45398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“Моє майбутнє в </a:t>
            </a:r>
            <a:r>
              <a:rPr lang="uk-UA" sz="3600" b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Україні.</a:t>
            </a:r>
          </a:p>
          <a:p>
            <a:pPr algn="ctr"/>
            <a:r>
              <a:rPr lang="uk-UA" sz="3600" b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Ким </a:t>
            </a:r>
            <a:r>
              <a:rPr lang="uk-UA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мрієш стати ти?</a:t>
            </a:r>
          </a:p>
          <a:p>
            <a:pPr algn="ctr"/>
            <a:r>
              <a:rPr lang="uk-UA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uk-UA" sz="36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62897" y="4712214"/>
            <a:ext cx="4365938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56845" y="5215944"/>
            <a:ext cx="4597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 smtClean="0"/>
              <a:t>Підготувала :</a:t>
            </a:r>
          </a:p>
          <a:p>
            <a:pPr algn="r"/>
            <a:r>
              <a:rPr lang="uk-UA" dirty="0" err="1" smtClean="0"/>
              <a:t>Ветох</a:t>
            </a:r>
            <a:r>
              <a:rPr lang="uk-UA" dirty="0" smtClean="0"/>
              <a:t> Наталя Іванівна</a:t>
            </a:r>
          </a:p>
        </p:txBody>
      </p:sp>
    </p:spTree>
    <p:extLst>
      <p:ext uri="{BB962C8B-B14F-4D97-AF65-F5344CB8AC3E}">
        <p14:creationId xmlns:p14="http://schemas.microsoft.com/office/powerpoint/2010/main" val="149418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/>
              <a:t>Допомогти учню </a:t>
            </a:r>
            <a:r>
              <a:rPr lang="uk-UA" dirty="0"/>
              <a:t>зрозуміти свої інтереси, навички, таланти та особистісні особливості, щоб вона могла зробити обґрунтований вибір щодо своєї професійної майбутньої діяльності</a:t>
            </a:r>
            <a:r>
              <a:rPr lang="uk-UA" dirty="0" smtClean="0"/>
              <a:t>.</a:t>
            </a:r>
          </a:p>
          <a:p>
            <a:r>
              <a:rPr lang="uk-UA" dirty="0"/>
              <a:t>Надання інформації про різні професії, включаючи їх вимоги до освіти, навичок, досвіду та можливостей кар'єрного розвитку.</a:t>
            </a:r>
          </a:p>
          <a:p>
            <a:r>
              <a:rPr lang="uk-UA" dirty="0" smtClean="0"/>
              <a:t>Надання </a:t>
            </a:r>
            <a:r>
              <a:rPr lang="uk-UA" dirty="0"/>
              <a:t>інформації про ринок праці, включаючи заробітну плату, трудові умови, ризики та перспективи кар'єрного розвитку в різних сферах.</a:t>
            </a:r>
          </a:p>
          <a:p>
            <a:r>
              <a:rPr lang="uk-UA" dirty="0"/>
              <a:t>Розвиток навичок, необхідних для успішної кар'єри, таких як комунікація, співпраця, лідерство та розв'язання проблем.</a:t>
            </a:r>
          </a:p>
          <a:p>
            <a:r>
              <a:rPr lang="uk-UA" dirty="0" smtClean="0"/>
              <a:t>Підтримка </a:t>
            </a:r>
            <a:r>
              <a:rPr lang="uk-UA" dirty="0"/>
              <a:t>людини у процесі прийняття рішення щодо вибору професії та підготовки до кар'єри.</a:t>
            </a: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6945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1" y="365760"/>
            <a:ext cx="84579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2980B9"/>
                </a:solidFill>
                <a:latin typeface="Arial"/>
              </a:defRPr>
            </a:pPr>
            <a:r>
              <a:t>Що таке професія?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1" y="1645920"/>
            <a:ext cx="8183651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2C3E50"/>
                </a:solidFill>
                <a:latin typeface="Arial"/>
              </a:rPr>
              <a:t>Професія</a:t>
            </a:r>
            <a:r>
              <a:rPr sz="2000">
                <a:solidFill>
                  <a:srgbClr val="2C3E50"/>
                </a:solidFill>
                <a:latin typeface="Arial"/>
              </a:rPr>
              <a:t> — це робота, яку людина обирає, навчається їй та виконує щодня.</a:t>
            </a:r>
          </a:p>
          <a:p>
            <a:pPr>
              <a:spcAft>
                <a:spcPts val="1400"/>
              </a:spcAft>
            </a:pPr>
            <a:r>
              <a:rPr sz="2000">
                <a:solidFill>
                  <a:srgbClr val="2C3E50"/>
                </a:solidFill>
                <a:latin typeface="Arial"/>
              </a:rPr>
              <a:t>Кожна професія є </a:t>
            </a:r>
            <a:r>
              <a:rPr sz="2000" b="1">
                <a:solidFill>
                  <a:srgbClr val="2C3E50"/>
                </a:solidFill>
                <a:latin typeface="Arial"/>
              </a:rPr>
              <a:t>важливою</a:t>
            </a:r>
            <a:r>
              <a:rPr sz="2000">
                <a:solidFill>
                  <a:srgbClr val="2C3E50"/>
                </a:solidFill>
                <a:latin typeface="Arial"/>
              </a:rPr>
              <a:t> та допомагає іншим людям.</a:t>
            </a:r>
          </a:p>
          <a:p>
            <a:pPr>
              <a:spcAft>
                <a:spcPts val="1400"/>
              </a:spcAft>
            </a:pPr>
            <a:r>
              <a:rPr sz="2000">
                <a:solidFill>
                  <a:srgbClr val="2C3E50"/>
                </a:solidFill>
                <a:latin typeface="Arial"/>
              </a:rPr>
              <a:t>Люди працюють, щоб створювати корисні речі, лікувати, навчати або захищати.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E67E22"/>
                </a:solidFill>
                <a:latin typeface="Arial"/>
              </a:rPr>
              <a:t>Загадка:</a:t>
            </a:r>
            <a:r>
              <a:rPr sz="2000">
                <a:solidFill>
                  <a:srgbClr val="2C3E50"/>
                </a:solidFill>
                <a:latin typeface="Arial"/>
              </a:rPr>
              <a:t> Хто носить білий халат і допомагає нам бути здоровими? (Лікар)</a:t>
            </a:r>
          </a:p>
        </p:txBody>
      </p:sp>
    </p:spTree>
    <p:extLst>
      <p:ext uri="{BB962C8B-B14F-4D97-AF65-F5344CB8AC3E}">
        <p14:creationId xmlns:p14="http://schemas.microsoft.com/office/powerpoint/2010/main" val="20060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1" y="365760"/>
            <a:ext cx="84579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2980B9"/>
                </a:solidFill>
                <a:latin typeface="Arial"/>
              </a:defRPr>
            </a:pPr>
            <a:r>
              <a:t>Професії навколо нас: Створювачі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1" y="1645920"/>
            <a:ext cx="8183651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2C3E50"/>
                </a:solidFill>
                <a:latin typeface="Arial"/>
              </a:rPr>
              <a:t>Будівельник</a:t>
            </a:r>
            <a:r>
              <a:rPr sz="2000">
                <a:solidFill>
                  <a:srgbClr val="2C3E50"/>
                </a:solidFill>
                <a:latin typeface="Arial"/>
              </a:rPr>
              <a:t> — зводить міцні будинки, школи та дитячі майданчики.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2C3E50"/>
                </a:solidFill>
                <a:latin typeface="Arial"/>
              </a:rPr>
              <a:t>Кухар</a:t>
            </a:r>
            <a:r>
              <a:rPr sz="2000">
                <a:solidFill>
                  <a:srgbClr val="2C3E50"/>
                </a:solidFill>
                <a:latin typeface="Arial"/>
              </a:rPr>
              <a:t> — готує смачну та корисну їжу в їдальнях і ресторанах.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2C3E50"/>
                </a:solidFill>
                <a:latin typeface="Arial"/>
              </a:rPr>
              <a:t>Фермер</a:t>
            </a:r>
            <a:r>
              <a:rPr sz="2000">
                <a:solidFill>
                  <a:srgbClr val="2C3E50"/>
                </a:solidFill>
                <a:latin typeface="Arial"/>
              </a:rPr>
              <a:t> — вирощує свіжі овочі, фрукти та піклується про тварин.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E67E22"/>
                </a:solidFill>
                <a:latin typeface="Arial"/>
              </a:rPr>
              <a:t>Питання для обговорення:</a:t>
            </a:r>
            <a:r>
              <a:rPr sz="2000">
                <a:solidFill>
                  <a:srgbClr val="2C3E50"/>
                </a:solidFill>
                <a:latin typeface="Arial"/>
              </a:rPr>
              <a:t> Яку улюблену страву ви хотіли б приготувати як кухар?</a:t>
            </a:r>
          </a:p>
        </p:txBody>
      </p:sp>
    </p:spTree>
    <p:extLst>
      <p:ext uri="{BB962C8B-B14F-4D97-AF65-F5344CB8AC3E}">
        <p14:creationId xmlns:p14="http://schemas.microsoft.com/office/powerpoint/2010/main" val="118957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348880"/>
            <a:ext cx="7848872" cy="3450696"/>
          </a:xfrm>
        </p:spPr>
        <p:txBody>
          <a:bodyPr/>
          <a:lstStyle/>
          <a:p>
            <a:pPr marL="0" lvl="0" indent="0">
              <a:buNone/>
            </a:pPr>
            <a:r>
              <a:rPr lang="uk-UA" sz="3600" dirty="0"/>
              <a:t>Назвіть своє ім’я </a:t>
            </a:r>
            <a:r>
              <a:rPr lang="uk-UA" sz="3600" dirty="0" smtClean="0"/>
              <a:t>і </a:t>
            </a:r>
            <a:r>
              <a:rPr lang="uk-UA" sz="3600" dirty="0"/>
              <a:t>закінчіть </a:t>
            </a:r>
            <a:r>
              <a:rPr lang="uk-UA" sz="3600" dirty="0" smtClean="0"/>
              <a:t>речення…</a:t>
            </a:r>
            <a:endParaRPr lang="ru-RU" sz="3600" dirty="0"/>
          </a:p>
          <a:p>
            <a:pPr lvl="2"/>
            <a:r>
              <a:rPr lang="uk-UA" sz="3200" b="1" i="1" dirty="0">
                <a:solidFill>
                  <a:srgbClr val="C00000"/>
                </a:solidFill>
              </a:rPr>
              <a:t>Я </a:t>
            </a:r>
            <a:r>
              <a:rPr lang="uk-UA" sz="3200" b="1" i="1" dirty="0" smtClean="0">
                <a:solidFill>
                  <a:srgbClr val="C00000"/>
                </a:solidFill>
              </a:rPr>
              <a:t>хочу бути… </a:t>
            </a:r>
            <a:r>
              <a:rPr lang="uk-UA" sz="3200" b="1" i="1" dirty="0" smtClean="0">
                <a:solidFill>
                  <a:srgbClr val="002060"/>
                </a:solidFill>
              </a:rPr>
              <a:t>або</a:t>
            </a:r>
            <a:r>
              <a:rPr lang="uk-UA" sz="3200" b="1" i="1" dirty="0" smtClean="0">
                <a:solidFill>
                  <a:srgbClr val="C00000"/>
                </a:solidFill>
              </a:rPr>
              <a:t>  я </a:t>
            </a:r>
            <a:r>
              <a:rPr lang="uk-UA" sz="3200" b="1" i="1" dirty="0">
                <a:solidFill>
                  <a:srgbClr val="C00000"/>
                </a:solidFill>
              </a:rPr>
              <a:t>мрію стати…</a:t>
            </a:r>
            <a:endParaRPr lang="ru-RU" sz="3200" b="1" dirty="0">
              <a:solidFill>
                <a:srgbClr val="C00000"/>
              </a:solidFill>
            </a:endParaRPr>
          </a:p>
          <a:p>
            <a:pPr lvl="2"/>
            <a:r>
              <a:rPr lang="uk-UA" sz="3200" b="1" i="1" dirty="0">
                <a:solidFill>
                  <a:srgbClr val="C00000"/>
                </a:solidFill>
              </a:rPr>
              <a:t>Для цього я буду…</a:t>
            </a:r>
            <a:endParaRPr lang="ru-RU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92080" y="620688"/>
            <a:ext cx="3322712" cy="426376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solidFill>
                  <a:schemeClr val="bg2">
                    <a:lumMod val="10000"/>
                  </a:schemeClr>
                </a:solidFill>
              </a:rPr>
              <a:t>Вправа «Мій вибір»</a:t>
            </a:r>
            <a:endParaRPr lang="ru-RU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0" t="41241" r="42519" b="12214"/>
          <a:stretch/>
        </p:blipFill>
        <p:spPr bwMode="auto">
          <a:xfrm>
            <a:off x="5724128" y="4509120"/>
            <a:ext cx="3147718" cy="2049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241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4852" y="462498"/>
            <a:ext cx="32508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ГРА «ПРОФЕСІЇ»</a:t>
            </a:r>
            <a:r>
              <a:rPr lang="uk-UA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953037" y="1682719"/>
            <a:ext cx="4520484" cy="64633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Перша група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«Найпрестижніші професії»;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6455" y="5552820"/>
            <a:ext cx="55185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Четверта група</a:t>
            </a:r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 «Найвідважніші професії».</a:t>
            </a:r>
            <a:endParaRPr lang="uk-UA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57212" y="4316450"/>
            <a:ext cx="55314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Третя група</a:t>
            </a:r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«Професії, які завжди потрібні»;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62796" y="3192818"/>
            <a:ext cx="4130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Друга група</a:t>
            </a:r>
            <a:r>
              <a:rPr lang="uk-UA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 «Забуті професії»;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Picture 3" descr="&amp;Kcy;&amp;acy;&amp;rcy;&amp;tcy;&amp;icy;&amp;ncy;&amp;kcy;&amp;icy; &amp;pcy;&amp;ocy; &amp;zcy;&amp;acy;&amp;pcy;&amp;rcy;&amp;ocy;&amp;scy;&amp;ucy; &amp;zcy;&amp;acy;&amp;bcy;&amp;ucy;&amp;tcy;&amp;iukcy; &amp;pcy;&amp;rcy;&amp;ocy;&amp;fcy;&amp;iecy;&amp;scy;&amp;iukcy;&amp;y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0612" y="297936"/>
            <a:ext cx="3114675" cy="3362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998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151549" y="579951"/>
            <a:ext cx="3631843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НАЙПРЕСТИЖНІШІ: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юрист, економіст, менеджер, топ-модель, </a:t>
            </a:r>
            <a:r>
              <a:rPr kumimoji="0" lang="uk-UA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телеведучий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журналіст, програміст, автослюсар, нафтовик, пластичний хірург.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87509" y="4912045"/>
            <a:ext cx="30716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НАЙВІДВАЖНІШІ: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пожежник, каскадер, льотчик-випробувач, космонавт,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рятувальник, сапер, шахтар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13267" y="3588690"/>
            <a:ext cx="72057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ПРОФЕСІЇ, ЯКІ ЗАВЖДИ ПОТРІБНІ: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лікар, учитель, двірник, будівельник, водій, перукар, міліціонер, пекар, хлібороб, кухар, слюсар-сантехнік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29557" y="2526285"/>
            <a:ext cx="69803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ЗАБУТІ ПРОФЕСІЇ: 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бондар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бортник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вівчар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uk-UA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гончар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uk-UA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дротар</a:t>
            </a:r>
            <a:r>
              <a:rPr lang="uk-UA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золотар, коваль, кожум'яка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 descr="&amp;Kcy;&amp;acy;&amp;rcy;&amp;tcy;&amp;icy;&amp;ncy;&amp;kcy;&amp;icy; &amp;pcy;&amp;ocy; &amp;zcy;&amp;acy;&amp;pcy;&amp;rcy;&amp;ocy;&amp;scy;&amp;ucy; &amp;zcy;&amp;acy;&amp;bcy;&amp;ucy;&amp;tcy;&amp;iukcy; &amp;pcy;&amp;rcy;&amp;ocy;&amp;fcy;&amp;iecy;&amp;scy;&amp;iukcy;&amp;yicy;"/>
          <p:cNvPicPr>
            <a:picLocks noChangeAspect="1" noChangeArrowheads="1"/>
          </p:cNvPicPr>
          <p:nvPr/>
        </p:nvPicPr>
        <p:blipFill>
          <a:blip r:embed="rId2" cstate="print"/>
          <a:srcRect t="48211"/>
          <a:stretch>
            <a:fillRect/>
          </a:stretch>
        </p:blipFill>
        <p:spPr bwMode="auto">
          <a:xfrm>
            <a:off x="1108611" y="360608"/>
            <a:ext cx="3743325" cy="1741309"/>
          </a:xfrm>
          <a:prstGeom prst="rect">
            <a:avLst/>
          </a:prstGeom>
          <a:noFill/>
        </p:spPr>
      </p:pic>
      <p:pic>
        <p:nvPicPr>
          <p:cNvPr id="7" name="Picture 3" descr="&amp;Kcy;&amp;acy;&amp;rcy;&amp;tcy;&amp;icy;&amp;ncy;&amp;kcy;&amp;icy; &amp;pcy;&amp;ocy; &amp;zcy;&amp;acy;&amp;pcy;&amp;rcy;&amp;ocy;&amp;scy;&amp;ucy; &amp;zcy;&amp;acy;&amp;bcy;&amp;ucy;&amp;tcy;&amp;iukcy; &amp;pcy;&amp;rcy;&amp;ocy;&amp;fcy;&amp;iecy;&amp;scy;&amp;iukcy;&amp;yicy;"/>
          <p:cNvPicPr>
            <a:picLocks noChangeAspect="1" noChangeArrowheads="1"/>
          </p:cNvPicPr>
          <p:nvPr/>
        </p:nvPicPr>
        <p:blipFill>
          <a:blip r:embed="rId2" cstate="print"/>
          <a:srcRect b="50192"/>
          <a:stretch>
            <a:fillRect/>
          </a:stretch>
        </p:blipFill>
        <p:spPr bwMode="auto">
          <a:xfrm>
            <a:off x="4892854" y="4751878"/>
            <a:ext cx="3743325" cy="1674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366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1" y="365760"/>
            <a:ext cx="84579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2980B9"/>
                </a:solidFill>
                <a:latin typeface="Arial"/>
              </a:defRPr>
            </a:pPr>
            <a:r>
              <a:t>Сучасні та незвичайні професії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1" y="1645920"/>
            <a:ext cx="8183651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 b="1">
                <a:solidFill>
                  <a:srgbClr val="2C3E50"/>
                </a:solidFill>
                <a:latin typeface="Arial"/>
              </a:rPr>
              <a:t>IT-спеціаліст / Програміст</a:t>
            </a:r>
            <a:r>
              <a:rPr sz="2000">
                <a:solidFill>
                  <a:srgbClr val="2C3E50"/>
                </a:solidFill>
                <a:latin typeface="Arial"/>
              </a:rPr>
              <a:t> — створює комп'ютерні ігри, корисні програми та сайти.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2C3E50"/>
                </a:solidFill>
                <a:latin typeface="Arial"/>
              </a:rPr>
              <a:t>Еколог</a:t>
            </a:r>
            <a:r>
              <a:rPr sz="2000">
                <a:solidFill>
                  <a:srgbClr val="2C3E50"/>
                </a:solidFill>
                <a:latin typeface="Arial"/>
              </a:rPr>
              <a:t> — захищає природу, рятує річки та ліси від забруднення.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2C3E50"/>
                </a:solidFill>
                <a:latin typeface="Arial"/>
              </a:rPr>
              <a:t>Дизайнер</a:t>
            </a:r>
            <a:r>
              <a:rPr sz="2000">
                <a:solidFill>
                  <a:srgbClr val="2C3E50"/>
                </a:solidFill>
                <a:latin typeface="Arial"/>
              </a:rPr>
              <a:t> — придумує гарний одяг, вигляд кімнат чи обкладинки книг.</a:t>
            </a:r>
          </a:p>
          <a:p>
            <a:pPr>
              <a:spcAft>
                <a:spcPts val="1400"/>
              </a:spcAft>
            </a:pPr>
            <a:r>
              <a:rPr sz="2000">
                <a:solidFill>
                  <a:srgbClr val="2C3E50"/>
                </a:solidFill>
                <a:latin typeface="Arial"/>
              </a:rPr>
              <a:t>Світ змінюється, і з'являється багато нових цікавих справ!</a:t>
            </a:r>
          </a:p>
        </p:txBody>
      </p:sp>
    </p:spTree>
    <p:extLst>
      <p:ext uri="{BB962C8B-B14F-4D97-AF65-F5344CB8AC3E}">
        <p14:creationId xmlns:p14="http://schemas.microsoft.com/office/powerpoint/2010/main" val="413435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https://youtu.be/1aJ7WC8QjqU?si=pmfSyEI2X6axcOqY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Переглянути мультфільм </a:t>
            </a:r>
            <a:br>
              <a:rPr lang="uk-UA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1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1" y="365760"/>
            <a:ext cx="84579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2980B9"/>
                </a:solidFill>
                <a:latin typeface="Arial"/>
              </a:defRPr>
            </a:pPr>
            <a:r>
              <a:t>Гра «Вгадай професію за предметом»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1" y="1645920"/>
            <a:ext cx="8183651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>
                <a:solidFill>
                  <a:srgbClr val="2C3E50"/>
                </a:solidFill>
                <a:latin typeface="Arial"/>
              </a:rPr>
              <a:t>Кому потрібні ці речі для роботи?</a:t>
            </a:r>
          </a:p>
          <a:p>
            <a:pPr>
              <a:spcAft>
                <a:spcPts val="1400"/>
              </a:spcAft>
            </a:pPr>
            <a:r>
              <a:rPr sz="2000">
                <a:solidFill>
                  <a:srgbClr val="2C3E50"/>
                </a:solidFill>
                <a:latin typeface="Arial"/>
              </a:rPr>
              <a:t>1. </a:t>
            </a:r>
            <a:r>
              <a:rPr sz="2000" b="1">
                <a:solidFill>
                  <a:srgbClr val="2C3E50"/>
                </a:solidFill>
                <a:latin typeface="Arial"/>
              </a:rPr>
              <a:t>Указка, крейда, підручник</a:t>
            </a:r>
            <a:r>
              <a:rPr sz="2000">
                <a:solidFill>
                  <a:srgbClr val="2C3E50"/>
                </a:solidFill>
                <a:latin typeface="Arial"/>
              </a:rPr>
              <a:t> — ... (Вчитель)</a:t>
            </a:r>
          </a:p>
          <a:p>
            <a:pPr>
              <a:spcAft>
                <a:spcPts val="1400"/>
              </a:spcAft>
            </a:pPr>
            <a:r>
              <a:rPr sz="2000">
                <a:solidFill>
                  <a:srgbClr val="2C3E50"/>
                </a:solidFill>
                <a:latin typeface="Arial"/>
              </a:rPr>
              <a:t>2. </a:t>
            </a:r>
            <a:r>
              <a:rPr sz="2000" b="1">
                <a:solidFill>
                  <a:srgbClr val="2C3E50"/>
                </a:solidFill>
                <a:latin typeface="Arial"/>
              </a:rPr>
              <a:t>Шприц, фонендоскоп, вітаміни</a:t>
            </a:r>
            <a:r>
              <a:rPr sz="2000">
                <a:solidFill>
                  <a:srgbClr val="2C3E50"/>
                </a:solidFill>
                <a:latin typeface="Arial"/>
              </a:rPr>
              <a:t> — ... (Лікар)</a:t>
            </a:r>
          </a:p>
          <a:p>
            <a:pPr>
              <a:spcAft>
                <a:spcPts val="1400"/>
              </a:spcAft>
            </a:pPr>
            <a:r>
              <a:rPr sz="2000">
                <a:solidFill>
                  <a:srgbClr val="2C3E50"/>
                </a:solidFill>
                <a:latin typeface="Arial"/>
              </a:rPr>
              <a:t>3. </a:t>
            </a:r>
            <a:r>
              <a:rPr sz="2000" b="1">
                <a:solidFill>
                  <a:srgbClr val="2C3E50"/>
                </a:solidFill>
                <a:latin typeface="Arial"/>
              </a:rPr>
              <a:t>Каструля, ополоник, фартух</a:t>
            </a:r>
            <a:r>
              <a:rPr sz="2000">
                <a:solidFill>
                  <a:srgbClr val="2C3E50"/>
                </a:solidFill>
                <a:latin typeface="Arial"/>
              </a:rPr>
              <a:t> — ... (Кухар)</a:t>
            </a:r>
          </a:p>
          <a:p>
            <a:pPr>
              <a:spcAft>
                <a:spcPts val="1400"/>
              </a:spcAft>
            </a:pPr>
            <a:r>
              <a:rPr sz="2000">
                <a:solidFill>
                  <a:srgbClr val="2C3E50"/>
                </a:solidFill>
                <a:latin typeface="Arial"/>
              </a:rPr>
              <a:t>4. </a:t>
            </a:r>
            <a:r>
              <a:rPr sz="2000" b="1">
                <a:solidFill>
                  <a:srgbClr val="2C3E50"/>
                </a:solidFill>
                <a:latin typeface="Arial"/>
              </a:rPr>
              <a:t>Пензлик, фарби, полотно</a:t>
            </a:r>
            <a:r>
              <a:rPr sz="2000">
                <a:solidFill>
                  <a:srgbClr val="2C3E50"/>
                </a:solidFill>
                <a:latin typeface="Arial"/>
              </a:rPr>
              <a:t> — ... (Художник)</a:t>
            </a:r>
          </a:p>
        </p:txBody>
      </p:sp>
    </p:spTree>
    <p:extLst>
      <p:ext uri="{BB962C8B-B14F-4D97-AF65-F5344CB8AC3E}">
        <p14:creationId xmlns:p14="http://schemas.microsoft.com/office/powerpoint/2010/main" val="404224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uk-UA" sz="2800" dirty="0" smtClean="0"/>
              <a:t>А.... , </a:t>
            </a:r>
            <a:r>
              <a:rPr lang="uk-UA" sz="2800" dirty="0"/>
              <a:t>Г</a:t>
            </a:r>
            <a:r>
              <a:rPr lang="uk-UA" sz="2800" dirty="0" smtClean="0"/>
              <a:t>…, К….</a:t>
            </a:r>
          </a:p>
          <a:p>
            <a:pPr marL="0" indent="0" algn="ctr">
              <a:buNone/>
            </a:pPr>
            <a:r>
              <a:rPr lang="uk-UA" sz="2800" dirty="0"/>
              <a:t> </a:t>
            </a:r>
            <a:r>
              <a:rPr lang="uk-UA" sz="2800" dirty="0" smtClean="0"/>
              <a:t>                       </a:t>
            </a:r>
          </a:p>
          <a:p>
            <a:pPr marL="0" indent="0" algn="ctr">
              <a:buNone/>
            </a:pPr>
            <a:r>
              <a:rPr lang="uk-UA" sz="2800" dirty="0" smtClean="0"/>
              <a:t>Б</a:t>
            </a:r>
            <a:r>
              <a:rPr lang="uk-UA" sz="2800" dirty="0"/>
              <a:t>…, Д</a:t>
            </a:r>
            <a:r>
              <a:rPr lang="uk-UA" sz="2800" dirty="0" smtClean="0"/>
              <a:t>…,  Л….</a:t>
            </a:r>
          </a:p>
          <a:p>
            <a:pPr marL="0" indent="0" algn="ctr">
              <a:buNone/>
            </a:pPr>
            <a:r>
              <a:rPr lang="uk-UA" sz="2800" dirty="0"/>
              <a:t> </a:t>
            </a:r>
            <a:endParaRPr lang="uk-UA" sz="2800" dirty="0" smtClean="0"/>
          </a:p>
          <a:p>
            <a:pPr marL="0" indent="0" algn="ctr">
              <a:buNone/>
            </a:pPr>
            <a:r>
              <a:rPr lang="uk-UA" sz="2800" dirty="0" smtClean="0"/>
              <a:t>В…, </a:t>
            </a:r>
            <a:r>
              <a:rPr lang="uk-UA" sz="2800" dirty="0"/>
              <a:t>Е</a:t>
            </a:r>
            <a:r>
              <a:rPr lang="uk-UA" sz="2800" dirty="0" smtClean="0"/>
              <a:t>…, М….</a:t>
            </a:r>
          </a:p>
          <a:p>
            <a:pPr marL="0" indent="0">
              <a:buNone/>
            </a:pPr>
            <a:r>
              <a:rPr lang="uk-UA" dirty="0"/>
              <a:t> </a:t>
            </a:r>
            <a:r>
              <a:rPr lang="uk-UA" dirty="0" smtClean="0"/>
              <a:t>                        </a:t>
            </a:r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219742"/>
          </a:xfrm>
        </p:spPr>
        <p:txBody>
          <a:bodyPr>
            <a:normAutofit/>
          </a:bodyPr>
          <a:lstStyle/>
          <a:p>
            <a:r>
              <a:rPr lang="uk-UA" sz="4800" b="1" dirty="0"/>
              <a:t>Вправа «Алфавіт </a:t>
            </a:r>
            <a:r>
              <a:rPr lang="uk-UA" sz="4800" b="1" dirty="0" err="1"/>
              <a:t>професі</a:t>
            </a:r>
            <a:r>
              <a:rPr lang="ru-RU" sz="4800" b="1" dirty="0"/>
              <a:t>й» </a:t>
            </a:r>
            <a:endParaRPr lang="uk-UA" sz="4800" dirty="0"/>
          </a:p>
        </p:txBody>
      </p:sp>
    </p:spTree>
    <p:extLst>
      <p:ext uri="{BB962C8B-B14F-4D97-AF65-F5344CB8AC3E}">
        <p14:creationId xmlns:p14="http://schemas.microsoft.com/office/powerpoint/2010/main" val="31135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4123" y="3873201"/>
            <a:ext cx="1243692" cy="105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332656"/>
            <a:ext cx="7756263" cy="1291750"/>
          </a:xfrm>
        </p:spPr>
        <p:txBody>
          <a:bodyPr>
            <a:normAutofit fontScale="90000"/>
          </a:bodyPr>
          <a:lstStyle/>
          <a:p>
            <a:pPr marL="365760" lvl="0" indent="-365760">
              <a:spcBef>
                <a:spcPct val="20000"/>
              </a:spcBef>
            </a:pPr>
            <a:r>
              <a:rPr lang="ru-RU" sz="3200" dirty="0" err="1"/>
              <a:t>Щастя</a:t>
            </a:r>
            <a:r>
              <a:rPr lang="ru-RU" sz="3200" dirty="0"/>
              <a:t> – </a:t>
            </a:r>
            <a:r>
              <a:rPr lang="ru-RU" sz="3200" dirty="0" err="1"/>
              <a:t>це</a:t>
            </a:r>
            <a:r>
              <a:rPr lang="ru-RU" sz="3200" dirty="0"/>
              <a:t> коли </a:t>
            </a:r>
            <a:r>
              <a:rPr lang="ru-RU" sz="3200" dirty="0" err="1"/>
              <a:t>вранці</a:t>
            </a:r>
            <a:r>
              <a:rPr lang="ru-RU" sz="3200" dirty="0"/>
              <a:t> </a:t>
            </a:r>
            <a:r>
              <a:rPr lang="ru-RU" sz="3200" dirty="0" err="1"/>
              <a:t>дуже</a:t>
            </a:r>
            <a:r>
              <a:rPr lang="ru-RU" sz="3200" dirty="0"/>
              <a:t> </a:t>
            </a:r>
            <a:r>
              <a:rPr lang="ru-RU" sz="3200" dirty="0" err="1"/>
              <a:t>хочеться</a:t>
            </a:r>
            <a:r>
              <a:rPr lang="ru-RU" sz="3200" dirty="0"/>
              <a:t> </a:t>
            </a:r>
            <a:r>
              <a:rPr lang="ru-RU" sz="3200" dirty="0" err="1"/>
              <a:t>йти</a:t>
            </a:r>
            <a:r>
              <a:rPr lang="ru-RU" sz="3200" dirty="0"/>
              <a:t> на роботу, а </a:t>
            </a:r>
            <a:r>
              <a:rPr lang="ru-RU" sz="3200" dirty="0" err="1"/>
              <a:t>ввечері</a:t>
            </a:r>
            <a:r>
              <a:rPr lang="ru-RU" sz="3200" dirty="0"/>
              <a:t> </a:t>
            </a:r>
            <a:r>
              <a:rPr lang="ru-RU" sz="3200" dirty="0" err="1"/>
              <a:t>дуже</a:t>
            </a:r>
            <a:r>
              <a:rPr lang="ru-RU" sz="3200" dirty="0"/>
              <a:t> </a:t>
            </a:r>
            <a:r>
              <a:rPr lang="ru-RU" sz="3200" dirty="0" err="1"/>
              <a:t>хочеться</a:t>
            </a:r>
            <a:r>
              <a:rPr lang="ru-RU" sz="3200" dirty="0"/>
              <a:t> </a:t>
            </a:r>
            <a:r>
              <a:rPr lang="ru-RU" sz="3200" dirty="0" err="1"/>
              <a:t>йти</a:t>
            </a:r>
            <a:r>
              <a:rPr lang="ru-RU" sz="3200" dirty="0"/>
              <a:t> </a:t>
            </a:r>
            <a:r>
              <a:rPr lang="ru-RU" sz="3200" dirty="0" err="1"/>
              <a:t>додому</a:t>
            </a:r>
            <a:r>
              <a:rPr lang="ru-RU" sz="3200" dirty="0"/>
              <a:t>.</a:t>
            </a:r>
            <a:endParaRPr lang="uk-UA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88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861" y="3600450"/>
            <a:ext cx="2132215" cy="16002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332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1" y="365760"/>
            <a:ext cx="84579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2980B9"/>
                </a:solidFill>
                <a:latin typeface="Arial"/>
              </a:defRPr>
            </a:pPr>
            <a:r>
              <a:t>Які якості потрібні для роботи?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1" y="1645920"/>
            <a:ext cx="8183651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000">
                <a:solidFill>
                  <a:srgbClr val="2C3E50"/>
                </a:solidFill>
                <a:latin typeface="Arial"/>
              </a:rPr>
              <a:t>Для будь-якої професії важливо мати добрі риси характеру: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2C3E50"/>
                </a:solidFill>
                <a:latin typeface="Arial"/>
              </a:rPr>
              <a:t>Працьовитість</a:t>
            </a:r>
            <a:r>
              <a:rPr sz="2000">
                <a:solidFill>
                  <a:srgbClr val="2C3E50"/>
                </a:solidFill>
                <a:latin typeface="Arial"/>
              </a:rPr>
              <a:t> — бажання робити справу добре.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2C3E50"/>
                </a:solidFill>
                <a:latin typeface="Arial"/>
              </a:rPr>
              <a:t>Чесність та відповідальність</a:t>
            </a:r>
            <a:r>
              <a:rPr sz="2000">
                <a:solidFill>
                  <a:srgbClr val="2C3E50"/>
                </a:solidFill>
                <a:latin typeface="Arial"/>
              </a:rPr>
              <a:t> — тримати своє слово.</a:t>
            </a:r>
          </a:p>
          <a:p>
            <a:pPr>
              <a:spcAft>
                <a:spcPts val="1400"/>
              </a:spcAft>
            </a:pPr>
            <a:r>
              <a:rPr sz="2000" b="1">
                <a:solidFill>
                  <a:srgbClr val="2C3E50"/>
                </a:solidFill>
                <a:latin typeface="Arial"/>
              </a:rPr>
              <a:t>Вміння дружити та працювати разом</a:t>
            </a:r>
            <a:r>
              <a:rPr sz="2000">
                <a:solidFill>
                  <a:srgbClr val="2C3E50"/>
                </a:solidFill>
                <a:latin typeface="Arial"/>
              </a:rPr>
              <a:t> — допомагати колегам.</a:t>
            </a:r>
          </a:p>
          <a:p>
            <a:pPr>
              <a:spcAft>
                <a:spcPts val="1400"/>
              </a:spcAft>
            </a:pPr>
            <a:r>
              <a:rPr sz="2000">
                <a:solidFill>
                  <a:srgbClr val="2C3E50"/>
                </a:solidFill>
                <a:latin typeface="Arial"/>
              </a:rPr>
              <a:t>Усі ці якості ми починаємо тренувати вже зараз у школі!</a:t>
            </a:r>
          </a:p>
        </p:txBody>
      </p:sp>
    </p:spTree>
    <p:extLst>
      <p:ext uri="{BB962C8B-B14F-4D97-AF65-F5344CB8AC3E}">
        <p14:creationId xmlns:p14="http://schemas.microsoft.com/office/powerpoint/2010/main" val="3110913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1" y="2011680"/>
            <a:ext cx="77721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2980B9"/>
                </a:solidFill>
                <a:latin typeface="Arial"/>
              </a:defRPr>
            </a:pPr>
            <a:r>
              <a:t>Ким мрієш стати ти?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1" y="3657600"/>
            <a:ext cx="77721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>
                <a:solidFill>
                  <a:srgbClr val="2C3E50"/>
                </a:solidFill>
                <a:latin typeface="Arial"/>
              </a:defRPr>
            </a:pPr>
            <a:r>
              <a:t>Кожна мрія — це початок великої подорожі!</a:t>
            </a:r>
            <a:br/>
            <a: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714040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544</Words>
  <Application>Microsoft Office PowerPoint</Application>
  <PresentationFormat>Экран (4:3)</PresentationFormat>
  <Paragraphs>66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Презентация PowerPoint</vt:lpstr>
      <vt:lpstr>Мета</vt:lpstr>
      <vt:lpstr>Презентация PowerPoint</vt:lpstr>
      <vt:lpstr>Презентация PowerPoint</vt:lpstr>
      <vt:lpstr>Вправа «Мій вибір»</vt:lpstr>
      <vt:lpstr>Презентация PowerPoint</vt:lpstr>
      <vt:lpstr>Презентация PowerPoint</vt:lpstr>
      <vt:lpstr>Презентация PowerPoint</vt:lpstr>
      <vt:lpstr>Переглянути мультфільм  </vt:lpstr>
      <vt:lpstr>Презентация PowerPoint</vt:lpstr>
      <vt:lpstr>Вправа «Алфавіт професій» </vt:lpstr>
      <vt:lpstr>Щастя – це коли вранці дуже хочеться йти на роботу, а ввечері дуже хочеться йти додому.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3</cp:revision>
  <dcterms:created xsi:type="dcterms:W3CDTF">2026-10-29T11:39:48Z</dcterms:created>
  <dcterms:modified xsi:type="dcterms:W3CDTF">2026-10-29T12:06:02Z</dcterms:modified>
</cp:coreProperties>
</file>