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421" r:id="rId3"/>
    <p:sldId id="422" r:id="rId4"/>
    <p:sldId id="423" r:id="rId5"/>
    <p:sldId id="42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5591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704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852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1002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3113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44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915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13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6632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179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070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7A052-CA1C-4E39-BDEB-9717E75D89E0}" type="datetimeFigureOut">
              <a:rPr lang="es-PE" smtClean="0"/>
              <a:t>15/04/2025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D55D0-9DE1-46B5-86B0-2FCE9046022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788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v.es/international/ucv-students-studying-abroad/programa-erasmus/becas-erasm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53EC2-2B52-420D-8333-6D8EA8ECC5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BECA ERASMUS+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45D9B0-CF5B-4251-9583-A79FAE5E96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Universidad Católica de Valencia (UCV) – Universidad Católica Santo Toribio de Mogrovejo (USAT).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1957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BE2AA-98C5-47C9-B6FD-D8BE7B37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Beca Erasmus+ (USAT-UCV)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3D234E-DCF3-4D1D-8D80-2BB875080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287" y="931653"/>
            <a:ext cx="6100310" cy="5184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/>
              <a:t>Erasmus</a:t>
            </a:r>
            <a:r>
              <a:rPr lang="es-PE" dirty="0"/>
              <a:t> = </a:t>
            </a:r>
            <a:r>
              <a:rPr lang="es-PE" dirty="0" err="1">
                <a:solidFill>
                  <a:srgbClr val="FF0000"/>
                </a:solidFill>
              </a:rPr>
              <a:t>E</a:t>
            </a:r>
            <a:r>
              <a:rPr lang="es-PE" dirty="0" err="1"/>
              <a:t>uropean</a:t>
            </a:r>
            <a:r>
              <a:rPr lang="es-PE" dirty="0"/>
              <a:t> </a:t>
            </a:r>
            <a:r>
              <a:rPr lang="es-PE" dirty="0" err="1">
                <a:solidFill>
                  <a:srgbClr val="FF0000"/>
                </a:solidFill>
              </a:rPr>
              <a:t>R</a:t>
            </a:r>
            <a:r>
              <a:rPr lang="es-PE" dirty="0" err="1"/>
              <a:t>egion</a:t>
            </a:r>
            <a:r>
              <a:rPr lang="es-PE" dirty="0"/>
              <a:t> </a:t>
            </a:r>
            <a:r>
              <a:rPr lang="es-PE" dirty="0" err="1">
                <a:solidFill>
                  <a:srgbClr val="FF0000"/>
                </a:solidFill>
              </a:rPr>
              <a:t>A</a:t>
            </a:r>
            <a:r>
              <a:rPr lang="es-PE" dirty="0" err="1"/>
              <a:t>ction</a:t>
            </a:r>
            <a:r>
              <a:rPr lang="es-PE" dirty="0"/>
              <a:t> </a:t>
            </a:r>
            <a:r>
              <a:rPr lang="es-PE" dirty="0" err="1">
                <a:solidFill>
                  <a:srgbClr val="FF0000"/>
                </a:solidFill>
              </a:rPr>
              <a:t>S</a:t>
            </a:r>
            <a:r>
              <a:rPr lang="es-PE" dirty="0" err="1"/>
              <a:t>cheme</a:t>
            </a:r>
            <a:r>
              <a:rPr lang="es-PE" dirty="0"/>
              <a:t> </a:t>
            </a:r>
            <a:r>
              <a:rPr lang="es-PE" dirty="0" err="1"/>
              <a:t>for</a:t>
            </a:r>
            <a:r>
              <a:rPr lang="es-PE" dirty="0"/>
              <a:t> </a:t>
            </a:r>
            <a:r>
              <a:rPr lang="es-PE" dirty="0" err="1"/>
              <a:t>the</a:t>
            </a:r>
            <a:r>
              <a:rPr lang="es-PE" dirty="0"/>
              <a:t> </a:t>
            </a:r>
            <a:r>
              <a:rPr lang="es-PE" dirty="0" err="1">
                <a:solidFill>
                  <a:srgbClr val="FF0000"/>
                </a:solidFill>
              </a:rPr>
              <a:t>M</a:t>
            </a:r>
            <a:r>
              <a:rPr lang="es-PE" dirty="0" err="1"/>
              <a:t>obility</a:t>
            </a:r>
            <a:r>
              <a:rPr lang="es-PE" dirty="0"/>
              <a:t> </a:t>
            </a:r>
            <a:r>
              <a:rPr lang="es-PE" dirty="0" err="1"/>
              <a:t>of</a:t>
            </a:r>
            <a:r>
              <a:rPr lang="es-PE" dirty="0"/>
              <a:t> </a:t>
            </a:r>
            <a:r>
              <a:rPr lang="es-PE" dirty="0" err="1">
                <a:solidFill>
                  <a:srgbClr val="FF0000"/>
                </a:solidFill>
              </a:rPr>
              <a:t>U</a:t>
            </a:r>
            <a:r>
              <a:rPr lang="es-PE" dirty="0" err="1"/>
              <a:t>niversity</a:t>
            </a:r>
            <a:r>
              <a:rPr lang="es-PE" dirty="0"/>
              <a:t> </a:t>
            </a:r>
            <a:r>
              <a:rPr lang="es-PE" dirty="0" err="1">
                <a:solidFill>
                  <a:srgbClr val="FF0000"/>
                </a:solidFill>
              </a:rPr>
              <a:t>S</a:t>
            </a:r>
            <a:r>
              <a:rPr lang="es-PE" dirty="0" err="1"/>
              <a:t>tudents</a:t>
            </a:r>
            <a:r>
              <a:rPr lang="es-PE" dirty="0"/>
              <a:t> – “Plan de Acción de la Comunidad Europea para la Movilidad de Estudiantes Universitarios”</a:t>
            </a:r>
          </a:p>
          <a:p>
            <a:pPr marL="0" indent="0">
              <a:buNone/>
            </a:pPr>
            <a:r>
              <a:rPr lang="es-PE" dirty="0">
                <a:hlinkClick r:id="rId2"/>
              </a:rPr>
              <a:t>https://www.ucv.es/international/ucv-students-studying-abroad/programa-erasmus/becas-erasmus</a:t>
            </a:r>
            <a:endParaRPr lang="es-PE" dirty="0"/>
          </a:p>
          <a:p>
            <a:r>
              <a:rPr lang="es-ES" dirty="0"/>
              <a:t>Una (01) Beca para Estudiante.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PE" dirty="0"/>
              <a:t>Estancia: </a:t>
            </a:r>
            <a:r>
              <a:rPr lang="es-PE" b="1" dirty="0"/>
              <a:t>5 meses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dirty="0"/>
              <a:t>F</a:t>
            </a:r>
            <a:r>
              <a:rPr lang="es-PE" dirty="0" err="1"/>
              <a:t>inalidad</a:t>
            </a:r>
            <a:r>
              <a:rPr lang="es-PE" dirty="0"/>
              <a:t>: Estudios de un semestre académico en la Universidad Católica de Valencia – España, en el Programa de Estudios ofrecido.</a:t>
            </a:r>
          </a:p>
        </p:txBody>
      </p:sp>
    </p:spTree>
    <p:extLst>
      <p:ext uri="{BB962C8B-B14F-4D97-AF65-F5344CB8AC3E}">
        <p14:creationId xmlns:p14="http://schemas.microsoft.com/office/powerpoint/2010/main" val="400213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EA38B-96F1-4714-9571-20BA7B042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Programas de estudio ofrecidos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725D48-7F31-40DD-A34B-E69E8372D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PE" dirty="0"/>
              <a:t>Administración y Dirección de Empresas (ADE)</a:t>
            </a:r>
          </a:p>
          <a:p>
            <a:pPr lvl="0"/>
            <a:r>
              <a:rPr lang="es-PE" dirty="0"/>
              <a:t>Derecho</a:t>
            </a:r>
          </a:p>
          <a:p>
            <a:pPr lvl="0"/>
            <a:r>
              <a:rPr lang="es-PE" dirty="0"/>
              <a:t>Educación Infantil</a:t>
            </a:r>
          </a:p>
          <a:p>
            <a:pPr lvl="0"/>
            <a:r>
              <a:rPr lang="es-PE" dirty="0"/>
              <a:t>Educación Primaria</a:t>
            </a:r>
          </a:p>
          <a:p>
            <a:pPr lvl="0"/>
            <a:r>
              <a:rPr lang="es-PE" dirty="0"/>
              <a:t>Enfermería</a:t>
            </a:r>
          </a:p>
          <a:p>
            <a:pPr lvl="0"/>
            <a:r>
              <a:rPr lang="es-PE" dirty="0"/>
              <a:t>Filosofía (online)</a:t>
            </a:r>
          </a:p>
          <a:p>
            <a:pPr lvl="0"/>
            <a:r>
              <a:rPr lang="es-PE" dirty="0"/>
              <a:t>Medicina</a:t>
            </a:r>
          </a:p>
          <a:p>
            <a:pPr lvl="0"/>
            <a:r>
              <a:rPr lang="es-PE" dirty="0"/>
              <a:t>Odontología</a:t>
            </a:r>
          </a:p>
          <a:p>
            <a:pPr lvl="0"/>
            <a:r>
              <a:rPr lang="es-PE" dirty="0"/>
              <a:t>Psicología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0DB2EF-36FE-4308-8D88-78F069C7B2F6}"/>
              </a:ext>
            </a:extLst>
          </p:cNvPr>
          <p:cNvSpPr/>
          <p:nvPr/>
        </p:nvSpPr>
        <p:spPr>
          <a:xfrm>
            <a:off x="5194536" y="5636309"/>
            <a:ext cx="5374258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PE" sz="2400" dirty="0"/>
              <a:t>Los estudios en la UCV se realizarán en el semestre enero – junio (2026)</a:t>
            </a:r>
          </a:p>
        </p:txBody>
      </p:sp>
    </p:spTree>
    <p:extLst>
      <p:ext uri="{BB962C8B-B14F-4D97-AF65-F5344CB8AC3E}">
        <p14:creationId xmlns:p14="http://schemas.microsoft.com/office/powerpoint/2010/main" val="63462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8A352F-95F9-44AC-A244-BBA9C11A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1577" y="464441"/>
            <a:ext cx="8988846" cy="978769"/>
          </a:xfrm>
        </p:spPr>
        <p:txBody>
          <a:bodyPr>
            <a:normAutofit fontScale="90000"/>
          </a:bodyPr>
          <a:lstStyle/>
          <a:p>
            <a:r>
              <a:rPr lang="es-ES" dirty="0"/>
              <a:t>Convocatoria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B2D925-B6A4-4BCE-9EB2-0590283C8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3210"/>
            <a:ext cx="10515600" cy="4733753"/>
          </a:xfrm>
        </p:spPr>
        <p:txBody>
          <a:bodyPr/>
          <a:lstStyle/>
          <a:p>
            <a:pPr marL="0" indent="0">
              <a:buNone/>
            </a:pPr>
            <a:r>
              <a:rPr lang="es-PE" b="1" dirty="0">
                <a:solidFill>
                  <a:schemeClr val="accent4"/>
                </a:solidFill>
              </a:rPr>
              <a:t>Presentación de solicitudes:</a:t>
            </a:r>
          </a:p>
          <a:p>
            <a:pPr marL="0" indent="0">
              <a:buNone/>
            </a:pPr>
            <a:r>
              <a:rPr lang="es-PE" b="1" dirty="0">
                <a:solidFill>
                  <a:schemeClr val="bg1"/>
                </a:solidFill>
              </a:rPr>
              <a:t>Del 16 al 25 de Abril 2025</a:t>
            </a:r>
          </a:p>
          <a:p>
            <a:pPr marL="0" indent="0">
              <a:buNone/>
            </a:pPr>
            <a:r>
              <a:rPr lang="es-PE" b="1" dirty="0">
                <a:solidFill>
                  <a:schemeClr val="accent4"/>
                </a:solidFill>
              </a:rPr>
              <a:t>Evaluación de solicitudes:</a:t>
            </a:r>
          </a:p>
          <a:p>
            <a:pPr marL="0" indent="0">
              <a:buNone/>
            </a:pPr>
            <a:r>
              <a:rPr lang="es-PE" b="1" dirty="0">
                <a:solidFill>
                  <a:schemeClr val="bg1"/>
                </a:solidFill>
              </a:rPr>
              <a:t>26-30 de Abril 2025</a:t>
            </a:r>
          </a:p>
          <a:p>
            <a:pPr marL="0" indent="0">
              <a:buNone/>
            </a:pPr>
            <a:r>
              <a:rPr lang="es-PE" b="1" dirty="0">
                <a:solidFill>
                  <a:schemeClr val="accent4"/>
                </a:solidFill>
              </a:rPr>
              <a:t>Publicación de Seleccionado</a:t>
            </a:r>
          </a:p>
          <a:p>
            <a:pPr marL="0" indent="0">
              <a:buNone/>
            </a:pPr>
            <a:r>
              <a:rPr lang="es-PE" b="1" dirty="0">
                <a:solidFill>
                  <a:schemeClr val="bg1"/>
                </a:solidFill>
              </a:rPr>
              <a:t>2 de mayo 2025.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5F153CD-7CA1-4BA3-9154-016042BC8F1D}"/>
              </a:ext>
            </a:extLst>
          </p:cNvPr>
          <p:cNvSpPr/>
          <p:nvPr/>
        </p:nvSpPr>
        <p:spPr>
          <a:xfrm>
            <a:off x="5262112" y="2020721"/>
            <a:ext cx="5909095" cy="133222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PE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Presentación del Candidato Estudiantil*: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s-PE" sz="2400" dirty="0">
                <a:ea typeface="Calibri" panose="020F0502020204030204" pitchFamily="34" charset="0"/>
                <a:cs typeface="Times New Roman" panose="02020603050405020304" pitchFamily="18" charset="0"/>
              </a:rPr>
              <a:t>5 – 9 de mayo 2025 (Semestre 2)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B7B93A3-E651-4729-B6F7-D1ECD16E2030}"/>
              </a:ext>
            </a:extLst>
          </p:cNvPr>
          <p:cNvSpPr txBox="1"/>
          <p:nvPr/>
        </p:nvSpPr>
        <p:spPr>
          <a:xfrm>
            <a:off x="5262112" y="4059933"/>
            <a:ext cx="5909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FF0000"/>
                </a:solidFill>
              </a:rPr>
              <a:t>* El candidato seleccionado será presentado a la UCV para evaluación</a:t>
            </a:r>
            <a:endParaRPr lang="es-PE" sz="1600" dirty="0">
              <a:solidFill>
                <a:srgbClr val="FF0000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C477725-DE7F-467D-867D-EA8A9C30F33A}"/>
              </a:ext>
            </a:extLst>
          </p:cNvPr>
          <p:cNvSpPr/>
          <p:nvPr/>
        </p:nvSpPr>
        <p:spPr>
          <a:xfrm>
            <a:off x="838200" y="5193230"/>
            <a:ext cx="10515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>
                <a:solidFill>
                  <a:srgbClr val="000000"/>
                </a:solidFill>
                <a:latin typeface="Garamond" panose="02020404030301010803" pitchFamily="18" charset="0"/>
              </a:rPr>
              <a:t>La beca está prevista para una estancia de 5 meses. </a:t>
            </a:r>
            <a:r>
              <a:rPr lang="es-PE" b="1" u="sng" dirty="0">
                <a:solidFill>
                  <a:srgbClr val="C00000"/>
                </a:solidFill>
                <a:latin typeface="Garamond" panose="02020404030301010803" pitchFamily="18" charset="0"/>
              </a:rPr>
              <a:t>Se otorga 5,985 EUR en total</a:t>
            </a:r>
            <a:r>
              <a:rPr lang="es-PE" dirty="0">
                <a:solidFill>
                  <a:srgbClr val="000000"/>
                </a:solidFill>
                <a:latin typeface="Garamond" panose="02020404030301010803" pitchFamily="18" charset="0"/>
              </a:rPr>
              <a:t>, teniendo en cuenta que el importe exacto final puede variar un poco en función de la duración exacta en días.</a:t>
            </a:r>
            <a:endParaRPr lang="es-PE" sz="1600" dirty="0">
              <a:solidFill>
                <a:srgbClr val="242424"/>
              </a:solidFill>
              <a:latin typeface="Garamond" panose="02020404030301010803" pitchFamily="18" charset="0"/>
            </a:endParaRPr>
          </a:p>
          <a:p>
            <a:r>
              <a:rPr lang="es-PE" dirty="0">
                <a:solidFill>
                  <a:srgbClr val="000000"/>
                </a:solidFill>
                <a:latin typeface="Garamond" panose="02020404030301010803" pitchFamily="18" charset="0"/>
              </a:rPr>
              <a:t>La beca se ingresa directamente a la cuenta bancaria indicada por el estudiante en el convenio de subvención </a:t>
            </a:r>
            <a:r>
              <a:rPr lang="es-PE" u="sng" dirty="0">
                <a:solidFill>
                  <a:srgbClr val="000000"/>
                </a:solidFill>
                <a:latin typeface="Garamond" panose="02020404030301010803" pitchFamily="18" charset="0"/>
              </a:rPr>
              <a:t>después de su llegada</a:t>
            </a:r>
            <a:r>
              <a:rPr lang="es-PE" dirty="0">
                <a:solidFill>
                  <a:srgbClr val="000000"/>
                </a:solidFill>
                <a:latin typeface="Garamond" panose="02020404030301010803" pitchFamily="18" charset="0"/>
              </a:rPr>
              <a:t> a la UCV en 80%. El 20% se ingresa del mismo modo al final de su estancia.</a:t>
            </a:r>
            <a:endParaRPr lang="es-PE" sz="1600" dirty="0">
              <a:solidFill>
                <a:srgbClr val="24242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50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3F56C9-03BF-4E16-A40D-32022422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Requisitos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50A9E9-DF93-4D79-9AA9-E4C915CFE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4361" y="1173192"/>
            <a:ext cx="6809008" cy="514997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PE" dirty="0"/>
              <a:t>Presentación de solicitud vía Campus Virtual: </a:t>
            </a:r>
          </a:p>
          <a:p>
            <a:pPr marL="534988" lvl="0" indent="-534988">
              <a:buNone/>
            </a:pPr>
            <a:r>
              <a:rPr lang="es-PE" dirty="0"/>
              <a:t>	[campus virtual/procesos en línea/solicitud ayuda económica/nueva solicitud/seleccione beca ERASMUS+ Universidad Católica de Valencia].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PE" dirty="0">
                <a:solidFill>
                  <a:schemeClr val="tx1"/>
                </a:solidFill>
              </a:rPr>
              <a:t>Estar matriculado en el semestre 2025-I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Haber aprobado todas las asignaturas sus primeros 5 ciclos de estudio, </a:t>
            </a:r>
            <a:r>
              <a:rPr lang="es-PE" dirty="0">
                <a:solidFill>
                  <a:schemeClr val="tx1"/>
                </a:solidFill>
              </a:rPr>
              <a:t>incluidas las actividades de formación complementaria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PE" dirty="0">
                <a:solidFill>
                  <a:schemeClr val="tx1"/>
                </a:solidFill>
              </a:rPr>
              <a:t>Constancia de haber participado en actividades en Responsabilidad Social Universitaria [adjuntar archivo en *.</a:t>
            </a:r>
            <a:r>
              <a:rPr lang="es-PE" dirty="0" err="1">
                <a:solidFill>
                  <a:schemeClr val="tx1"/>
                </a:solidFill>
              </a:rPr>
              <a:t>pdf</a:t>
            </a:r>
            <a:r>
              <a:rPr lang="es-PE" dirty="0">
                <a:solidFill>
                  <a:schemeClr val="tx1"/>
                </a:solidFill>
              </a:rPr>
              <a:t>], otorgada por la Dirección de Responsabilidad Social USAT.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No tener deudas con la USAT.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No haber sido sancionado disciplinariamente por la USAT.</a:t>
            </a:r>
            <a:endParaRPr lang="es-P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93979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1110</TotalTime>
  <Words>383</Words>
  <Application>Microsoft Office PowerPoint</Application>
  <PresentationFormat>Panorámica</PresentationFormat>
  <Paragraphs>39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Garamond</vt:lpstr>
      <vt:lpstr>Rockwell</vt:lpstr>
      <vt:lpstr>Times New Roman</vt:lpstr>
      <vt:lpstr>Wingdings</vt:lpstr>
      <vt:lpstr>Atlas</vt:lpstr>
      <vt:lpstr>BECA ERASMUS+</vt:lpstr>
      <vt:lpstr>Beca Erasmus+ (USAT-UCV)</vt:lpstr>
      <vt:lpstr>Programas de estudio ofrecidos</vt:lpstr>
      <vt:lpstr>Convocatoria</vt:lpstr>
      <vt:lpstr>Requisitos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BECA ERASMUS</dc:title>
  <dc:creator>Asalde Ramos Ruben</dc:creator>
  <cp:lastModifiedBy>ASALDE RAMOS RUBEN EDUARDO</cp:lastModifiedBy>
  <cp:revision>39</cp:revision>
  <dcterms:created xsi:type="dcterms:W3CDTF">2025-02-10T14:52:15Z</dcterms:created>
  <dcterms:modified xsi:type="dcterms:W3CDTF">2025-04-15T13:33:33Z</dcterms:modified>
</cp:coreProperties>
</file>