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96" r:id="rId5"/>
    <p:sldId id="309" r:id="rId6"/>
    <p:sldId id="321" r:id="rId7"/>
    <p:sldId id="322" r:id="rId8"/>
    <p:sldId id="323" r:id="rId9"/>
    <p:sldId id="324" r:id="rId10"/>
    <p:sldId id="325" r:id="rId11"/>
    <p:sldId id="327" r:id="rId12"/>
    <p:sldId id="329" r:id="rId13"/>
    <p:sldId id="330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BA7877-3FB2-460B-A576-D6C9A343F9E7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1983703E-6EEC-4D3D-8481-3C8A6108C7D2}">
      <dgm:prSet phldrT="[Teksti]"/>
      <dgm:spPr/>
      <dgm:t>
        <a:bodyPr/>
        <a:lstStyle/>
        <a:p>
          <a:r>
            <a:rPr lang="fi-FI" dirty="0">
              <a:solidFill>
                <a:schemeClr val="bg1"/>
              </a:solidFill>
            </a:rPr>
            <a:t>Otamme käyttöön</a:t>
          </a:r>
        </a:p>
      </dgm:t>
    </dgm:pt>
    <dgm:pt modelId="{B7CF1EFE-5AA5-4F60-889B-4A827667BE14}" type="parTrans" cxnId="{C302933D-1DCC-42B3-A9C8-26C42D46B4EC}">
      <dgm:prSet/>
      <dgm:spPr/>
      <dgm:t>
        <a:bodyPr/>
        <a:lstStyle/>
        <a:p>
          <a:endParaRPr lang="fi-FI">
            <a:solidFill>
              <a:schemeClr val="bg1"/>
            </a:solidFill>
          </a:endParaRPr>
        </a:p>
      </dgm:t>
    </dgm:pt>
    <dgm:pt modelId="{F9678FF0-1955-42F8-BFC1-2C1F4CD36D10}" type="sibTrans" cxnId="{C302933D-1DCC-42B3-A9C8-26C42D46B4EC}">
      <dgm:prSet/>
      <dgm:spPr/>
      <dgm:t>
        <a:bodyPr/>
        <a:lstStyle/>
        <a:p>
          <a:endParaRPr lang="fi-FI">
            <a:solidFill>
              <a:schemeClr val="bg1"/>
            </a:solidFill>
          </a:endParaRPr>
        </a:p>
      </dgm:t>
    </dgm:pt>
    <dgm:pt modelId="{0A36699D-7B86-4EBD-8B15-50270A165FFB}">
      <dgm:prSet phldrT="[Teksti]" custT="1"/>
      <dgm:spPr/>
      <dgm:t>
        <a:bodyPr/>
        <a:lstStyle/>
        <a:p>
          <a:r>
            <a:rPr lang="fi-FI" sz="2600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Valitsemamme asia, jonka juurrutamme työyhteisömme arkeen</a:t>
          </a:r>
        </a:p>
      </dgm:t>
    </dgm:pt>
    <dgm:pt modelId="{EC9B354E-AA13-49DE-A885-3DAAED0AB9C4}" type="parTrans" cxnId="{E0937D07-EBB8-45DE-9509-4EA5B55EF09C}">
      <dgm:prSet/>
      <dgm:spPr/>
      <dgm:t>
        <a:bodyPr/>
        <a:lstStyle/>
        <a:p>
          <a:endParaRPr lang="fi-FI">
            <a:solidFill>
              <a:schemeClr val="bg1"/>
            </a:solidFill>
          </a:endParaRPr>
        </a:p>
      </dgm:t>
    </dgm:pt>
    <dgm:pt modelId="{2FB85416-3ABE-407C-B3A0-1F9EB4507241}" type="sibTrans" cxnId="{E0937D07-EBB8-45DE-9509-4EA5B55EF09C}">
      <dgm:prSet/>
      <dgm:spPr/>
      <dgm:t>
        <a:bodyPr/>
        <a:lstStyle/>
        <a:p>
          <a:endParaRPr lang="fi-FI">
            <a:solidFill>
              <a:schemeClr val="bg1"/>
            </a:solidFill>
          </a:endParaRPr>
        </a:p>
      </dgm:t>
    </dgm:pt>
    <dgm:pt modelId="{3593CB04-CAF7-450A-A4D0-C19C005041DE}">
      <dgm:prSet phldrT="[Teksti]" custT="1"/>
      <dgm:spPr/>
      <dgm:t>
        <a:bodyPr/>
        <a:lstStyle/>
        <a:p>
          <a:r>
            <a:rPr lang="fi-FI" sz="2000" b="0" i="0" kern="1200" dirty="0">
              <a:solidFill>
                <a:schemeClr val="tx1"/>
              </a:solidFill>
              <a:latin typeface="+mn-lt"/>
              <a:ea typeface="Arial" charset="0"/>
              <a:cs typeface="Cambria"/>
            </a:rPr>
            <a:t>Kuvaus asiasta: mitä teemme /  milloin ja missä seuraamme toteutumista? </a:t>
          </a:r>
        </a:p>
      </dgm:t>
    </dgm:pt>
    <dgm:pt modelId="{8ECB860A-4727-4E05-930B-B303D30EB2AF}" type="parTrans" cxnId="{0D8AA116-06BA-4F00-9B65-CC1D7EEB4E89}">
      <dgm:prSet/>
      <dgm:spPr/>
      <dgm:t>
        <a:bodyPr/>
        <a:lstStyle/>
        <a:p>
          <a:endParaRPr lang="fi-FI">
            <a:solidFill>
              <a:schemeClr val="bg1"/>
            </a:solidFill>
          </a:endParaRPr>
        </a:p>
      </dgm:t>
    </dgm:pt>
    <dgm:pt modelId="{80445C43-161D-4C8E-9026-0C04CF02244B}" type="sibTrans" cxnId="{0D8AA116-06BA-4F00-9B65-CC1D7EEB4E89}">
      <dgm:prSet/>
      <dgm:spPr/>
      <dgm:t>
        <a:bodyPr/>
        <a:lstStyle/>
        <a:p>
          <a:endParaRPr lang="fi-FI">
            <a:solidFill>
              <a:schemeClr val="bg1"/>
            </a:solidFill>
          </a:endParaRPr>
        </a:p>
      </dgm:t>
    </dgm:pt>
    <dgm:pt modelId="{D3371A81-CEEE-4882-BBDF-5176861905C1}">
      <dgm:prSet phldrT="[Teksti]"/>
      <dgm:spPr/>
      <dgm:t>
        <a:bodyPr/>
        <a:lstStyle/>
        <a:p>
          <a:r>
            <a:rPr lang="fi-FI" dirty="0">
              <a:solidFill>
                <a:schemeClr val="bg1"/>
              </a:solidFill>
            </a:rPr>
            <a:t>Viemme valmisteluun</a:t>
          </a:r>
        </a:p>
      </dgm:t>
    </dgm:pt>
    <dgm:pt modelId="{A052ED29-31BB-493D-9C5A-3F877BFD198B}" type="parTrans" cxnId="{1AFB4FCB-791C-409F-9EF5-2647922AD9A8}">
      <dgm:prSet/>
      <dgm:spPr/>
      <dgm:t>
        <a:bodyPr/>
        <a:lstStyle/>
        <a:p>
          <a:endParaRPr lang="fi-FI">
            <a:solidFill>
              <a:schemeClr val="bg1"/>
            </a:solidFill>
          </a:endParaRPr>
        </a:p>
      </dgm:t>
    </dgm:pt>
    <dgm:pt modelId="{32950CBB-56BF-4D2D-AB97-C0775BFB7642}" type="sibTrans" cxnId="{1AFB4FCB-791C-409F-9EF5-2647922AD9A8}">
      <dgm:prSet/>
      <dgm:spPr/>
      <dgm:t>
        <a:bodyPr/>
        <a:lstStyle/>
        <a:p>
          <a:endParaRPr lang="fi-FI">
            <a:solidFill>
              <a:schemeClr val="bg1"/>
            </a:solidFill>
          </a:endParaRPr>
        </a:p>
      </dgm:t>
    </dgm:pt>
    <dgm:pt modelId="{2D59311D-1197-47FF-8D95-1D3ED139774A}">
      <dgm:prSet phldrT="[Teksti]" custT="1"/>
      <dgm:spPr/>
      <dgm:t>
        <a:bodyPr/>
        <a:lstStyle/>
        <a:p>
          <a:r>
            <a:rPr lang="fi-FI" sz="2600" kern="1200" dirty="0">
              <a:solidFill>
                <a:srgbClr val="004899"/>
              </a:solidFill>
              <a:latin typeface="Calibri"/>
              <a:ea typeface="+mn-ea"/>
              <a:cs typeface="+mn-cs"/>
            </a:rPr>
            <a:t>Asia, jota selvitämme eteenpäin</a:t>
          </a:r>
        </a:p>
      </dgm:t>
    </dgm:pt>
    <dgm:pt modelId="{7F55D8C4-E816-4C6A-A185-0301447CCCFD}" type="parTrans" cxnId="{E4D57B52-0F22-48A7-95FA-94CC9145F937}">
      <dgm:prSet/>
      <dgm:spPr/>
      <dgm:t>
        <a:bodyPr/>
        <a:lstStyle/>
        <a:p>
          <a:endParaRPr lang="fi-FI">
            <a:solidFill>
              <a:schemeClr val="bg1"/>
            </a:solidFill>
          </a:endParaRPr>
        </a:p>
      </dgm:t>
    </dgm:pt>
    <dgm:pt modelId="{105F376B-EC0A-4D53-AF46-7F9FE24E2112}" type="sibTrans" cxnId="{E4D57B52-0F22-48A7-95FA-94CC9145F937}">
      <dgm:prSet/>
      <dgm:spPr/>
      <dgm:t>
        <a:bodyPr/>
        <a:lstStyle/>
        <a:p>
          <a:endParaRPr lang="fi-FI">
            <a:solidFill>
              <a:schemeClr val="bg1"/>
            </a:solidFill>
          </a:endParaRPr>
        </a:p>
      </dgm:t>
    </dgm:pt>
    <dgm:pt modelId="{4E02F25A-915A-4E93-96FE-0A877B3D612B}">
      <dgm:prSet phldrT="[Teksti]" custT="1"/>
      <dgm:spPr/>
      <dgm:t>
        <a:bodyPr/>
        <a:lstStyle/>
        <a:p>
          <a:r>
            <a:rPr lang="fi-FI" sz="2000" b="0" i="0" kern="1200" dirty="0">
              <a:solidFill>
                <a:schemeClr val="tx1"/>
              </a:solidFill>
              <a:latin typeface="+mn-lt"/>
              <a:ea typeface="Arial" charset="0"/>
              <a:cs typeface="Cambria"/>
            </a:rPr>
            <a:t>Kuvaus valmisteltavasta asiasta / kuka vastaa / milloin ja missä asiaa käsitellään seuraavan kerran? </a:t>
          </a:r>
        </a:p>
      </dgm:t>
    </dgm:pt>
    <dgm:pt modelId="{50E1FD5F-0AA6-4808-86D6-FA2BC751B69C}" type="parTrans" cxnId="{402A4826-C643-407C-9979-800C6C59E4B4}">
      <dgm:prSet/>
      <dgm:spPr/>
      <dgm:t>
        <a:bodyPr/>
        <a:lstStyle/>
        <a:p>
          <a:endParaRPr lang="fi-FI">
            <a:solidFill>
              <a:schemeClr val="bg1"/>
            </a:solidFill>
          </a:endParaRPr>
        </a:p>
      </dgm:t>
    </dgm:pt>
    <dgm:pt modelId="{F512C088-A546-4B89-9CDF-2F6C1E6CDD6C}" type="sibTrans" cxnId="{402A4826-C643-407C-9979-800C6C59E4B4}">
      <dgm:prSet/>
      <dgm:spPr/>
      <dgm:t>
        <a:bodyPr/>
        <a:lstStyle/>
        <a:p>
          <a:endParaRPr lang="fi-FI">
            <a:solidFill>
              <a:schemeClr val="bg1"/>
            </a:solidFill>
          </a:endParaRPr>
        </a:p>
      </dgm:t>
    </dgm:pt>
    <dgm:pt modelId="{CC2F4A65-4570-4378-9149-F82BA367A13E}" type="pres">
      <dgm:prSet presAssocID="{10BA7877-3FB2-460B-A576-D6C9A343F9E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33A0E781-8AA6-45BE-96CF-3BE76CB31B39}" type="pres">
      <dgm:prSet presAssocID="{1983703E-6EEC-4D3D-8481-3C8A6108C7D2}" presName="composite" presStyleCnt="0"/>
      <dgm:spPr/>
    </dgm:pt>
    <dgm:pt modelId="{9AD0A5D5-186E-48CB-8E8E-C2FF40BA398A}" type="pres">
      <dgm:prSet presAssocID="{1983703E-6EEC-4D3D-8481-3C8A6108C7D2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61B323B-B352-41ED-8CE0-B3CDBA596810}" type="pres">
      <dgm:prSet presAssocID="{1983703E-6EEC-4D3D-8481-3C8A6108C7D2}" presName="Parent" presStyleLbl="alignNode1" presStyleIdx="0" presStyleCnt="2">
        <dgm:presLayoutVars>
          <dgm:chMax val="3"/>
          <dgm:chPref val="3"/>
          <dgm:bulletEnabled val="1"/>
        </dgm:presLayoutVars>
      </dgm:prSet>
      <dgm:spPr/>
    </dgm:pt>
    <dgm:pt modelId="{14F1A9B5-9908-4B29-8EEB-E258D0F3D92B}" type="pres">
      <dgm:prSet presAssocID="{1983703E-6EEC-4D3D-8481-3C8A6108C7D2}" presName="Accent" presStyleLbl="parChTrans1D1" presStyleIdx="0" presStyleCnt="2"/>
      <dgm:spPr/>
    </dgm:pt>
    <dgm:pt modelId="{BEFAD5C0-228E-404A-8165-587CB53B27E1}" type="pres">
      <dgm:prSet presAssocID="{1983703E-6EEC-4D3D-8481-3C8A6108C7D2}" presName="Child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84BA4A8F-B6B1-49A7-81C7-6F8C53B096F6}" type="pres">
      <dgm:prSet presAssocID="{F9678FF0-1955-42F8-BFC1-2C1F4CD36D10}" presName="sibTrans" presStyleCnt="0"/>
      <dgm:spPr/>
    </dgm:pt>
    <dgm:pt modelId="{6686998F-EADA-4DCC-BFE8-760D7C32F4DC}" type="pres">
      <dgm:prSet presAssocID="{D3371A81-CEEE-4882-BBDF-5176861905C1}" presName="composite" presStyleCnt="0"/>
      <dgm:spPr/>
    </dgm:pt>
    <dgm:pt modelId="{1530C340-83D4-4900-8B99-74C3E01FF885}" type="pres">
      <dgm:prSet presAssocID="{D3371A81-CEEE-4882-BBDF-5176861905C1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486AC81-D806-4FD8-B1B1-5D2B777746BC}" type="pres">
      <dgm:prSet presAssocID="{D3371A81-CEEE-4882-BBDF-5176861905C1}" presName="Parent" presStyleLbl="alignNode1" presStyleIdx="1" presStyleCnt="2">
        <dgm:presLayoutVars>
          <dgm:chMax val="3"/>
          <dgm:chPref val="3"/>
          <dgm:bulletEnabled val="1"/>
        </dgm:presLayoutVars>
      </dgm:prSet>
      <dgm:spPr/>
    </dgm:pt>
    <dgm:pt modelId="{B31257AD-DBA5-467A-8864-01F82B4DD05D}" type="pres">
      <dgm:prSet presAssocID="{D3371A81-CEEE-4882-BBDF-5176861905C1}" presName="Accent" presStyleLbl="parChTrans1D1" presStyleIdx="1" presStyleCnt="2"/>
      <dgm:spPr/>
    </dgm:pt>
    <dgm:pt modelId="{73D01FC2-CCD2-4EBE-912C-1ECD2CD064D5}" type="pres">
      <dgm:prSet presAssocID="{D3371A81-CEEE-4882-BBDF-5176861905C1}" presName="Child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0937D07-EBB8-45DE-9509-4EA5B55EF09C}" srcId="{1983703E-6EEC-4D3D-8481-3C8A6108C7D2}" destId="{0A36699D-7B86-4EBD-8B15-50270A165FFB}" srcOrd="0" destOrd="0" parTransId="{EC9B354E-AA13-49DE-A885-3DAAED0AB9C4}" sibTransId="{2FB85416-3ABE-407C-B3A0-1F9EB4507241}"/>
    <dgm:cxn modelId="{0D8AA116-06BA-4F00-9B65-CC1D7EEB4E89}" srcId="{1983703E-6EEC-4D3D-8481-3C8A6108C7D2}" destId="{3593CB04-CAF7-450A-A4D0-C19C005041DE}" srcOrd="1" destOrd="0" parTransId="{8ECB860A-4727-4E05-930B-B303D30EB2AF}" sibTransId="{80445C43-161D-4C8E-9026-0C04CF02244B}"/>
    <dgm:cxn modelId="{402A4826-C643-407C-9979-800C6C59E4B4}" srcId="{D3371A81-CEEE-4882-BBDF-5176861905C1}" destId="{4E02F25A-915A-4E93-96FE-0A877B3D612B}" srcOrd="1" destOrd="0" parTransId="{50E1FD5F-0AA6-4808-86D6-FA2BC751B69C}" sibTransId="{F512C088-A546-4B89-9CDF-2F6C1E6CDD6C}"/>
    <dgm:cxn modelId="{C4254B2C-EBCB-420A-9C62-2C44A459F506}" type="presOf" srcId="{D3371A81-CEEE-4882-BBDF-5176861905C1}" destId="{6486AC81-D806-4FD8-B1B1-5D2B777746BC}" srcOrd="0" destOrd="0" presId="urn:microsoft.com/office/officeart/2011/layout/TabList"/>
    <dgm:cxn modelId="{C302933D-1DCC-42B3-A9C8-26C42D46B4EC}" srcId="{10BA7877-3FB2-460B-A576-D6C9A343F9E7}" destId="{1983703E-6EEC-4D3D-8481-3C8A6108C7D2}" srcOrd="0" destOrd="0" parTransId="{B7CF1EFE-5AA5-4F60-889B-4A827667BE14}" sibTransId="{F9678FF0-1955-42F8-BFC1-2C1F4CD36D10}"/>
    <dgm:cxn modelId="{E4D57B52-0F22-48A7-95FA-94CC9145F937}" srcId="{D3371A81-CEEE-4882-BBDF-5176861905C1}" destId="{2D59311D-1197-47FF-8D95-1D3ED139774A}" srcOrd="0" destOrd="0" parTransId="{7F55D8C4-E816-4C6A-A185-0301447CCCFD}" sibTransId="{105F376B-EC0A-4D53-AF46-7F9FE24E2112}"/>
    <dgm:cxn modelId="{9E21BB59-F50C-4BD4-802D-048931338F2E}" type="presOf" srcId="{0A36699D-7B86-4EBD-8B15-50270A165FFB}" destId="{9AD0A5D5-186E-48CB-8E8E-C2FF40BA398A}" srcOrd="0" destOrd="0" presId="urn:microsoft.com/office/officeart/2011/layout/TabList"/>
    <dgm:cxn modelId="{6B0FC492-CA62-46CB-84E2-D9050229A849}" type="presOf" srcId="{3593CB04-CAF7-450A-A4D0-C19C005041DE}" destId="{BEFAD5C0-228E-404A-8165-587CB53B27E1}" srcOrd="0" destOrd="0" presId="urn:microsoft.com/office/officeart/2011/layout/TabList"/>
    <dgm:cxn modelId="{05A7C69E-7201-48C4-BF64-3317F36FC125}" type="presOf" srcId="{4E02F25A-915A-4E93-96FE-0A877B3D612B}" destId="{73D01FC2-CCD2-4EBE-912C-1ECD2CD064D5}" srcOrd="0" destOrd="0" presId="urn:microsoft.com/office/officeart/2011/layout/TabList"/>
    <dgm:cxn modelId="{04902DB9-6FA0-477E-99FE-16BCC64B4C9E}" type="presOf" srcId="{2D59311D-1197-47FF-8D95-1D3ED139774A}" destId="{1530C340-83D4-4900-8B99-74C3E01FF885}" srcOrd="0" destOrd="0" presId="urn:microsoft.com/office/officeart/2011/layout/TabList"/>
    <dgm:cxn modelId="{1AFB4FCB-791C-409F-9EF5-2647922AD9A8}" srcId="{10BA7877-3FB2-460B-A576-D6C9A343F9E7}" destId="{D3371A81-CEEE-4882-BBDF-5176861905C1}" srcOrd="1" destOrd="0" parTransId="{A052ED29-31BB-493D-9C5A-3F877BFD198B}" sibTransId="{32950CBB-56BF-4D2D-AB97-C0775BFB7642}"/>
    <dgm:cxn modelId="{25956BCD-74CF-4F7C-AAF2-8A48A1FCA98A}" type="presOf" srcId="{1983703E-6EEC-4D3D-8481-3C8A6108C7D2}" destId="{761B323B-B352-41ED-8CE0-B3CDBA596810}" srcOrd="0" destOrd="0" presId="urn:microsoft.com/office/officeart/2011/layout/TabList"/>
    <dgm:cxn modelId="{B68FF3F5-AD9A-48F6-A623-57F9258D3030}" type="presOf" srcId="{10BA7877-3FB2-460B-A576-D6C9A343F9E7}" destId="{CC2F4A65-4570-4378-9149-F82BA367A13E}" srcOrd="0" destOrd="0" presId="urn:microsoft.com/office/officeart/2011/layout/TabList"/>
    <dgm:cxn modelId="{38711ADA-6176-46DC-A1C3-52937A523805}" type="presParOf" srcId="{CC2F4A65-4570-4378-9149-F82BA367A13E}" destId="{33A0E781-8AA6-45BE-96CF-3BE76CB31B39}" srcOrd="0" destOrd="0" presId="urn:microsoft.com/office/officeart/2011/layout/TabList"/>
    <dgm:cxn modelId="{EFB4EB6E-7F8D-424E-9DBE-F7A419F3C1D8}" type="presParOf" srcId="{33A0E781-8AA6-45BE-96CF-3BE76CB31B39}" destId="{9AD0A5D5-186E-48CB-8E8E-C2FF40BA398A}" srcOrd="0" destOrd="0" presId="urn:microsoft.com/office/officeart/2011/layout/TabList"/>
    <dgm:cxn modelId="{C6E35B5C-2936-4A33-B542-2B06809687E3}" type="presParOf" srcId="{33A0E781-8AA6-45BE-96CF-3BE76CB31B39}" destId="{761B323B-B352-41ED-8CE0-B3CDBA596810}" srcOrd="1" destOrd="0" presId="urn:microsoft.com/office/officeart/2011/layout/TabList"/>
    <dgm:cxn modelId="{43598FC6-3171-4494-AF96-86CBCF6E767F}" type="presParOf" srcId="{33A0E781-8AA6-45BE-96CF-3BE76CB31B39}" destId="{14F1A9B5-9908-4B29-8EEB-E258D0F3D92B}" srcOrd="2" destOrd="0" presId="urn:microsoft.com/office/officeart/2011/layout/TabList"/>
    <dgm:cxn modelId="{CAD955EE-BEC7-450C-8A1A-F04EF7597961}" type="presParOf" srcId="{CC2F4A65-4570-4378-9149-F82BA367A13E}" destId="{BEFAD5C0-228E-404A-8165-587CB53B27E1}" srcOrd="1" destOrd="0" presId="urn:microsoft.com/office/officeart/2011/layout/TabList"/>
    <dgm:cxn modelId="{2CE42612-00FB-4CA4-B001-62907EF9D23A}" type="presParOf" srcId="{CC2F4A65-4570-4378-9149-F82BA367A13E}" destId="{84BA4A8F-B6B1-49A7-81C7-6F8C53B096F6}" srcOrd="2" destOrd="0" presId="urn:microsoft.com/office/officeart/2011/layout/TabList"/>
    <dgm:cxn modelId="{DC45E225-C5BE-4485-BBA1-FB35E9E40435}" type="presParOf" srcId="{CC2F4A65-4570-4378-9149-F82BA367A13E}" destId="{6686998F-EADA-4DCC-BFE8-760D7C32F4DC}" srcOrd="3" destOrd="0" presId="urn:microsoft.com/office/officeart/2011/layout/TabList"/>
    <dgm:cxn modelId="{05B846BF-6520-4948-9A83-CF1D0A265DDE}" type="presParOf" srcId="{6686998F-EADA-4DCC-BFE8-760D7C32F4DC}" destId="{1530C340-83D4-4900-8B99-74C3E01FF885}" srcOrd="0" destOrd="0" presId="urn:microsoft.com/office/officeart/2011/layout/TabList"/>
    <dgm:cxn modelId="{9A35A1DD-54DF-4A6C-AEBC-924D740DED57}" type="presParOf" srcId="{6686998F-EADA-4DCC-BFE8-760D7C32F4DC}" destId="{6486AC81-D806-4FD8-B1B1-5D2B777746BC}" srcOrd="1" destOrd="0" presId="urn:microsoft.com/office/officeart/2011/layout/TabList"/>
    <dgm:cxn modelId="{756567BD-5935-4951-B592-17E9D90AD0C8}" type="presParOf" srcId="{6686998F-EADA-4DCC-BFE8-760D7C32F4DC}" destId="{B31257AD-DBA5-467A-8864-01F82B4DD05D}" srcOrd="2" destOrd="0" presId="urn:microsoft.com/office/officeart/2011/layout/TabList"/>
    <dgm:cxn modelId="{07A05ACB-FCF8-44C4-B949-DF560B145346}" type="presParOf" srcId="{CC2F4A65-4570-4378-9149-F82BA367A13E}" destId="{73D01FC2-CCD2-4EBE-912C-1ECD2CD064D5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257AD-DBA5-467A-8864-01F82B4DD05D}">
      <dsp:nvSpPr>
        <dsp:cNvPr id="0" name=""/>
        <dsp:cNvSpPr/>
      </dsp:nvSpPr>
      <dsp:spPr>
        <a:xfrm>
          <a:off x="0" y="3528869"/>
          <a:ext cx="864096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F1A9B5-9908-4B29-8EEB-E258D0F3D92B}">
      <dsp:nvSpPr>
        <dsp:cNvPr id="0" name=""/>
        <dsp:cNvSpPr/>
      </dsp:nvSpPr>
      <dsp:spPr>
        <a:xfrm>
          <a:off x="0" y="872313"/>
          <a:ext cx="864096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0A5D5-186E-48CB-8E8E-C2FF40BA398A}">
      <dsp:nvSpPr>
        <dsp:cNvPr id="0" name=""/>
        <dsp:cNvSpPr/>
      </dsp:nvSpPr>
      <dsp:spPr>
        <a:xfrm>
          <a:off x="2246649" y="1396"/>
          <a:ext cx="6394310" cy="870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Valitsemamme asia, jonka juurrutamme työyhteisömme arkeen</a:t>
          </a:r>
        </a:p>
      </dsp:txBody>
      <dsp:txXfrm>
        <a:off x="2246649" y="1396"/>
        <a:ext cx="6394310" cy="870916"/>
      </dsp:txXfrm>
    </dsp:sp>
    <dsp:sp modelId="{761B323B-B352-41ED-8CE0-B3CDBA596810}">
      <dsp:nvSpPr>
        <dsp:cNvPr id="0" name=""/>
        <dsp:cNvSpPr/>
      </dsp:nvSpPr>
      <dsp:spPr>
        <a:xfrm>
          <a:off x="0" y="1396"/>
          <a:ext cx="2246649" cy="87091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>
              <a:solidFill>
                <a:schemeClr val="bg1"/>
              </a:solidFill>
            </a:rPr>
            <a:t>Otamme käyttöön</a:t>
          </a:r>
        </a:p>
      </dsp:txBody>
      <dsp:txXfrm>
        <a:off x="42522" y="43918"/>
        <a:ext cx="2161605" cy="828394"/>
      </dsp:txXfrm>
    </dsp:sp>
    <dsp:sp modelId="{BEFAD5C0-228E-404A-8165-587CB53B27E1}">
      <dsp:nvSpPr>
        <dsp:cNvPr id="0" name=""/>
        <dsp:cNvSpPr/>
      </dsp:nvSpPr>
      <dsp:spPr>
        <a:xfrm>
          <a:off x="0" y="872313"/>
          <a:ext cx="8640960" cy="174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b="0" i="0" kern="1200" dirty="0">
              <a:solidFill>
                <a:schemeClr val="tx1"/>
              </a:solidFill>
              <a:latin typeface="+mn-lt"/>
              <a:ea typeface="Arial" charset="0"/>
              <a:cs typeface="Cambria"/>
            </a:rPr>
            <a:t>Kuvaus asiasta: mitä teemme /  milloin ja missä seuraamme toteutumista? </a:t>
          </a:r>
        </a:p>
      </dsp:txBody>
      <dsp:txXfrm>
        <a:off x="0" y="872313"/>
        <a:ext cx="8640960" cy="1742094"/>
      </dsp:txXfrm>
    </dsp:sp>
    <dsp:sp modelId="{1530C340-83D4-4900-8B99-74C3E01FF885}">
      <dsp:nvSpPr>
        <dsp:cNvPr id="0" name=""/>
        <dsp:cNvSpPr/>
      </dsp:nvSpPr>
      <dsp:spPr>
        <a:xfrm>
          <a:off x="2246649" y="2657952"/>
          <a:ext cx="6394310" cy="870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>
              <a:solidFill>
                <a:srgbClr val="004899"/>
              </a:solidFill>
              <a:latin typeface="Calibri"/>
              <a:ea typeface="+mn-ea"/>
              <a:cs typeface="+mn-cs"/>
            </a:rPr>
            <a:t>Asia, jota selvitämme eteenpäin</a:t>
          </a:r>
        </a:p>
      </dsp:txBody>
      <dsp:txXfrm>
        <a:off x="2246649" y="2657952"/>
        <a:ext cx="6394310" cy="870916"/>
      </dsp:txXfrm>
    </dsp:sp>
    <dsp:sp modelId="{6486AC81-D806-4FD8-B1B1-5D2B777746BC}">
      <dsp:nvSpPr>
        <dsp:cNvPr id="0" name=""/>
        <dsp:cNvSpPr/>
      </dsp:nvSpPr>
      <dsp:spPr>
        <a:xfrm>
          <a:off x="0" y="2657952"/>
          <a:ext cx="2246649" cy="87091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>
              <a:solidFill>
                <a:schemeClr val="bg1"/>
              </a:solidFill>
            </a:rPr>
            <a:t>Viemme valmisteluun</a:t>
          </a:r>
        </a:p>
      </dsp:txBody>
      <dsp:txXfrm>
        <a:off x="42522" y="2700474"/>
        <a:ext cx="2161605" cy="828394"/>
      </dsp:txXfrm>
    </dsp:sp>
    <dsp:sp modelId="{73D01FC2-CCD2-4EBE-912C-1ECD2CD064D5}">
      <dsp:nvSpPr>
        <dsp:cNvPr id="0" name=""/>
        <dsp:cNvSpPr/>
      </dsp:nvSpPr>
      <dsp:spPr>
        <a:xfrm>
          <a:off x="0" y="3528869"/>
          <a:ext cx="8640960" cy="174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b="0" i="0" kern="1200" dirty="0">
              <a:solidFill>
                <a:schemeClr val="tx1"/>
              </a:solidFill>
              <a:latin typeface="+mn-lt"/>
              <a:ea typeface="Arial" charset="0"/>
              <a:cs typeface="Cambria"/>
            </a:rPr>
            <a:t>Kuvaus valmisteltavasta asiasta / kuka vastaa / milloin ja missä asiaa käsitellään seuraavan kerran? </a:t>
          </a:r>
        </a:p>
      </dsp:txBody>
      <dsp:txXfrm>
        <a:off x="0" y="3528869"/>
        <a:ext cx="8640960" cy="1742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Välilehtiluettelo"/>
  <dgm:desc val="Käytä tätä, kun haluat esittää ei-peräkkäisiä tai ryhmiteltyjä tietolohkoja. WSopii hyvin luetteloille, joissa on pieniä määriä Tason 1 tekstiä. Ensimmäinen Taso 2 näkyy Tason 1 tekstin vieressä ja jäjellä oleva Tason 2 teksti näkyy Tason 1 tekstin alapuolella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EBCA9-2AAD-3544-8C15-F86EF4851290}" type="datetimeFigureOut">
              <a:rPr lang="en-US" smtClean="0"/>
              <a:t>7/6/2017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64A1B-3477-984D-922F-4D2D8B4FE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CE1E1-7B6E-DD44-8C15-F568562BF5C0}" type="datetimeFigureOut">
              <a:t>6.7.2017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D2BC3-AF97-EB42-AB3F-9E0231F991A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926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388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8507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895073"/>
            <a:ext cx="10182726" cy="811656"/>
          </a:xfrm>
        </p:spPr>
        <p:txBody>
          <a:bodyPr>
            <a:normAutofit/>
          </a:bodyPr>
          <a:lstStyle>
            <a:lvl1pPr>
              <a:defRPr sz="4000" b="0" i="0"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074" y="1913471"/>
            <a:ext cx="10182726" cy="4263491"/>
          </a:xfrm>
        </p:spPr>
        <p:txBody>
          <a:bodyPr/>
          <a:lstStyle>
            <a:lvl1pPr>
              <a:defRPr sz="2400" b="0" i="0">
                <a:latin typeface="+mn-lt"/>
                <a:cs typeface="Cambria"/>
              </a:defRPr>
            </a:lvl1pPr>
            <a:lvl2pPr>
              <a:defRPr sz="2000" b="0" i="0">
                <a:latin typeface="+mn-lt"/>
                <a:cs typeface="Cambria"/>
              </a:defRPr>
            </a:lvl2pPr>
            <a:lvl3pPr>
              <a:defRPr sz="1800" b="0" i="0">
                <a:latin typeface="+mn-lt"/>
                <a:cs typeface="Cambria"/>
              </a:defRPr>
            </a:lvl3pPr>
            <a:lvl4pPr>
              <a:defRPr sz="1600" b="0" i="0">
                <a:latin typeface="+mn-lt"/>
                <a:cs typeface="Cambria"/>
              </a:defRPr>
            </a:lvl4pPr>
            <a:lvl5pPr>
              <a:defRPr sz="1400" b="0" i="0"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" y="48126"/>
            <a:ext cx="793671" cy="8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609970"/>
            <a:ext cx="10515600" cy="810511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007361"/>
            <a:ext cx="5181600" cy="3169602"/>
          </a:xfrm>
          <a:solidFill>
            <a:srgbClr val="FFFFFF"/>
          </a:solidFill>
        </p:spPr>
        <p:txBody>
          <a:bodyPr lIns="360000" tIns="360000" rIns="360000" bIns="36000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007361"/>
            <a:ext cx="5181600" cy="3169602"/>
          </a:xfrm>
          <a:solidFill>
            <a:srgbClr val="FFFFFF"/>
          </a:solidFill>
        </p:spPr>
        <p:txBody>
          <a:bodyPr lIns="360000" tIns="360000" rIns="360000" bIns="36000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831850" y="1188721"/>
            <a:ext cx="5187950" cy="1676399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spc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6165850" y="1188721"/>
            <a:ext cx="5187950" cy="1676399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spc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838200" y="569330"/>
            <a:ext cx="5187950" cy="52323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200" spc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7"/>
          </p:nvPr>
        </p:nvSpPr>
        <p:spPr>
          <a:xfrm>
            <a:off x="6165850" y="569330"/>
            <a:ext cx="5187950" cy="52323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200" spc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2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838200" y="2090912"/>
            <a:ext cx="3343930" cy="4079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4"/>
          </p:nvPr>
        </p:nvSpPr>
        <p:spPr>
          <a:xfrm>
            <a:off x="1128920" y="2373122"/>
            <a:ext cx="2758152" cy="150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609971"/>
            <a:ext cx="10515600" cy="10063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spc="0">
                <a:latin typeface="+mn-lt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41" name="Content Placeholder 5"/>
          <p:cNvSpPr>
            <a:spLocks noGrp="1"/>
          </p:cNvSpPr>
          <p:nvPr>
            <p:ph sz="quarter" idx="17"/>
          </p:nvPr>
        </p:nvSpPr>
        <p:spPr>
          <a:xfrm>
            <a:off x="1128920" y="4181826"/>
            <a:ext cx="2758151" cy="1693254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500"/>
              </a:spcAft>
              <a:buFont typeface="Arial"/>
              <a:buNone/>
              <a:defRPr sz="2400"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9" name="Rectangle 48"/>
          <p:cNvSpPr/>
          <p:nvPr userDrawn="1"/>
        </p:nvSpPr>
        <p:spPr>
          <a:xfrm>
            <a:off x="4430211" y="2090912"/>
            <a:ext cx="3343930" cy="4079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0" name="Picture Placeholder 2"/>
          <p:cNvSpPr>
            <a:spLocks noGrp="1"/>
          </p:cNvSpPr>
          <p:nvPr>
            <p:ph type="pic" idx="18"/>
          </p:nvPr>
        </p:nvSpPr>
        <p:spPr>
          <a:xfrm>
            <a:off x="4720931" y="2373122"/>
            <a:ext cx="2758152" cy="150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51" name="Content Placeholder 5"/>
          <p:cNvSpPr>
            <a:spLocks noGrp="1"/>
          </p:cNvSpPr>
          <p:nvPr>
            <p:ph sz="quarter" idx="19"/>
          </p:nvPr>
        </p:nvSpPr>
        <p:spPr>
          <a:xfrm>
            <a:off x="4720931" y="4181826"/>
            <a:ext cx="2758151" cy="1693254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500"/>
              </a:spcAft>
              <a:buFont typeface="Arial"/>
              <a:buNone/>
              <a:defRPr sz="2400"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8011458" y="2090912"/>
            <a:ext cx="3343930" cy="4079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3" name="Picture Placeholder 2"/>
          <p:cNvSpPr>
            <a:spLocks noGrp="1"/>
          </p:cNvSpPr>
          <p:nvPr>
            <p:ph type="pic" idx="20"/>
          </p:nvPr>
        </p:nvSpPr>
        <p:spPr>
          <a:xfrm>
            <a:off x="8302178" y="2373122"/>
            <a:ext cx="2758152" cy="150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54" name="Content Placeholder 5"/>
          <p:cNvSpPr>
            <a:spLocks noGrp="1"/>
          </p:cNvSpPr>
          <p:nvPr>
            <p:ph sz="quarter" idx="21"/>
          </p:nvPr>
        </p:nvSpPr>
        <p:spPr>
          <a:xfrm>
            <a:off x="8302178" y="4181826"/>
            <a:ext cx="2758151" cy="1693254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500"/>
              </a:spcAft>
              <a:buFont typeface="Arial"/>
              <a:buNone/>
              <a:defRPr sz="2400"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7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609971"/>
            <a:ext cx="10515600" cy="66002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7"/>
          </p:nvPr>
        </p:nvSpPr>
        <p:spPr>
          <a:xfrm>
            <a:off x="839788" y="1747521"/>
            <a:ext cx="3342342" cy="4422594"/>
          </a:xfrm>
          <a:solidFill>
            <a:srgbClr val="FFFFFF"/>
          </a:solidFill>
          <a:ln>
            <a:noFill/>
          </a:ln>
        </p:spPr>
        <p:txBody>
          <a:bodyPr wrap="square" lIns="360000" tIns="360000" rIns="360000" bIns="36000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1000"/>
              </a:spcAft>
              <a:buFont typeface="Arial"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2"/>
          </p:nvPr>
        </p:nvSpPr>
        <p:spPr>
          <a:xfrm>
            <a:off x="4430211" y="1747521"/>
            <a:ext cx="3342342" cy="4422594"/>
          </a:xfrm>
          <a:solidFill>
            <a:srgbClr val="FFFFFF"/>
          </a:solidFill>
          <a:ln>
            <a:noFill/>
          </a:ln>
        </p:spPr>
        <p:txBody>
          <a:bodyPr wrap="square" lIns="360000" tIns="360000" rIns="360000" bIns="36000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1000"/>
              </a:spcAft>
              <a:buFont typeface="Arial"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3"/>
          </p:nvPr>
        </p:nvSpPr>
        <p:spPr>
          <a:xfrm>
            <a:off x="8013046" y="1747521"/>
            <a:ext cx="3342342" cy="4422594"/>
          </a:xfrm>
          <a:solidFill>
            <a:srgbClr val="FFFFFF"/>
          </a:solidFill>
          <a:ln>
            <a:noFill/>
          </a:ln>
        </p:spPr>
        <p:txBody>
          <a:bodyPr wrap="square" lIns="360000" tIns="360000" rIns="360000" bIns="36000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1000"/>
              </a:spcAft>
              <a:buFont typeface="Arial"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18597"/>
            <a:ext cx="6172200" cy="51424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718596"/>
            <a:ext cx="3932237" cy="105282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59680" y="4557413"/>
            <a:ext cx="621792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59680" y="1005840"/>
            <a:ext cx="621792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4"/>
          <a:stretch/>
        </p:blipFill>
        <p:spPr>
          <a:xfrm>
            <a:off x="0" y="6065520"/>
            <a:ext cx="12192000" cy="792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125" indent="-365125">
              <a:buSzPct val="9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1pPr>
            <a:lvl2pPr marL="669925" indent="-304800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2pPr>
            <a:lvl3pPr marL="933450" indent="-263525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3pPr>
            <a:lvl4pPr marL="1208088" indent="-274638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4pPr>
            <a:lvl5pPr marL="1473200" indent="-265113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/>
          <a:stretch/>
        </p:blipFill>
        <p:spPr>
          <a:xfrm>
            <a:off x="7699248" y="2664975"/>
            <a:ext cx="4329174" cy="4193025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39643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97947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2395368"/>
            <a:ext cx="8286752" cy="4463297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39643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97947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0743" y="2591173"/>
            <a:ext cx="7881257" cy="4266827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39643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97947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62" y="2396434"/>
            <a:ext cx="8283538" cy="4461566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39643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97947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84442"/>
            <a:ext cx="8305800" cy="4473557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39643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97947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5" b="5026"/>
          <a:stretch/>
        </p:blipFill>
        <p:spPr>
          <a:xfrm>
            <a:off x="3583712" y="0"/>
            <a:ext cx="860828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t="1437" r="11796"/>
          <a:stretch/>
        </p:blipFill>
        <p:spPr>
          <a:xfrm>
            <a:off x="3647439" y="-1"/>
            <a:ext cx="8544561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1" r="6812"/>
          <a:stretch/>
        </p:blipFill>
        <p:spPr>
          <a:xfrm>
            <a:off x="3513221" y="-15240"/>
            <a:ext cx="8678779" cy="6873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t="23748" r="962"/>
          <a:stretch/>
        </p:blipFill>
        <p:spPr>
          <a:xfrm>
            <a:off x="3397449" y="0"/>
            <a:ext cx="879455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79" y="0"/>
            <a:ext cx="1069742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125" indent="-365125">
              <a:buSzPct val="9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1pPr>
            <a:lvl2pPr marL="669925" indent="-304800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2pPr>
            <a:lvl3pPr marL="933450" indent="-263525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3pPr>
            <a:lvl4pPr marL="1208088" indent="-274638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4pPr>
            <a:lvl5pPr marL="1473200" indent="-265113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2" r="8214"/>
          <a:stretch/>
        </p:blipFill>
        <p:spPr>
          <a:xfrm>
            <a:off x="3397448" y="0"/>
            <a:ext cx="879455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5" r="2676" b="13228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0" r="28358" b="4494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/>
          <a:stretch/>
        </p:blipFill>
        <p:spPr>
          <a:xfrm>
            <a:off x="0" y="-16779"/>
            <a:ext cx="12335255" cy="687477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r="342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7" b="2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5" r="2676" b="13228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/>
          <a:stretch/>
        </p:blipFill>
        <p:spPr>
          <a:xfrm>
            <a:off x="-26438" y="0"/>
            <a:ext cx="315063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9" y="0"/>
            <a:ext cx="9475702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88437" y="2082800"/>
            <a:ext cx="8287288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/>
          <a:stretch/>
        </p:blipFill>
        <p:spPr>
          <a:xfrm>
            <a:off x="1" y="0"/>
            <a:ext cx="315063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6" y="0"/>
            <a:ext cx="9475703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17"/>
          <a:stretch/>
        </p:blipFill>
        <p:spPr>
          <a:xfrm>
            <a:off x="3469641" y="0"/>
            <a:ext cx="8722360" cy="68738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63" y="0"/>
            <a:ext cx="1027829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-1" r="47049" b="42778"/>
          <a:stretch/>
        </p:blipFill>
        <p:spPr>
          <a:xfrm>
            <a:off x="0" y="0"/>
            <a:ext cx="3810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9" y="0"/>
            <a:ext cx="9475702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6" r="28760" b="27495"/>
          <a:stretch/>
        </p:blipFill>
        <p:spPr>
          <a:xfrm>
            <a:off x="1" y="1"/>
            <a:ext cx="457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9" y="0"/>
            <a:ext cx="9475702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/>
          <a:stretch/>
        </p:blipFill>
        <p:spPr>
          <a:xfrm>
            <a:off x="10909" y="0"/>
            <a:ext cx="401854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6" y="0"/>
            <a:ext cx="9475703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8437" y="2082800"/>
            <a:ext cx="8287288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4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8437" y="2082800"/>
            <a:ext cx="8287288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09970"/>
            <a:ext cx="10515600" cy="10807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13471"/>
            <a:ext cx="10515600" cy="42634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0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10" r:id="rId2"/>
    <p:sldLayoutId id="2147483728" r:id="rId3"/>
    <p:sldLayoutId id="2147483679" r:id="rId4"/>
    <p:sldLayoutId id="2147483693" r:id="rId5"/>
    <p:sldLayoutId id="2147483723" r:id="rId6"/>
    <p:sldLayoutId id="2147483702" r:id="rId7"/>
    <p:sldLayoutId id="2147483701" r:id="rId8"/>
    <p:sldLayoutId id="2147483724" r:id="rId9"/>
    <p:sldLayoutId id="2147483703" r:id="rId10"/>
    <p:sldLayoutId id="2147483704" r:id="rId11"/>
    <p:sldLayoutId id="2147483725" r:id="rId12"/>
    <p:sldLayoutId id="2147483711" r:id="rId13"/>
    <p:sldLayoutId id="2147483705" r:id="rId14"/>
    <p:sldLayoutId id="2147483698" r:id="rId15"/>
    <p:sldLayoutId id="2147483680" r:id="rId16"/>
    <p:sldLayoutId id="2147483699" r:id="rId17"/>
    <p:sldLayoutId id="2147483708" r:id="rId18"/>
    <p:sldLayoutId id="2147483677" r:id="rId19"/>
    <p:sldLayoutId id="2147483733" r:id="rId20"/>
    <p:sldLayoutId id="2147483766" r:id="rId21"/>
    <p:sldLayoutId id="2147483760" r:id="rId22"/>
    <p:sldLayoutId id="2147483767" r:id="rId23"/>
    <p:sldLayoutId id="2147483765" r:id="rId24"/>
    <p:sldLayoutId id="2147483720" r:id="rId25"/>
    <p:sldLayoutId id="2147483761" r:id="rId26"/>
    <p:sldLayoutId id="2147483775" r:id="rId27"/>
    <p:sldLayoutId id="2147483776" r:id="rId28"/>
    <p:sldLayoutId id="2147483777" r:id="rId29"/>
    <p:sldLayoutId id="2147483788" r:id="rId30"/>
    <p:sldLayoutId id="2147483789" r:id="rId31"/>
    <p:sldLayoutId id="2147483727" r:id="rId32"/>
    <p:sldLayoutId id="2147483762" r:id="rId33"/>
    <p:sldLayoutId id="2147483768" r:id="rId34"/>
    <p:sldLayoutId id="2147483769" r:id="rId35"/>
    <p:sldLayoutId id="2147483770" r:id="rId36"/>
    <p:sldLayoutId id="2147483786" r:id="rId37"/>
    <p:sldLayoutId id="2147483787" r:id="rId38"/>
    <p:sldLayoutId id="2147483759" r:id="rId39"/>
    <p:sldLayoutId id="2147483729" r:id="rId40"/>
    <p:sldLayoutId id="2147483791" r:id="rId41"/>
    <p:sldLayoutId id="2147483792" r:id="rId42"/>
    <p:sldLayoutId id="2147483793" r:id="rId43"/>
    <p:sldLayoutId id="2147483795" r:id="rId44"/>
    <p:sldLayoutId id="2147483794" r:id="rId4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50">
          <a:solidFill>
            <a:schemeClr val="tx1"/>
          </a:solidFill>
          <a:latin typeface="+mn-lt"/>
          <a:ea typeface="Arial" charset="0"/>
          <a:cs typeface="Cambria"/>
        </a:defRPr>
      </a:lvl1pPr>
    </p:titleStyle>
    <p:bodyStyle>
      <a:lvl1pPr marL="365125" indent="-365125" algn="l" defTabSz="9144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SzPct val="90000"/>
        <a:buFontTx/>
        <a:buBlip>
          <a:blip r:embed="rId47"/>
        </a:buBlip>
        <a:tabLst/>
        <a:defRPr sz="2800" b="0" i="0" kern="1200">
          <a:solidFill>
            <a:schemeClr val="tx1"/>
          </a:solidFill>
          <a:latin typeface="+mn-lt"/>
          <a:ea typeface="Arial" charset="0"/>
          <a:cs typeface="Cambria"/>
        </a:defRPr>
      </a:lvl1pPr>
      <a:lvl2pPr marL="669925" indent="-304800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47"/>
        </a:buBlip>
        <a:tabLst/>
        <a:defRPr sz="2400" b="0" i="0" kern="1200">
          <a:solidFill>
            <a:schemeClr val="tx1"/>
          </a:solidFill>
          <a:latin typeface="+mn-lt"/>
          <a:ea typeface="Arial" charset="0"/>
          <a:cs typeface="Cambria"/>
        </a:defRPr>
      </a:lvl2pPr>
      <a:lvl3pPr marL="933450" indent="-263525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47"/>
        </a:buBlip>
        <a:tabLst/>
        <a:defRPr sz="2200" b="0" i="0" kern="1200">
          <a:solidFill>
            <a:schemeClr val="tx1"/>
          </a:solidFill>
          <a:latin typeface="+mn-lt"/>
          <a:ea typeface="Arial" charset="0"/>
          <a:cs typeface="Cambria"/>
        </a:defRPr>
      </a:lvl3pPr>
      <a:lvl4pPr marL="1208088" indent="-274638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47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4pPr>
      <a:lvl5pPr marL="1473200" indent="-265113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47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kinstituutti.fi/liikuntapiirakka" TargetMode="External"/><Relationship Id="rId2" Type="http://schemas.openxmlformats.org/officeDocument/2006/relationships/hyperlink" Target="http://www.suomimies.fi/filebank/1288-KKI-istumiskortti_netti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tm.fi/c/document_library/get_file?folderId=6511564&amp;name=DLFE-27526.pdf" TargetMode="External"/><Relationship Id="rId4" Type="http://schemas.openxmlformats.org/officeDocument/2006/relationships/hyperlink" Target="http://www.liikuntaneuvosto.fi/files/244/Tyourajulkaisu_2013_www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23"/>
          </p:nvPr>
        </p:nvSpPr>
        <p:spPr>
          <a:xfrm>
            <a:off x="5059680" y="1005840"/>
            <a:ext cx="6590014" cy="3273734"/>
          </a:xfrm>
        </p:spPr>
        <p:txBody>
          <a:bodyPr>
            <a:normAutofit fontScale="70000" lnSpcReduction="20000"/>
          </a:bodyPr>
          <a:lstStyle/>
          <a:p>
            <a:r>
              <a:rPr lang="fi-FI" altLang="fi-FI" dirty="0"/>
              <a:t>AKTIIVISEMPI ARKI –työpaja</a:t>
            </a:r>
          </a:p>
          <a:p>
            <a:endParaRPr lang="fi-FI" altLang="fi-FI" dirty="0"/>
          </a:p>
          <a:p>
            <a:pPr algn="ctr"/>
            <a:r>
              <a:rPr lang="fi-FI" altLang="fi-FI" dirty="0"/>
              <a:t>Työpohjat</a:t>
            </a:r>
            <a:br>
              <a:rPr lang="fi-FI" altLang="fi-FI" dirty="0"/>
            </a:br>
            <a:br>
              <a:rPr lang="fi-FI" alt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DC7339-5A36-4E34-BA77-9B5269F4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Omat askelmerkkisi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E959C6-10DF-4E63-9D75-C9925B1F6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074" y="1467019"/>
            <a:ext cx="10182726" cy="4263491"/>
          </a:xfrm>
        </p:spPr>
        <p:txBody>
          <a:bodyPr/>
          <a:lstStyle/>
          <a:p>
            <a:pPr marL="0" indent="0">
              <a:buNone/>
            </a:pPr>
            <a:r>
              <a:rPr lang="fi-FI" altLang="fi-FI" sz="1800" dirty="0"/>
              <a:t>eli lista tunnistamistasi asioista, jotka voit ottaa käyttöön yksi kerrallaan. </a:t>
            </a:r>
          </a:p>
          <a:p>
            <a:pPr marL="0" indent="0">
              <a:buNone/>
            </a:pPr>
            <a:r>
              <a:rPr lang="fi-FI" altLang="fi-FI" sz="1600" i="1" dirty="0"/>
              <a:t>Aloita siitä, mikä tuntuu helpolta ja/tai kiinnostavalta. Muuta yksi rutiini kerrallaan ja tartu uuteen haasteeseen aina siinä vaiheessa, kun huomaat edellisen asian juurtuneen luontevaksi osaksi arkeasi.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F2227A5-EDD7-4225-B531-739BF983BE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2BACCDB-6ED7-4060-96E0-44C837CCD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7" name="Taulukko 6">
            <a:extLst>
              <a:ext uri="{FF2B5EF4-FFF2-40B4-BE49-F238E27FC236}">
                <a16:creationId xmlns:a16="http://schemas.microsoft.com/office/drawing/2014/main" id="{A0A897AD-B95B-46D4-96D8-05E4BBD41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922369"/>
              </p:ext>
            </p:extLst>
          </p:nvPr>
        </p:nvGraphicFramePr>
        <p:xfrm>
          <a:off x="1171074" y="2556588"/>
          <a:ext cx="8005665" cy="3654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8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2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4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2673">
                <a:tc>
                  <a:txBody>
                    <a:bodyPr/>
                    <a:lstStyle/>
                    <a:p>
                      <a:r>
                        <a:rPr lang="fi-FI" sz="1400" dirty="0"/>
                        <a:t>Asia</a:t>
                      </a:r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r>
                        <a:rPr lang="fi-FI" sz="1400" dirty="0">
                          <a:solidFill>
                            <a:schemeClr val="bg1"/>
                          </a:solidFill>
                        </a:rPr>
                        <a:t>Pysyvä</a:t>
                      </a:r>
                      <a:r>
                        <a:rPr lang="fi-FI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fi-FI" sz="1400" baseline="0" dirty="0">
                          <a:solidFill>
                            <a:schemeClr val="bg1"/>
                          </a:solidFill>
                        </a:rPr>
                        <a:t>osa </a:t>
                      </a:r>
                    </a:p>
                    <a:p>
                      <a:r>
                        <a:rPr lang="fi-FI" sz="1400" baseline="0" dirty="0">
                          <a:solidFill>
                            <a:schemeClr val="bg1"/>
                          </a:solidFill>
                        </a:rPr>
                        <a:t>arkea </a:t>
                      </a:r>
                      <a:endParaRPr lang="fi-FI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r>
                        <a:rPr lang="fi-FI" sz="1400" baseline="0" dirty="0"/>
                        <a:t>Ajoittain </a:t>
                      </a:r>
                    </a:p>
                    <a:p>
                      <a:r>
                        <a:rPr lang="fi-FI" sz="1400" baseline="0" dirty="0"/>
                        <a:t>mukana </a:t>
                      </a:r>
                    </a:p>
                    <a:p>
                      <a:r>
                        <a:rPr lang="fi-FI" sz="1400" baseline="0" dirty="0"/>
                        <a:t>arjessa </a:t>
                      </a:r>
                      <a:endParaRPr lang="fi-FI" sz="14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Ei vielä </a:t>
                      </a:r>
                    </a:p>
                    <a:p>
                      <a:r>
                        <a:rPr lang="fi-FI" sz="1400" dirty="0"/>
                        <a:t>käytössä </a:t>
                      </a:r>
                    </a:p>
                  </a:txBody>
                  <a:tcPr marL="91435" marR="91435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803"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660"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660"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660"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660"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660"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660"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35" marR="91435" marT="45723" marB="457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F358EACC-C490-4BC3-A329-057E167D9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326" y="268384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8349ED-851E-4BE5-8E33-6FD335F13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13" y="2687022"/>
            <a:ext cx="6175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B2F5CD-5221-45F3-9DC0-7A6272732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876" y="2687022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862F4B-B536-41ED-B256-68A7759F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z="6000" dirty="0"/>
              <a:t>AKTIIVISEMPI ARKI</a:t>
            </a:r>
            <a:br>
              <a:rPr lang="fi-FI" altLang="fi-FI" dirty="0"/>
            </a:br>
            <a:br>
              <a:rPr lang="fi-FI" altLang="fi-FI" dirty="0"/>
            </a:br>
            <a:r>
              <a:rPr lang="fi-FI" altLang="fi-FI" dirty="0"/>
              <a:t>Työpohjat työyhteisön </a:t>
            </a:r>
            <a:br>
              <a:rPr lang="fi-FI" altLang="fi-FI" dirty="0"/>
            </a:br>
            <a:r>
              <a:rPr lang="fi-FI" altLang="fi-FI" dirty="0"/>
              <a:t>arjen tarkasteluun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9B89353-AD2A-4790-BABA-95571DBF35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BFC4C42-5263-421C-8C46-47FAA03A2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A342DB-39D6-4917-A1A4-1258BA118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95498"/>
            <a:ext cx="10515600" cy="2281463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fi-FI" b="1" i="1" dirty="0"/>
              <a:t>Toimintaamme ohjaavat 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fi-FI" b="1" i="1" dirty="0"/>
              <a:t>uskomukset ja tottumukset saattavat rajoittaa 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fi-FI" b="1" i="1" dirty="0"/>
              <a:t>kehon ja mielen liikettä, 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fi-FI" b="1" i="1" dirty="0"/>
              <a:t>ellemme yhdessä pysähdy ajattelemaan 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fi-FI" b="1" i="1" dirty="0"/>
              <a:t>- ja toimimaan toisin!</a:t>
            </a:r>
            <a:endParaRPr lang="fi-FI" b="1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80A3B9D-DAFD-48E5-A061-DF64B2B061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2F6EFC5-ACD5-41E6-A11D-EEE4B4052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B9CE8D2-ADA4-4B81-BF1C-DD726098E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07" y="241074"/>
            <a:ext cx="2757488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C37286A-D23D-4921-9A7A-67F95DC59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3107" y="718911"/>
            <a:ext cx="20891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sz="1600">
                <a:solidFill>
                  <a:schemeClr val="bg1"/>
                </a:solidFill>
              </a:rPr>
              <a:t>Onkohan se nyt ihan tehokasta työntekoa, jos kävellen palaveerataan...? 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63E50E9-EBF4-42A4-BEBA-8D80CB219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57" y="1033236"/>
            <a:ext cx="2757488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816A7C5-B14F-44C8-96BA-77EB6C02A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345" y="1336449"/>
            <a:ext cx="2159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sz="1600">
                <a:solidFill>
                  <a:schemeClr val="bg1"/>
                </a:solidFill>
              </a:rPr>
              <a:t>Mitä </a:t>
            </a:r>
          </a:p>
          <a:p>
            <a:pPr algn="ctr"/>
            <a:r>
              <a:rPr lang="fi-FI" altLang="fi-FI" sz="1600">
                <a:solidFill>
                  <a:schemeClr val="bg1"/>
                </a:solidFill>
              </a:rPr>
              <a:t>asiakkaatkin ajattelevat, </a:t>
            </a:r>
          </a:p>
          <a:p>
            <a:pPr algn="ctr"/>
            <a:r>
              <a:rPr lang="fi-FI" altLang="fi-FI" sz="1600">
                <a:solidFill>
                  <a:schemeClr val="bg1"/>
                </a:solidFill>
              </a:rPr>
              <a:t>jos täällä seisten palvellaan…?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335A0D-DA19-4A7B-8F34-9FA681546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491899"/>
            <a:ext cx="2757488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3CDA6701-5421-4025-B54F-089D48455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1620" y="1147536"/>
            <a:ext cx="216058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sz="1600">
                <a:solidFill>
                  <a:schemeClr val="bg1"/>
                </a:solidFill>
              </a:rPr>
              <a:t>Eikö sitä pyörätelinettä ole vaikeaa järjestää…?</a:t>
            </a:r>
          </a:p>
        </p:txBody>
      </p:sp>
    </p:spTree>
    <p:extLst>
      <p:ext uri="{BB962C8B-B14F-4D97-AF65-F5344CB8AC3E}">
        <p14:creationId xmlns:p14="http://schemas.microsoft.com/office/powerpoint/2010/main" val="30477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5B3F1B-6F9E-454A-B60D-5C2E8DE1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59280"/>
            <a:ext cx="10515600" cy="1080717"/>
          </a:xfrm>
        </p:spPr>
        <p:txBody>
          <a:bodyPr/>
          <a:lstStyle/>
          <a:p>
            <a:pPr algn="ctr"/>
            <a:r>
              <a:rPr lang="fi-FI" dirty="0"/>
              <a:t>Mitä siis voisimme tehdä?</a:t>
            </a:r>
            <a:br>
              <a:rPr lang="fi-FI" dirty="0"/>
            </a:b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9C95EFE-9B57-496F-842B-8ADA9FF0F3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8F5D299-F000-4735-827D-AD0CE4819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8481082-2614-4EA1-A350-1604959C2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1" y="1283629"/>
            <a:ext cx="3149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E57C80A-8ED2-423C-BBA3-6DA3FA80A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248" y="3660116"/>
            <a:ext cx="27813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32D809E2-E160-4F73-8DCA-30A4905A1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836" y="2723491"/>
            <a:ext cx="275748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32F2896-7864-4FDC-95E5-8232BAE39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011" y="2364716"/>
            <a:ext cx="2735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b="1">
                <a:solidFill>
                  <a:schemeClr val="bg1"/>
                </a:solidFill>
              </a:rPr>
              <a:t>Kokouksia seisten tai kävellen?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61A1B00-65D2-4C3C-BC7B-D1E4A29FE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173" y="3660116"/>
            <a:ext cx="2233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b="1">
                <a:solidFill>
                  <a:schemeClr val="bg1"/>
                </a:solidFill>
              </a:rPr>
              <a:t>Kopiokone kauemmas?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5B77E43-0976-4B71-B960-9B638C20E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148" y="4753904"/>
            <a:ext cx="23764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b="1">
                <a:solidFill>
                  <a:schemeClr val="bg1"/>
                </a:solidFill>
              </a:rPr>
              <a:t>Työmatkaliikunnan olosuhteet kuntoon?</a:t>
            </a: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244BA621-01DF-474E-B7C5-1B1E5F8B6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423" y="3733141"/>
            <a:ext cx="22479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A62102A5-4E45-46D7-9DD1-CA74D63C0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0298" y="4380841"/>
            <a:ext cx="2089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b="1">
                <a:solidFill>
                  <a:schemeClr val="bg1"/>
                </a:solidFill>
              </a:rPr>
              <a:t>Portaat houkutteleviksi? </a:t>
            </a: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1F309D70-E75B-479E-A5AF-5106C1113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073" y="2132941"/>
            <a:ext cx="2035175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7">
            <a:extLst>
              <a:ext uri="{FF2B5EF4-FFF2-40B4-BE49-F238E27FC236}">
                <a16:creationId xmlns:a16="http://schemas.microsoft.com/office/drawing/2014/main" id="{B1225955-C40D-41A2-82C6-2DAC1418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536" y="2669516"/>
            <a:ext cx="172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sz="1600" b="1">
                <a:solidFill>
                  <a:schemeClr val="bg1"/>
                </a:solidFill>
              </a:rPr>
              <a:t>Asiointipyörä yhteiskäyttöön? </a:t>
            </a: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316C4DFB-8BD7-4337-80EE-235219429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98" y="982004"/>
            <a:ext cx="23717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9">
            <a:extLst>
              <a:ext uri="{FF2B5EF4-FFF2-40B4-BE49-F238E27FC236}">
                <a16:creationId xmlns:a16="http://schemas.microsoft.com/office/drawing/2014/main" id="{56B00A77-CB86-4795-BAD9-09B8B5D18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8998" y="1656691"/>
            <a:ext cx="2232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b="1">
                <a:solidFill>
                  <a:schemeClr val="bg1"/>
                </a:solidFill>
              </a:rPr>
              <a:t>Seisoma-</a:t>
            </a:r>
          </a:p>
          <a:p>
            <a:pPr algn="ctr"/>
            <a:r>
              <a:rPr lang="fi-FI" altLang="fi-FI" b="1">
                <a:solidFill>
                  <a:schemeClr val="bg1"/>
                </a:solidFill>
              </a:rPr>
              <a:t>työpisteet vaihtoehdoksi?</a:t>
            </a:r>
          </a:p>
        </p:txBody>
      </p:sp>
    </p:spTree>
    <p:extLst>
      <p:ext uri="{BB962C8B-B14F-4D97-AF65-F5344CB8AC3E}">
        <p14:creationId xmlns:p14="http://schemas.microsoft.com/office/powerpoint/2010/main" val="377979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3FA5F4-F2DD-423D-849E-CB3BFAFF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liikettä lisääviä asioita jo teemme?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F192F12-5FE8-43B5-B400-4DA817A9F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800" dirty="0"/>
              <a:t>Mitä liikettä lisääviä hyviä toimintatapoja työyhteisössänne on jo käytössä?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i="1" dirty="0"/>
              <a:t>Kootkaa lista tunnistamistanne asioista ja miettikää, voisiko joitain näistä asioista tehdä jopa enemmän tai useammin.</a:t>
            </a:r>
            <a:br>
              <a:rPr lang="fi-FI" sz="2800" dirty="0"/>
            </a:br>
            <a:endParaRPr lang="fi-FI" sz="2800" dirty="0"/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8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8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8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8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8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8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8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8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800" dirty="0"/>
              <a:t> 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D4573B0-2C82-4BB8-BB87-7D71DDC4FB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CB8EB9C-EC27-412D-AB8E-C3A4E9EFF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3FA5F4-F2DD-423D-849E-CB3BFAFF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Mitä uusia toimintatapoja voisimme ja haluaisimme ottaa käyttöön?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F192F12-5FE8-43B5-B400-4DA817A9F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074" y="2114425"/>
            <a:ext cx="10182726" cy="4263491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dirty="0"/>
              <a:t>Mitä liikettä lisääviä uusia toimintatapoja työyhteisössänne voitaisiin kokeilla?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000" i="1" dirty="0"/>
              <a:t>Ideoikaa ensin yksin tai pareittain ja kootkaa sitten ideat jatkoluokittelua varten.</a:t>
            </a:r>
            <a:br>
              <a:rPr lang="fi-FI" dirty="0"/>
            </a:br>
            <a:endParaRPr lang="fi-FI" dirty="0"/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D4573B0-2C82-4BB8-BB87-7D71DDC4FB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CB8EB9C-EC27-412D-AB8E-C3A4E9EFF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3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DA08E26D-A639-4BAD-A65C-BA45AD908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396861"/>
            <a:ext cx="10182726" cy="811656"/>
          </a:xfrm>
        </p:spPr>
        <p:txBody>
          <a:bodyPr/>
          <a:lstStyle/>
          <a:p>
            <a:r>
              <a:rPr lang="fi-FI" dirty="0"/>
              <a:t>Uudet toimintatavat - luokittelu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B957F52-BC11-4052-A572-0D73AE10E3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0DEA3A8-D8BA-47FD-B5F0-6717F4A03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77A1669B-B8F6-4D60-917A-71E2CC7D6DAD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1173417" y="924873"/>
            <a:ext cx="10182726" cy="426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altLang="fi-FI" sz="2000" dirty="0">
                <a:solidFill>
                  <a:schemeClr val="tx1"/>
                </a:solidFill>
              </a:rPr>
              <a:t>Mitä uusia toimintatapoja voisimme laittaa vaikka heti toimeen? </a:t>
            </a:r>
            <a:br>
              <a:rPr lang="fi-FI" altLang="fi-FI" sz="2000" dirty="0">
                <a:solidFill>
                  <a:schemeClr val="tx1"/>
                </a:solidFill>
              </a:rPr>
            </a:br>
            <a:r>
              <a:rPr lang="fi-FI" altLang="fi-FI" sz="2000" dirty="0">
                <a:solidFill>
                  <a:schemeClr val="tx1"/>
                </a:solidFill>
              </a:rPr>
              <a:t>Mitkä asiat vaativat valmistelua (päätöksiä, olosuhteita, välineitä tms.)? </a:t>
            </a:r>
          </a:p>
          <a:p>
            <a:r>
              <a:rPr lang="fi-FI" altLang="fi-FI" sz="2000" dirty="0">
                <a:solidFill>
                  <a:schemeClr val="tx1"/>
                </a:solidFill>
              </a:rPr>
              <a:t>Mitä asioita jätämme tässä vaiheessa tulevaisuuden toivelistalle?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B3E1B958-B02B-42F0-9569-832BC69C9193}"/>
              </a:ext>
            </a:extLst>
          </p:cNvPr>
          <p:cNvSpPr txBox="1">
            <a:spLocks/>
          </p:cNvSpPr>
          <p:nvPr/>
        </p:nvSpPr>
        <p:spPr>
          <a:xfrm>
            <a:off x="6910867" y="2310341"/>
            <a:ext cx="2664296" cy="93610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i-FI" sz="1800" dirty="0"/>
              <a:t>Haaveet, toiveet</a:t>
            </a:r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3B6B8009-32B0-461C-9FF7-91BBB63848E2}"/>
              </a:ext>
            </a:extLst>
          </p:cNvPr>
          <p:cNvSpPr txBox="1">
            <a:spLocks/>
          </p:cNvSpPr>
          <p:nvPr/>
        </p:nvSpPr>
        <p:spPr>
          <a:xfrm>
            <a:off x="1171074" y="3102429"/>
            <a:ext cx="2757487" cy="31416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5330554F-31B2-4CD0-998C-E3153856948B}"/>
              </a:ext>
            </a:extLst>
          </p:cNvPr>
          <p:cNvSpPr txBox="1">
            <a:spLocks/>
          </p:cNvSpPr>
          <p:nvPr/>
        </p:nvSpPr>
        <p:spPr>
          <a:xfrm>
            <a:off x="4004761" y="3102429"/>
            <a:ext cx="2757488" cy="31416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 </a:t>
            </a:r>
          </a:p>
        </p:txBody>
      </p:sp>
      <p:sp>
        <p:nvSpPr>
          <p:cNvPr id="23" name="Sisällön paikkamerkki 2">
            <a:extLst>
              <a:ext uri="{FF2B5EF4-FFF2-40B4-BE49-F238E27FC236}">
                <a16:creationId xmlns:a16="http://schemas.microsoft.com/office/drawing/2014/main" id="{260A0A6B-88CD-4342-A23B-9A949833B8FE}"/>
              </a:ext>
            </a:extLst>
          </p:cNvPr>
          <p:cNvSpPr txBox="1">
            <a:spLocks/>
          </p:cNvSpPr>
          <p:nvPr/>
        </p:nvSpPr>
        <p:spPr>
          <a:xfrm>
            <a:off x="6849561" y="3102429"/>
            <a:ext cx="2757488" cy="31416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EB977CC0-2FE4-483D-86A2-AB22E7569E9A}"/>
              </a:ext>
            </a:extLst>
          </p:cNvPr>
          <p:cNvSpPr txBox="1">
            <a:spLocks/>
          </p:cNvSpPr>
          <p:nvPr/>
        </p:nvSpPr>
        <p:spPr>
          <a:xfrm>
            <a:off x="1264232" y="2310341"/>
            <a:ext cx="2664296" cy="93610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i-FI" sz="1800" dirty="0"/>
              <a:t>Heti toimeen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11A717AC-D738-4F9E-BEFC-C2B956C8E9E7}"/>
              </a:ext>
            </a:extLst>
          </p:cNvPr>
          <p:cNvSpPr txBox="1">
            <a:spLocks/>
          </p:cNvSpPr>
          <p:nvPr/>
        </p:nvSpPr>
        <p:spPr>
          <a:xfrm>
            <a:off x="4097953" y="2310341"/>
            <a:ext cx="2664296" cy="93610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i-FI" sz="1800" dirty="0">
                <a:solidFill>
                  <a:schemeClr val="bg1"/>
                </a:solidFill>
              </a:rPr>
              <a:t>Vaatii valmistelua</a:t>
            </a:r>
          </a:p>
        </p:txBody>
      </p:sp>
    </p:spTree>
    <p:extLst>
      <p:ext uri="{BB962C8B-B14F-4D97-AF65-F5344CB8AC3E}">
        <p14:creationId xmlns:p14="http://schemas.microsoft.com/office/powerpoint/2010/main" val="176439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6CCF79D-020C-4746-BFD5-8A67CC3178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D124551-2886-48EE-ADA4-FB4B52289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8" name="Kaaviokuva 2">
            <a:extLst>
              <a:ext uri="{FF2B5EF4-FFF2-40B4-BE49-F238E27FC236}">
                <a16:creationId xmlns:a16="http://schemas.microsoft.com/office/drawing/2014/main" id="{A64B103B-AC27-4724-B48C-5668198621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2190074"/>
              </p:ext>
            </p:extLst>
          </p:nvPr>
        </p:nvGraphicFramePr>
        <p:xfrm>
          <a:off x="1356481" y="1105556"/>
          <a:ext cx="864096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907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F3CD70-0298-4A2B-ADD8-48830860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39" y="329349"/>
            <a:ext cx="10182726" cy="811656"/>
          </a:xfrm>
        </p:spPr>
        <p:txBody>
          <a:bodyPr/>
          <a:lstStyle/>
          <a:p>
            <a:r>
              <a:rPr lang="fi-FI" dirty="0"/>
              <a:t>Näin olemme edistyneet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313D3E-68C7-4FE3-A9AA-5AA2311106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1914063-8C19-40A6-AC54-CD3E97C59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3888EE26-8F51-4765-9E5A-A259690404AA}"/>
              </a:ext>
            </a:extLst>
          </p:cNvPr>
          <p:cNvSpPr txBox="1">
            <a:spLocks/>
          </p:cNvSpPr>
          <p:nvPr/>
        </p:nvSpPr>
        <p:spPr>
          <a:xfrm>
            <a:off x="1058039" y="958152"/>
            <a:ext cx="8229600" cy="14398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5125" indent="-3651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90000"/>
              <a:buFontTx/>
              <a:buBlip>
                <a:blip r:embed="rId2"/>
              </a:buBlip>
              <a:tabLst/>
              <a:defRPr sz="24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  <a:lvl2pPr marL="669925" indent="-304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2"/>
              </a:buBlip>
              <a:tabLst/>
              <a:defRPr sz="20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2pPr>
            <a:lvl3pPr marL="933450" indent="-2635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2"/>
              </a:buBlip>
              <a:tabLst/>
              <a:defRPr sz="18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3pPr>
            <a:lvl4pPr marL="120808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2"/>
              </a:buBlip>
              <a:tabLst/>
              <a:defRPr sz="16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4pPr>
            <a:lvl5pPr marL="1473200" indent="-2651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2"/>
              </a:buBlip>
              <a:tabLst/>
              <a:defRPr sz="14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altLang="fi-FI" sz="2000" dirty="0"/>
              <a:t>Mitä muutoksia olemme jo saaneet juurtumaan? </a:t>
            </a:r>
            <a:br>
              <a:rPr lang="fi-FI" altLang="fi-FI" sz="2000" dirty="0"/>
            </a:br>
            <a:r>
              <a:rPr lang="fi-FI" altLang="fi-FI" sz="2000" dirty="0"/>
              <a:t>Mitä olemme edes hieman harjoitelleet? </a:t>
            </a:r>
            <a:br>
              <a:rPr lang="fi-FI" altLang="fi-FI" sz="2000" dirty="0"/>
            </a:br>
            <a:r>
              <a:rPr lang="fi-FI" altLang="fi-FI" sz="2000" dirty="0"/>
              <a:t>Mitkä asiat odottavat vielä kokeilemista?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5725F92-F0FF-45D1-9B20-558169A88701}"/>
              </a:ext>
            </a:extLst>
          </p:cNvPr>
          <p:cNvSpPr txBox="1">
            <a:spLocks/>
          </p:cNvSpPr>
          <p:nvPr/>
        </p:nvSpPr>
        <p:spPr>
          <a:xfrm>
            <a:off x="1058039" y="2260558"/>
            <a:ext cx="2664296" cy="93610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fi-FI" sz="1800" dirty="0"/>
              <a:t>Toimii hyvin,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fi-FI" sz="1800" dirty="0"/>
              <a:t>osa arkea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AB81E60-530B-480E-B4AB-5F0EA0A9F6D8}"/>
              </a:ext>
            </a:extLst>
          </p:cNvPr>
          <p:cNvSpPr txBox="1">
            <a:spLocks/>
          </p:cNvSpPr>
          <p:nvPr/>
        </p:nvSpPr>
        <p:spPr>
          <a:xfrm>
            <a:off x="3891760" y="2260558"/>
            <a:ext cx="2664296" cy="93610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fi-FI" sz="1800" dirty="0">
                <a:solidFill>
                  <a:schemeClr val="bg1"/>
                </a:solidFill>
              </a:rPr>
              <a:t>Toimii osittain /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fi-FI" sz="1800" dirty="0">
                <a:solidFill>
                  <a:schemeClr val="bg1"/>
                </a:solidFill>
              </a:rPr>
              <a:t>aloitettu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F9993FE-51CE-4FF4-87E4-E03843ED0C95}"/>
              </a:ext>
            </a:extLst>
          </p:cNvPr>
          <p:cNvSpPr txBox="1">
            <a:spLocks/>
          </p:cNvSpPr>
          <p:nvPr/>
        </p:nvSpPr>
        <p:spPr>
          <a:xfrm>
            <a:off x="6704492" y="2260558"/>
            <a:ext cx="2664296" cy="93610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fi-FI" sz="1800" dirty="0"/>
              <a:t>Ei vielä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fi-FI" sz="1800" dirty="0"/>
              <a:t>käytössä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F91EDACA-40E2-4ECF-99B2-0674743331F8}"/>
              </a:ext>
            </a:extLst>
          </p:cNvPr>
          <p:cNvSpPr txBox="1">
            <a:spLocks/>
          </p:cNvSpPr>
          <p:nvPr/>
        </p:nvSpPr>
        <p:spPr>
          <a:xfrm>
            <a:off x="964699" y="3052646"/>
            <a:ext cx="2757487" cy="31416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78CD0661-E4BB-4A3E-B832-4C4CA6957AA3}"/>
              </a:ext>
            </a:extLst>
          </p:cNvPr>
          <p:cNvSpPr txBox="1">
            <a:spLocks/>
          </p:cNvSpPr>
          <p:nvPr/>
        </p:nvSpPr>
        <p:spPr>
          <a:xfrm>
            <a:off x="3798386" y="3052646"/>
            <a:ext cx="2757488" cy="31416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BEEF1B5-98CB-4121-A3D6-43968267A72E}"/>
              </a:ext>
            </a:extLst>
          </p:cNvPr>
          <p:cNvSpPr txBox="1">
            <a:spLocks/>
          </p:cNvSpPr>
          <p:nvPr/>
        </p:nvSpPr>
        <p:spPr>
          <a:xfrm>
            <a:off x="6643186" y="3052646"/>
            <a:ext cx="2757488" cy="31416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rgbClr val="82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000" dirty="0"/>
              <a:t>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387AB552-CC1B-49FD-B07C-B92B19BAA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561" y="2404946"/>
            <a:ext cx="611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B0B178FC-2458-407D-B315-D1C191734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11" y="2404946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090A8C7C-461E-4762-B68E-2D33A0F11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136" y="2404946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0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C5CBA3FE-122C-49E4-B12D-F5BEFF78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dirty="0" err="1"/>
              <a:t>Lähteet</a:t>
            </a:r>
            <a:r>
              <a:rPr lang="en-US" altLang="fi-FI" dirty="0"/>
              <a:t> ja </a:t>
            </a:r>
            <a:r>
              <a:rPr lang="en-US" altLang="fi-FI" dirty="0" err="1"/>
              <a:t>hyödyllistä</a:t>
            </a:r>
            <a:r>
              <a:rPr lang="en-US" altLang="fi-FI" dirty="0"/>
              <a:t> </a:t>
            </a:r>
            <a:r>
              <a:rPr lang="en-US" altLang="fi-FI" dirty="0" err="1"/>
              <a:t>lisätietoa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FB31F53-D98F-4C98-8D38-1E2E4FE5E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chemeClr val="accent1"/>
                </a:solidFill>
              </a:rPr>
              <a:t>KKI istumiskortti. </a:t>
            </a:r>
            <a:r>
              <a:rPr lang="fi-FI" dirty="0">
                <a:solidFill>
                  <a:schemeClr val="accent1"/>
                </a:solidFill>
                <a:hlinkClick r:id="rId2"/>
              </a:rPr>
              <a:t>http://www.suomimies.fi/filebank/1288-KKI-istumiskortti_netti.pdf</a:t>
            </a:r>
            <a:endParaRPr lang="fi-FI" dirty="0">
              <a:solidFill>
                <a:schemeClr val="accent1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chemeClr val="accent1"/>
                </a:solidFill>
              </a:rPr>
              <a:t>UKK-instituutti liikuntapiirakka (2009) </a:t>
            </a:r>
            <a:r>
              <a:rPr lang="fi-FI" dirty="0">
                <a:solidFill>
                  <a:schemeClr val="bg1"/>
                </a:solidFill>
                <a:hlinkClick r:id="rId3"/>
              </a:rPr>
              <a:t>http://www.ukkinstituutti.fi/liikuntapiirakka</a:t>
            </a:r>
            <a:r>
              <a:rPr lang="fi-FI" dirty="0">
                <a:solidFill>
                  <a:schemeClr val="bg1"/>
                </a:solidFill>
              </a:rPr>
              <a:t>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/>
              <a:t>Liikunta ja työurat - työelämä kaipaa myös liikettä . Valtion liikuntaneuvoston julkaisuja 2013:2. </a:t>
            </a:r>
            <a:r>
              <a:rPr lang="fi-FI" dirty="0">
                <a:hlinkClick r:id="rId4"/>
              </a:rPr>
              <a:t>http://www.liikuntaneuvosto.fi/files/244/Tyourajulkaisu_2013_www.pdf</a:t>
            </a:r>
            <a:endParaRPr lang="fi-FI" dirty="0">
              <a:solidFill>
                <a:schemeClr val="bg1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/>
              <a:t>Helajärvi, H., Raitakari, O., </a:t>
            </a:r>
            <a:r>
              <a:rPr lang="fi-FI" dirty="0" err="1"/>
              <a:t>Tammelin</a:t>
            </a:r>
            <a:r>
              <a:rPr lang="fi-FI" dirty="0"/>
              <a:t>, T., Viikari, J. &amp; Heinonen, O. (2013). Istu ja pala! - Onko istuminen uusi terveysuhka? Duodecim 2013,129:51-6.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/>
              <a:t>Pesola, A. 2013. Luomuliikunnan vallankumous - sohvan pohjalta taisteluvoittoon. </a:t>
            </a:r>
            <a:r>
              <a:rPr lang="fi-FI" dirty="0" err="1"/>
              <a:t>Fitra</a:t>
            </a:r>
            <a:r>
              <a:rPr lang="fi-FI" dirty="0"/>
              <a:t>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chemeClr val="accent1"/>
                </a:solidFill>
              </a:rPr>
              <a:t>Vasankari, T. 2012. Fyysisen aktiivisuuden jana. Teoksessa: Muutosta liikkeellä! Valtakunnalliset yhteiset linjaukset terveyttä ja hyvinvointia edistävään liikuntaan 2020. </a:t>
            </a:r>
            <a:r>
              <a:rPr lang="fi-FI" dirty="0" err="1">
                <a:solidFill>
                  <a:schemeClr val="accent1"/>
                </a:solidFill>
              </a:rPr>
              <a:t>Sosiaali</a:t>
            </a:r>
            <a:r>
              <a:rPr lang="fi-FI" dirty="0">
                <a:solidFill>
                  <a:schemeClr val="accent1"/>
                </a:solidFill>
              </a:rPr>
              <a:t>- ja terveysministeriön julkaisuja 2013:10. </a:t>
            </a:r>
            <a:r>
              <a:rPr lang="fi-FI" dirty="0">
                <a:solidFill>
                  <a:schemeClr val="tx2"/>
                </a:solidFill>
                <a:hlinkClick r:id="rId5"/>
              </a:rPr>
              <a:t>http://www.stm.fi/c/document_library/get_file?folderId=6511564&amp;name=DLFE-27526.pdf</a:t>
            </a:r>
            <a:r>
              <a:rPr lang="fi-FI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309F979-14FF-461F-91BC-AD6B3EC6E0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54C53FF-22A7-4C5F-9967-39D9213C2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6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AKTIIVISEMPI ARKI –</a:t>
            </a:r>
            <a:r>
              <a:rPr lang="en-US" dirty="0" err="1"/>
              <a:t>työpajan</a:t>
            </a:r>
            <a:r>
              <a:rPr lang="en-US" dirty="0"/>
              <a:t> </a:t>
            </a:r>
            <a:r>
              <a:rPr lang="en-US" dirty="0" err="1"/>
              <a:t>työpohjat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71074" y="1982331"/>
            <a:ext cx="10182726" cy="3980027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000" b="1" dirty="0"/>
              <a:t>Nämä työpohjat on laadittu oman ja työpaikkasi aktiivisemman arjen ratkaisujen työstämiseen. Voitte muokata diojen esimerkkejä omalle työpaikalle sopiviksi ja hyödyntää työpohjia dokumentoinnin ja seurannan välineinä. </a:t>
            </a:r>
          </a:p>
          <a:p>
            <a:pPr marL="285750">
              <a:spcAft>
                <a:spcPts val="0"/>
              </a:spcAft>
              <a:defRPr/>
            </a:pPr>
            <a:endParaRPr lang="fi-FI" sz="2000" b="1" dirty="0"/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fi-FI" sz="2000" b="1" dirty="0"/>
              <a:t>Työpohjat sisältävät materiaalin sekä yksilö- että ryhmätyöskentelyvaiheisiin</a:t>
            </a:r>
          </a:p>
          <a:p>
            <a:pPr marL="549275" lvl="2" indent="-365125"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fi-FI" b="1" dirty="0"/>
              <a:t>Yksilötaso </a:t>
            </a:r>
          </a:p>
          <a:p>
            <a:pPr marL="823913" lvl="3" indent="-365125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fi-FI" b="1" dirty="0"/>
              <a:t>Mistä oma päiväni koostuu?</a:t>
            </a:r>
          </a:p>
          <a:p>
            <a:pPr marL="823913" lvl="3" indent="-365125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fi-FI" b="1" dirty="0"/>
              <a:t>Miten voin lisätä aktiivisuutta omaan arkeeni?</a:t>
            </a:r>
          </a:p>
          <a:p>
            <a:pPr marL="549275" lvl="2" indent="-365125"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fi-FI" b="1" dirty="0"/>
              <a:t>Työyhteisötaso</a:t>
            </a:r>
          </a:p>
          <a:p>
            <a:pPr marL="823913" lvl="3" indent="-365125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fi-FI" b="1" dirty="0"/>
              <a:t>Minkälaista työtä teemme?</a:t>
            </a:r>
          </a:p>
          <a:p>
            <a:pPr marL="823913" lvl="3" indent="-365125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fi-FI" b="1" dirty="0"/>
              <a:t>Miten voimme lisätä  aktiivisuutta työpäiväämme? 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22175" y="2560068"/>
            <a:ext cx="10515600" cy="1080717"/>
          </a:xfrm>
        </p:spPr>
        <p:txBody>
          <a:bodyPr>
            <a:normAutofit fontScale="90000"/>
          </a:bodyPr>
          <a:lstStyle/>
          <a:p>
            <a:pPr algn="ctr"/>
            <a:r>
              <a:rPr lang="fi-FI" altLang="fi-FI" sz="5300" dirty="0"/>
              <a:t>AKTIIVISEMPI ARKI</a:t>
            </a:r>
            <a:br>
              <a:rPr lang="fi-FI" altLang="fi-FI" dirty="0"/>
            </a:br>
            <a:br>
              <a:rPr lang="fi-FI" altLang="fi-FI" dirty="0"/>
            </a:br>
            <a:r>
              <a:rPr lang="fi-FI" altLang="fi-FI" dirty="0"/>
              <a:t>Työpohjat oman arjen tarkasteluun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71074" y="3247054"/>
            <a:ext cx="10182726" cy="2556684"/>
          </a:xfrm>
        </p:spPr>
        <p:txBody>
          <a:bodyPr/>
          <a:lstStyle/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0000"/>
              <a:buNone/>
              <a:defRPr/>
            </a:pPr>
            <a:r>
              <a:rPr lang="fi-FI" altLang="fi-FI" b="1" dirty="0"/>
              <a:t>Viikossa 168 tuntia, joista valveillaoloaikaa on noin 115 tuntia </a:t>
            </a:r>
            <a:r>
              <a:rPr lang="fi-FI" altLang="fi-FI" b="1" dirty="0">
                <a:sym typeface="Wingdings" panose="05000000000000000000" pitchFamily="2" charset="2"/>
              </a:rPr>
              <a:t> t</a:t>
            </a:r>
            <a:r>
              <a:rPr lang="fi-FI" altLang="fi-FI" b="1" dirty="0"/>
              <a:t>yö 40 h, työmatkat 5-10 h, vapaa-aika 60-70 h</a:t>
            </a:r>
          </a:p>
          <a:p>
            <a:pPr marL="285750" lvl="1" indent="-365125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0000"/>
              <a:defRPr/>
            </a:pPr>
            <a:endParaRPr lang="fi-FI" altLang="fi-FI" b="1" dirty="0"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0000"/>
              <a:buNone/>
              <a:defRPr/>
            </a:pPr>
            <a:r>
              <a:rPr lang="fi-FI" altLang="fi-FI" b="1" dirty="0"/>
              <a:t>Jos 115 tunnista käyttää kuntoliikunnan harrastamiseen esimerkiksi 3–5 tuntia viikossa, jää jäljelle 110–112 tuntia. </a:t>
            </a:r>
          </a:p>
          <a:p>
            <a:pPr marL="285750" lvl="1" indent="-365125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0000"/>
              <a:defRPr/>
            </a:pPr>
            <a:endParaRPr lang="fi-FI" altLang="fi-FI" b="1" dirty="0"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0000"/>
              <a:buNone/>
              <a:defRPr/>
            </a:pPr>
            <a:r>
              <a:rPr lang="fi-FI" altLang="fi-FI" b="1" dirty="0"/>
              <a:t>Tämä tarkoittaa, että vaikka liikuntaan käytetyt 3–5 tuntia ovat tärkeitä, niin vielä tärkeämpiä elimistön toimintojen ja energiankulutuksen kannalta ovat jäljelle jäävät 110-112 tuntia. 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6DECB76-F9F7-44A7-8A97-3508035A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717792"/>
            <a:ext cx="10182726" cy="81165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dirty="0"/>
              <a:t>Tarvitsemme sekä istumisen vähentämistä että liikunnan lisäämistä!</a:t>
            </a:r>
            <a:endParaRPr lang="en-US" dirty="0"/>
          </a:p>
        </p:txBody>
      </p:sp>
      <p:cxnSp>
        <p:nvCxnSpPr>
          <p:cNvPr id="9" name="Suora nuoliyhdysviiva 3">
            <a:extLst>
              <a:ext uri="{FF2B5EF4-FFF2-40B4-BE49-F238E27FC236}">
                <a16:creationId xmlns:a16="http://schemas.microsoft.com/office/drawing/2014/main" id="{58FCCC4A-9B42-466A-AB90-9A27DF7419DA}"/>
              </a:ext>
            </a:extLst>
          </p:cNvPr>
          <p:cNvCxnSpPr/>
          <p:nvPr/>
        </p:nvCxnSpPr>
        <p:spPr>
          <a:xfrm>
            <a:off x="1880152" y="2843408"/>
            <a:ext cx="7848600" cy="0"/>
          </a:xfrm>
          <a:prstGeom prst="straightConnector1">
            <a:avLst/>
          </a:prstGeom>
          <a:ln w="5080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iruutu 4">
            <a:extLst>
              <a:ext uri="{FF2B5EF4-FFF2-40B4-BE49-F238E27FC236}">
                <a16:creationId xmlns:a16="http://schemas.microsoft.com/office/drawing/2014/main" id="{D5348444-DFB0-43D2-BD77-376A2A70D3CF}"/>
              </a:ext>
            </a:extLst>
          </p:cNvPr>
          <p:cNvSpPr txBox="1"/>
          <p:nvPr/>
        </p:nvSpPr>
        <p:spPr>
          <a:xfrm>
            <a:off x="3680724" y="2267542"/>
            <a:ext cx="357341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b="1" dirty="0">
                <a:solidFill>
                  <a:schemeClr val="bg1"/>
                </a:solidFill>
              </a:rPr>
              <a:t>Yleinen aktiivisuus, ”liikuskelu”</a:t>
            </a:r>
          </a:p>
        </p:txBody>
      </p:sp>
      <p:sp>
        <p:nvSpPr>
          <p:cNvPr id="11" name="Tekstiruutu 5">
            <a:extLst>
              <a:ext uri="{FF2B5EF4-FFF2-40B4-BE49-F238E27FC236}">
                <a16:creationId xmlns:a16="http://schemas.microsoft.com/office/drawing/2014/main" id="{B5514207-6C69-4ACF-853E-B8237CACA026}"/>
              </a:ext>
            </a:extLst>
          </p:cNvPr>
          <p:cNvSpPr txBox="1"/>
          <p:nvPr/>
        </p:nvSpPr>
        <p:spPr>
          <a:xfrm>
            <a:off x="7497148" y="2267542"/>
            <a:ext cx="211628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b="1" dirty="0">
                <a:solidFill>
                  <a:schemeClr val="bg1"/>
                </a:solidFill>
              </a:rPr>
              <a:t>Liikunta ja urheilu</a:t>
            </a:r>
          </a:p>
        </p:txBody>
      </p:sp>
      <p:sp>
        <p:nvSpPr>
          <p:cNvPr id="12" name="Tekstiruutu 5">
            <a:extLst>
              <a:ext uri="{FF2B5EF4-FFF2-40B4-BE49-F238E27FC236}">
                <a16:creationId xmlns:a16="http://schemas.microsoft.com/office/drawing/2014/main" id="{2C19C29E-7A1E-44D8-BD28-769B94B4B0CE}"/>
              </a:ext>
            </a:extLst>
          </p:cNvPr>
          <p:cNvSpPr txBox="1"/>
          <p:nvPr/>
        </p:nvSpPr>
        <p:spPr>
          <a:xfrm>
            <a:off x="2119123" y="2280905"/>
            <a:ext cx="12522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b="1" dirty="0">
                <a:solidFill>
                  <a:schemeClr val="bg1"/>
                </a:solidFill>
              </a:rPr>
              <a:t>Istuminen</a:t>
            </a:r>
          </a:p>
        </p:txBody>
      </p:sp>
      <p:sp>
        <p:nvSpPr>
          <p:cNvPr id="13" name="Tekstiruutu 10">
            <a:extLst>
              <a:ext uri="{FF2B5EF4-FFF2-40B4-BE49-F238E27FC236}">
                <a16:creationId xmlns:a16="http://schemas.microsoft.com/office/drawing/2014/main" id="{AEC15C08-4F5B-4F56-B9F4-36B8AC73F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074" y="6076414"/>
            <a:ext cx="70342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fi-FI" altLang="fi-FI" sz="1100" dirty="0"/>
              <a:t>* Kuva muokattu Tommi Vasankarin esittämän fyysisen aktiivisuuden janan (2012) pohjalta, ks. dia 19 </a:t>
            </a:r>
          </a:p>
        </p:txBody>
      </p:sp>
    </p:spTree>
    <p:extLst>
      <p:ext uri="{BB962C8B-B14F-4D97-AF65-F5344CB8AC3E}">
        <p14:creationId xmlns:p14="http://schemas.microsoft.com/office/powerpoint/2010/main" val="35580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96DECB76-F9F7-44A7-8A97-3508035AA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dirty="0"/>
              <a:t>Tarvitsemme sekä istumisen vähentämistä että liikunnan lisäämistä!</a:t>
            </a:r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Tekstiruutu 10">
            <a:extLst>
              <a:ext uri="{FF2B5EF4-FFF2-40B4-BE49-F238E27FC236}">
                <a16:creationId xmlns:a16="http://schemas.microsoft.com/office/drawing/2014/main" id="{AEC15C08-4F5B-4F56-B9F4-36B8AC73F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074" y="6076414"/>
            <a:ext cx="70342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fi-FI" altLang="fi-FI" sz="1100" dirty="0"/>
              <a:t>* Kuva muokattu Tommi Vasankarin esittämän fyysisen aktiivisuuden janan (2012) pohjalta, ks. dia 19 </a:t>
            </a:r>
          </a:p>
        </p:txBody>
      </p:sp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0EE2FE81-1080-4187-879A-73F56DA6C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903255"/>
              </p:ext>
            </p:extLst>
          </p:nvPr>
        </p:nvGraphicFramePr>
        <p:xfrm>
          <a:off x="1171074" y="1895637"/>
          <a:ext cx="6553201" cy="3840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459">
                <a:tc>
                  <a:txBody>
                    <a:bodyPr/>
                    <a:lstStyle/>
                    <a:p>
                      <a:r>
                        <a:rPr lang="fi-FI" sz="1400" dirty="0"/>
                        <a:t>Arjen aktiivisuus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Kulutetut kalorit</a:t>
                      </a:r>
                    </a:p>
                    <a:p>
                      <a:r>
                        <a:rPr lang="fi-FI" sz="1400" dirty="0"/>
                        <a:t>(</a:t>
                      </a:r>
                      <a:r>
                        <a:rPr lang="fi-FI" sz="1400" dirty="0" err="1"/>
                        <a:t>kcal</a:t>
                      </a:r>
                      <a:r>
                        <a:rPr lang="fi-FI" sz="1400" dirty="0"/>
                        <a:t>)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Kulutetut</a:t>
                      </a:r>
                      <a:r>
                        <a:rPr lang="fi-FI" sz="1400" baseline="0" dirty="0"/>
                        <a:t> kalorit vuodessa</a:t>
                      </a:r>
                      <a:endParaRPr lang="fi-FI" sz="1400" dirty="0"/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Passiivinen aktiivisuus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Kulutetut kalorit (</a:t>
                      </a:r>
                      <a:r>
                        <a:rPr lang="fi-FI" sz="1400" dirty="0" err="1"/>
                        <a:t>kcal</a:t>
                      </a:r>
                      <a:r>
                        <a:rPr lang="fi-FI" sz="1400" dirty="0"/>
                        <a:t>)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Kulutetut kalorit vuodessa</a:t>
                      </a:r>
                    </a:p>
                  </a:txBody>
                  <a:tcPr marL="91447" marR="91447" marT="45716" marB="4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757">
                <a:tc>
                  <a:txBody>
                    <a:bodyPr/>
                    <a:lstStyle/>
                    <a:p>
                      <a:r>
                        <a:rPr lang="fi-FI" sz="1200" dirty="0"/>
                        <a:t>Portaiden nousu yhden kerroksen verran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4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1460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Hissillä nousu yhden kerroksen verran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0,1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36,5</a:t>
                      </a:r>
                    </a:p>
                  </a:txBody>
                  <a:tcPr marL="91447" marR="91447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892">
                <a:tc>
                  <a:txBody>
                    <a:bodyPr/>
                    <a:lstStyle/>
                    <a:p>
                      <a:r>
                        <a:rPr lang="fi-FI" sz="1200" dirty="0"/>
                        <a:t>Koiran ulkoiluttaminen 30 min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125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45625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Koiran päästäminen</a:t>
                      </a:r>
                      <a:r>
                        <a:rPr lang="fi-FI" sz="1200" baseline="0" dirty="0"/>
                        <a:t> ulos takaovesta</a:t>
                      </a:r>
                      <a:endParaRPr lang="fi-FI" sz="1200" dirty="0"/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2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730</a:t>
                      </a:r>
                    </a:p>
                  </a:txBody>
                  <a:tcPr marL="91447" marR="91447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92">
                <a:tc>
                  <a:txBody>
                    <a:bodyPr/>
                    <a:lstStyle/>
                    <a:p>
                      <a:r>
                        <a:rPr lang="fi-FI" sz="1200" dirty="0"/>
                        <a:t>Seisominen 30 min puhelun</a:t>
                      </a:r>
                      <a:r>
                        <a:rPr lang="fi-FI" sz="1200" baseline="0" dirty="0"/>
                        <a:t> ajan</a:t>
                      </a:r>
                      <a:endParaRPr lang="fi-FI" sz="1200" dirty="0"/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20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7300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Istuminen 30 min puhelun ajan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4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1460</a:t>
                      </a:r>
                    </a:p>
                  </a:txBody>
                  <a:tcPr marL="91447" marR="91447" marT="45716" marB="4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62">
                <a:tc>
                  <a:txBody>
                    <a:bodyPr/>
                    <a:lstStyle/>
                    <a:p>
                      <a:r>
                        <a:rPr lang="fi-FI" sz="1200" dirty="0"/>
                        <a:t>Yhteensä (</a:t>
                      </a:r>
                      <a:r>
                        <a:rPr lang="fi-FI" sz="1200" dirty="0" err="1"/>
                        <a:t>Kcal</a:t>
                      </a:r>
                      <a:r>
                        <a:rPr lang="fi-FI" sz="1200" dirty="0"/>
                        <a:t>)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149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54 385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endParaRPr lang="fi-FI" sz="1200" dirty="0"/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6,1</a:t>
                      </a:r>
                    </a:p>
                  </a:txBody>
                  <a:tcPr marL="91447" marR="91447" marT="45716" marB="45716"/>
                </a:tc>
                <a:tc>
                  <a:txBody>
                    <a:bodyPr/>
                    <a:lstStyle/>
                    <a:p>
                      <a:r>
                        <a:rPr lang="fi-FI" sz="1200" dirty="0"/>
                        <a:t>2226,5</a:t>
                      </a:r>
                    </a:p>
                  </a:txBody>
                  <a:tcPr marL="91447" marR="91447" marT="45716" marB="45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Rectangular Callout 9">
            <a:extLst>
              <a:ext uri="{FF2B5EF4-FFF2-40B4-BE49-F238E27FC236}">
                <a16:creationId xmlns:a16="http://schemas.microsoft.com/office/drawing/2014/main" id="{6D5ADCB3-AF05-48BC-8C8A-ED7182BB112B}"/>
              </a:ext>
            </a:extLst>
          </p:cNvPr>
          <p:cNvSpPr/>
          <p:nvPr/>
        </p:nvSpPr>
        <p:spPr>
          <a:xfrm>
            <a:off x="8147831" y="4024654"/>
            <a:ext cx="1800225" cy="1512888"/>
          </a:xfrm>
          <a:prstGeom prst="wedgeRectCallou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E20D9AD2-4BD6-414E-861D-7D6856850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6393" y="4169117"/>
            <a:ext cx="1871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b="1" dirty="0">
                <a:solidFill>
                  <a:schemeClr val="bg1"/>
                </a:solidFill>
              </a:rPr>
              <a:t>Kävelisinkö tai pyöräilisinkö </a:t>
            </a:r>
          </a:p>
          <a:p>
            <a:pPr algn="ctr"/>
            <a:r>
              <a:rPr lang="fi-FI" altLang="fi-FI" b="1" dirty="0">
                <a:solidFill>
                  <a:schemeClr val="bg1"/>
                </a:solidFill>
              </a:rPr>
              <a:t>välillä </a:t>
            </a:r>
            <a:r>
              <a:rPr lang="fi-FI" altLang="fi-FI" b="1" dirty="0" err="1">
                <a:solidFill>
                  <a:schemeClr val="bg1"/>
                </a:solidFill>
              </a:rPr>
              <a:t>lähi</a:t>
            </a:r>
            <a:r>
              <a:rPr lang="fi-FI" altLang="fi-FI" b="1" dirty="0">
                <a:solidFill>
                  <a:schemeClr val="bg1"/>
                </a:solidFill>
              </a:rPr>
              <a:t>-</a:t>
            </a:r>
          </a:p>
          <a:p>
            <a:pPr algn="ctr"/>
            <a:r>
              <a:rPr lang="fi-FI" altLang="fi-FI" b="1" dirty="0">
                <a:solidFill>
                  <a:schemeClr val="bg1"/>
                </a:solidFill>
              </a:rPr>
              <a:t>kauppaan</a:t>
            </a:r>
            <a:r>
              <a:rPr lang="fi-FI" altLang="fi-FI" sz="1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5" name="Rectangular Callout 5">
            <a:extLst>
              <a:ext uri="{FF2B5EF4-FFF2-40B4-BE49-F238E27FC236}">
                <a16:creationId xmlns:a16="http://schemas.microsoft.com/office/drawing/2014/main" id="{8E3EC9BB-82DE-4129-86B6-E58370742830}"/>
              </a:ext>
            </a:extLst>
          </p:cNvPr>
          <p:cNvSpPr/>
          <p:nvPr/>
        </p:nvSpPr>
        <p:spPr>
          <a:xfrm>
            <a:off x="8113638" y="1922625"/>
            <a:ext cx="1800225" cy="1703387"/>
          </a:xfrm>
          <a:prstGeom prst="wedgeRectCallou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EFFA439D-7BBE-4AF7-81A7-CFEF33E3C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3638" y="1895637"/>
            <a:ext cx="18002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b="1" dirty="0">
                <a:solidFill>
                  <a:schemeClr val="bg1"/>
                </a:solidFill>
              </a:rPr>
              <a:t>Kokeilisinko mennä välillä pyörällä töihin, osan matkaa tai kokonaan?</a:t>
            </a:r>
          </a:p>
        </p:txBody>
      </p:sp>
      <p:pic>
        <p:nvPicPr>
          <p:cNvPr id="28" name="Picture 4" descr="iStock_000010854251Small.jpg">
            <a:extLst>
              <a:ext uri="{FF2B5EF4-FFF2-40B4-BE49-F238E27FC236}">
                <a16:creationId xmlns:a16="http://schemas.microsoft.com/office/drawing/2014/main" id="{D635C22A-8188-425B-8915-AEBA15987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469" y="4024654"/>
            <a:ext cx="1964314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1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2266F9A-7E0F-4DD8-A7E4-A0EE45C7C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357" y="3566830"/>
            <a:ext cx="10182726" cy="2603337"/>
          </a:xfrm>
        </p:spPr>
        <p:txBody>
          <a:bodyPr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100" dirty="0"/>
              <a:t>Istut vuorokaudessa vain muutaman tunnin ja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100" dirty="0"/>
              <a:t>enintään tunnin kerrallaan.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100" b="1" dirty="0"/>
              <a:t>Istumismääräsi on sopiva.</a:t>
            </a:r>
          </a:p>
          <a:p>
            <a:pPr fontAlgn="auto">
              <a:spcAft>
                <a:spcPts val="0"/>
              </a:spcAft>
              <a:defRPr/>
            </a:pPr>
            <a:endParaRPr lang="fi-FI" sz="2100" b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100" dirty="0"/>
              <a:t>Istut vuorokaudessa enintään 8 tuntia ja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100" dirty="0"/>
              <a:t>enintään 2 tuntia kerrallaan.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100" b="1" dirty="0"/>
              <a:t>Jos työsi sisältää pääosin istumista, muista pitää taukoja.</a:t>
            </a:r>
          </a:p>
          <a:p>
            <a:pPr fontAlgn="auto">
              <a:spcAft>
                <a:spcPts val="0"/>
              </a:spcAft>
              <a:defRPr/>
            </a:pPr>
            <a:endParaRPr lang="fi-FI" sz="2100" b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100" dirty="0"/>
              <a:t>Istut vuorokaudessa yli 8 tuntia ja yli 2 tuntia kerrallaan.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100" b="1" dirty="0"/>
              <a:t>Yhtäjaksoinen runsas istuminen heikentää terveyttäsi. Pohdi, kuinka voit vähentää tai tauottaa istumistasi.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i-FI" b="1" dirty="0"/>
          </a:p>
          <a:p>
            <a:pPr fontAlgn="auto">
              <a:spcAft>
                <a:spcPts val="0"/>
              </a:spcAft>
              <a:defRPr/>
            </a:pPr>
            <a:r>
              <a:rPr lang="fi-FI" sz="1400" b="1" dirty="0"/>
              <a:t>Lähde: KKI-ohjelman istumiskortti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86BAAF-D783-4674-8B18-5B482F188B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E186297-00BE-494C-8109-ECCEFE147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7786548-B7D0-4098-B036-85CEFC303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98" y="3476123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66A8850-5818-4549-B620-4FD3047A3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98" y="4362831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4BC806E-3C6F-4FE5-93DD-4B45E7DF2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98" y="5249539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53558701-1E3F-4F61-B78C-906692C6F8D9}"/>
              </a:ext>
            </a:extLst>
          </p:cNvPr>
          <p:cNvSpPr txBox="1">
            <a:spLocks/>
          </p:cNvSpPr>
          <p:nvPr/>
        </p:nvSpPr>
        <p:spPr>
          <a:xfrm>
            <a:off x="969898" y="1932806"/>
            <a:ext cx="8229600" cy="143986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65125" indent="-3651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90000"/>
              <a:buFontTx/>
              <a:buBlip>
                <a:blip r:embed="rId5"/>
              </a:buBlip>
              <a:tabLst/>
              <a:defRPr sz="24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  <a:lvl2pPr marL="669925" indent="-304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5"/>
              </a:buBlip>
              <a:tabLst/>
              <a:defRPr sz="20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2pPr>
            <a:lvl3pPr marL="933450" indent="-2635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5"/>
              </a:buBlip>
              <a:tabLst/>
              <a:defRPr sz="18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3pPr>
            <a:lvl4pPr marL="120808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5"/>
              </a:buBlip>
              <a:tabLst/>
              <a:defRPr sz="16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4pPr>
            <a:lvl5pPr marL="1473200" indent="-2651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5"/>
              </a:buBlip>
              <a:tabLst/>
              <a:defRPr sz="14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defRPr/>
            </a:pPr>
            <a:r>
              <a:rPr lang="fi-FI" sz="2000" dirty="0"/>
              <a:t>Mitä havaintoja olet tehnyt päivittäisen istumisesi määrästä työmatkoilla, työpäivän aikana ja vapaa-ajalla?</a:t>
            </a:r>
            <a:br>
              <a:rPr lang="fi-FI" sz="2000" dirty="0"/>
            </a:br>
            <a:br>
              <a:rPr lang="fi-FI" sz="2000" dirty="0"/>
            </a:br>
            <a:r>
              <a:rPr lang="fi-FI" sz="2000" dirty="0"/>
              <a:t>Pohdi täyttämäsi istumiskortin, aktiivisuusmittauksen tms. tuloksia tai arvioi muuten istumisesi määrää. 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7877C0DB-6E94-4EF2-8E02-4137A8B7F275}"/>
              </a:ext>
            </a:extLst>
          </p:cNvPr>
          <p:cNvSpPr txBox="1">
            <a:spLocks/>
          </p:cNvSpPr>
          <p:nvPr/>
        </p:nvSpPr>
        <p:spPr>
          <a:xfrm>
            <a:off x="969898" y="595645"/>
            <a:ext cx="8229600" cy="1143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spc="5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pPr>
              <a:defRPr/>
            </a:pPr>
            <a:r>
              <a:rPr lang="fi-FI" dirty="0"/>
              <a:t>Oma arkesi tällä hetkellä – paljonko istut?</a:t>
            </a:r>
          </a:p>
        </p:txBody>
      </p:sp>
    </p:spTree>
    <p:extLst>
      <p:ext uri="{BB962C8B-B14F-4D97-AF65-F5344CB8AC3E}">
        <p14:creationId xmlns:p14="http://schemas.microsoft.com/office/powerpoint/2010/main" val="49523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747032-4BB3-4430-9A44-793A3A1F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Oma arkesi tällä hetkellä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4A1D82-2F09-4AF3-AAC6-9A2317750D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1B1C402-3235-4A89-A5EA-1ADE2D712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18B7CA38-4B16-4307-85FA-65F90C634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074" y="1568239"/>
            <a:ext cx="10182726" cy="848389"/>
          </a:xfrm>
        </p:spPr>
        <p:txBody>
          <a:bodyPr/>
          <a:lstStyle/>
          <a:p>
            <a:pPr marL="0" indent="0">
              <a:buNone/>
            </a:pPr>
            <a:r>
              <a:rPr lang="fi-FI" altLang="fi-FI" sz="2000" dirty="0"/>
              <a:t>Mitä liikettä lisääviä rutiineja itselläsi mahdollisesti on jo käytössä? </a:t>
            </a:r>
          </a:p>
          <a:p>
            <a:pPr marL="0" indent="0">
              <a:buNone/>
            </a:pPr>
            <a:r>
              <a:rPr lang="fi-FI" altLang="fi-FI" sz="1800" i="1" dirty="0"/>
              <a:t>Vaali niitä ja pohdi, mitä niistä voisit tehdä ehkä vielä nykyistä enemmän. 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B1893AF8-6B05-4859-91C1-59F0BAA43B46}"/>
              </a:ext>
            </a:extLst>
          </p:cNvPr>
          <p:cNvSpPr txBox="1">
            <a:spLocks/>
          </p:cNvSpPr>
          <p:nvPr/>
        </p:nvSpPr>
        <p:spPr bwMode="auto">
          <a:xfrm>
            <a:off x="1088960" y="2799962"/>
            <a:ext cx="597693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Tx/>
              <a:buNone/>
            </a:pPr>
            <a:r>
              <a:rPr lang="fi-FI" altLang="fi-FI" sz="1900" dirty="0">
                <a:latin typeface="+mn-lt"/>
              </a:rPr>
              <a:t>Ennen työpäivän alkua</a:t>
            </a:r>
          </a:p>
          <a:p>
            <a:pPr>
              <a:buFontTx/>
              <a:buNone/>
            </a:pPr>
            <a:endParaRPr lang="fi-FI" altLang="fi-FI" sz="1900" dirty="0">
              <a:latin typeface="+mn-lt"/>
            </a:endParaRPr>
          </a:p>
          <a:p>
            <a:pPr>
              <a:buFontTx/>
              <a:buNone/>
            </a:pPr>
            <a:endParaRPr lang="fi-FI" altLang="fi-FI" sz="1900" dirty="0">
              <a:latin typeface="+mn-lt"/>
            </a:endParaRPr>
          </a:p>
          <a:p>
            <a:pPr>
              <a:buFontTx/>
              <a:buNone/>
            </a:pPr>
            <a:r>
              <a:rPr lang="fi-FI" altLang="fi-FI" sz="1900" dirty="0">
                <a:latin typeface="+mn-lt"/>
              </a:rPr>
              <a:t>Työpäivän aikana</a:t>
            </a:r>
          </a:p>
          <a:p>
            <a:pPr>
              <a:buFontTx/>
              <a:buNone/>
            </a:pPr>
            <a:endParaRPr lang="fi-FI" altLang="fi-FI" sz="1900" dirty="0">
              <a:latin typeface="+mn-lt"/>
            </a:endParaRPr>
          </a:p>
          <a:p>
            <a:pPr>
              <a:buFontTx/>
              <a:buNone/>
            </a:pPr>
            <a:endParaRPr lang="fi-FI" altLang="fi-FI" sz="1900" dirty="0">
              <a:latin typeface="+mn-lt"/>
            </a:endParaRPr>
          </a:p>
          <a:p>
            <a:pPr>
              <a:buFontTx/>
              <a:buNone/>
            </a:pPr>
            <a:r>
              <a:rPr lang="fi-FI" altLang="fi-FI" sz="1900" dirty="0">
                <a:latin typeface="+mn-lt"/>
              </a:rPr>
              <a:t>Työpäivän jälkeen / vapaa-ajalla</a:t>
            </a:r>
          </a:p>
          <a:p>
            <a:pPr>
              <a:buFontTx/>
              <a:buNone/>
            </a:pPr>
            <a:endParaRPr lang="fi-FI" altLang="fi-FI" sz="1600" dirty="0">
              <a:solidFill>
                <a:srgbClr val="828184"/>
              </a:solidFill>
            </a:endParaRPr>
          </a:p>
          <a:p>
            <a:pPr>
              <a:buFontTx/>
              <a:buNone/>
            </a:pPr>
            <a:endParaRPr lang="fi-FI" altLang="fi-FI" sz="1600" dirty="0">
              <a:solidFill>
                <a:srgbClr val="828184"/>
              </a:solidFill>
            </a:endParaRPr>
          </a:p>
        </p:txBody>
      </p:sp>
      <p:sp>
        <p:nvSpPr>
          <p:cNvPr id="15" name="Rectangular Callout 7">
            <a:extLst>
              <a:ext uri="{FF2B5EF4-FFF2-40B4-BE49-F238E27FC236}">
                <a16:creationId xmlns:a16="http://schemas.microsoft.com/office/drawing/2014/main" id="{C482DBA1-1D82-4A8B-A044-159EA1E39D1E}"/>
              </a:ext>
            </a:extLst>
          </p:cNvPr>
          <p:cNvSpPr/>
          <p:nvPr/>
        </p:nvSpPr>
        <p:spPr>
          <a:xfrm>
            <a:off x="8013441" y="2708275"/>
            <a:ext cx="3744912" cy="865188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BDCC5A8-F934-4140-BB09-8FBDA02B0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441" y="2874963"/>
            <a:ext cx="37449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sz="1100" dirty="0">
                <a:solidFill>
                  <a:schemeClr val="bg1"/>
                </a:solidFill>
              </a:rPr>
              <a:t>Koira ulos, kipaisu kauppaan, pienet aamujumpat, lapset hoitoon jalan, työmatka pyöräillen…</a:t>
            </a:r>
          </a:p>
        </p:txBody>
      </p:sp>
      <p:sp>
        <p:nvSpPr>
          <p:cNvPr id="17" name="Rectangular Callout 9">
            <a:extLst>
              <a:ext uri="{FF2B5EF4-FFF2-40B4-BE49-F238E27FC236}">
                <a16:creationId xmlns:a16="http://schemas.microsoft.com/office/drawing/2014/main" id="{89AEEE91-760E-4749-A5AB-FF921EA3F385}"/>
              </a:ext>
            </a:extLst>
          </p:cNvPr>
          <p:cNvSpPr/>
          <p:nvPr/>
        </p:nvSpPr>
        <p:spPr>
          <a:xfrm>
            <a:off x="8013441" y="3789363"/>
            <a:ext cx="3744912" cy="1008062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B1079182-DDA4-4EDB-844A-E8E94896C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441" y="3917950"/>
            <a:ext cx="37449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sz="1100" dirty="0">
                <a:solidFill>
                  <a:schemeClr val="bg1"/>
                </a:solidFill>
              </a:rPr>
              <a:t>Portaat käytössä, työkaveria tapaamaan, kahvittelua seisten, puhelimessa käyskennellen, taukojumppa tavaksi…</a:t>
            </a:r>
          </a:p>
        </p:txBody>
      </p:sp>
      <p:sp>
        <p:nvSpPr>
          <p:cNvPr id="19" name="Rectangular Callout 13">
            <a:extLst>
              <a:ext uri="{FF2B5EF4-FFF2-40B4-BE49-F238E27FC236}">
                <a16:creationId xmlns:a16="http://schemas.microsoft.com/office/drawing/2014/main" id="{BE5D0325-FCB4-45A9-A410-20B6E6E13B29}"/>
              </a:ext>
            </a:extLst>
          </p:cNvPr>
          <p:cNvSpPr/>
          <p:nvPr/>
        </p:nvSpPr>
        <p:spPr>
          <a:xfrm>
            <a:off x="8013441" y="5016500"/>
            <a:ext cx="3744912" cy="860425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1131036B-9CA0-409D-883F-D922BF75B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441" y="5145088"/>
            <a:ext cx="37449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sz="1100" dirty="0">
                <a:solidFill>
                  <a:schemeClr val="bg1"/>
                </a:solidFill>
              </a:rPr>
              <a:t>Työmatkaa ja kauppareissua kävellen, lasten harrastusajat hyödyntäen, tv:n ääressä venytellen, porukalla ulkoillen…</a:t>
            </a:r>
          </a:p>
        </p:txBody>
      </p:sp>
    </p:spTree>
    <p:extLst>
      <p:ext uri="{BB962C8B-B14F-4D97-AF65-F5344CB8AC3E}">
        <p14:creationId xmlns:p14="http://schemas.microsoft.com/office/powerpoint/2010/main" val="299410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4940E6-4AE5-499C-8E70-429F431A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Oma arkesi tulevaisuudessa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5E1A2B-04FD-47A1-9A9E-84BE29DCA8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B92B5A1-58E4-4105-A583-CD6D3F260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29D5E454-0D59-4C82-9842-F512B8AF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074" y="1446941"/>
            <a:ext cx="10182726" cy="12496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altLang="fi-FI" sz="2000" dirty="0"/>
              <a:t>Mitä uutta voisit ja haluaisit kokeilla? </a:t>
            </a:r>
          </a:p>
          <a:p>
            <a:pPr marL="0" indent="0">
              <a:buNone/>
            </a:pPr>
            <a:r>
              <a:rPr lang="fi-FI" altLang="fi-FI" sz="1800" i="1" dirty="0"/>
              <a:t>Anna ideoiden virrata, ilman rajoituksia. Mieti, millaisesta aktiivisuudesta pidät ja mikä tuntuu ajatuksena hauskalta.</a:t>
            </a:r>
            <a:br>
              <a:rPr lang="fi-FI" altLang="fi-FI" sz="1800" i="1" dirty="0"/>
            </a:br>
            <a:endParaRPr lang="fi-FI" altLang="fi-FI" sz="1800" i="1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E7A4B839-9BAE-4D04-88D1-98E63B072D74}"/>
              </a:ext>
            </a:extLst>
          </p:cNvPr>
          <p:cNvSpPr txBox="1">
            <a:spLocks/>
          </p:cNvSpPr>
          <p:nvPr/>
        </p:nvSpPr>
        <p:spPr bwMode="auto">
          <a:xfrm>
            <a:off x="1171074" y="2696547"/>
            <a:ext cx="597693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Tx/>
              <a:buNone/>
            </a:pPr>
            <a:r>
              <a:rPr lang="fi-FI" altLang="fi-FI" sz="1900" dirty="0">
                <a:latin typeface="+mn-lt"/>
              </a:rPr>
              <a:t>Ennen työpäivän alkua</a:t>
            </a:r>
          </a:p>
          <a:p>
            <a:pPr>
              <a:buFontTx/>
              <a:buNone/>
            </a:pPr>
            <a:endParaRPr lang="fi-FI" altLang="fi-FI" sz="1900" dirty="0">
              <a:latin typeface="+mn-lt"/>
            </a:endParaRPr>
          </a:p>
          <a:p>
            <a:pPr>
              <a:buFontTx/>
              <a:buNone/>
            </a:pPr>
            <a:endParaRPr lang="fi-FI" altLang="fi-FI" sz="1900" dirty="0">
              <a:latin typeface="+mn-lt"/>
            </a:endParaRPr>
          </a:p>
          <a:p>
            <a:pPr>
              <a:buFontTx/>
              <a:buNone/>
            </a:pPr>
            <a:r>
              <a:rPr lang="fi-FI" altLang="fi-FI" sz="1900" dirty="0">
                <a:latin typeface="+mn-lt"/>
              </a:rPr>
              <a:t>Työpäivän aikana</a:t>
            </a:r>
          </a:p>
          <a:p>
            <a:pPr>
              <a:buFontTx/>
              <a:buNone/>
            </a:pPr>
            <a:endParaRPr lang="fi-FI" altLang="fi-FI" sz="1900" dirty="0">
              <a:latin typeface="+mn-lt"/>
            </a:endParaRPr>
          </a:p>
          <a:p>
            <a:pPr>
              <a:buFontTx/>
              <a:buNone/>
            </a:pPr>
            <a:endParaRPr lang="fi-FI" altLang="fi-FI" sz="1900" dirty="0">
              <a:latin typeface="+mn-lt"/>
            </a:endParaRPr>
          </a:p>
          <a:p>
            <a:pPr>
              <a:buFontTx/>
              <a:buNone/>
            </a:pPr>
            <a:r>
              <a:rPr lang="fi-FI" altLang="fi-FI" sz="1900" dirty="0">
                <a:latin typeface="+mn-lt"/>
              </a:rPr>
              <a:t>Työpäivän jälkeen / vapaa-ajalla</a:t>
            </a:r>
          </a:p>
          <a:p>
            <a:pPr>
              <a:buFontTx/>
              <a:buNone/>
            </a:pPr>
            <a:endParaRPr lang="fi-FI" altLang="fi-FI" sz="1600" dirty="0">
              <a:solidFill>
                <a:srgbClr val="828184"/>
              </a:solidFill>
            </a:endParaRPr>
          </a:p>
          <a:p>
            <a:pPr>
              <a:buFontTx/>
              <a:buNone/>
            </a:pPr>
            <a:endParaRPr lang="fi-FI" altLang="fi-FI" sz="1600" dirty="0">
              <a:solidFill>
                <a:srgbClr val="828184"/>
              </a:solidFill>
            </a:endParaRPr>
          </a:p>
        </p:txBody>
      </p:sp>
      <p:sp>
        <p:nvSpPr>
          <p:cNvPr id="9" name="Rectangular Callout 7">
            <a:extLst>
              <a:ext uri="{FF2B5EF4-FFF2-40B4-BE49-F238E27FC236}">
                <a16:creationId xmlns:a16="http://schemas.microsoft.com/office/drawing/2014/main" id="{F98508CF-A2E0-478C-B2B8-C5F88D94B39D}"/>
              </a:ext>
            </a:extLst>
          </p:cNvPr>
          <p:cNvSpPr/>
          <p:nvPr/>
        </p:nvSpPr>
        <p:spPr>
          <a:xfrm>
            <a:off x="8124985" y="2687216"/>
            <a:ext cx="3744912" cy="865188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C18BA27-2912-4ED8-82C6-DBABA29EB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4985" y="2853904"/>
            <a:ext cx="37449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sz="1100" dirty="0">
                <a:solidFill>
                  <a:schemeClr val="bg1"/>
                </a:solidFill>
              </a:rPr>
              <a:t>Koira ulos, kipaisu kauppaan, pienet aamujumpat, lapset hoitoon jalan, työmatka pyöräillen…</a:t>
            </a:r>
          </a:p>
        </p:txBody>
      </p:sp>
      <p:sp>
        <p:nvSpPr>
          <p:cNvPr id="11" name="Rectangular Callout 9">
            <a:extLst>
              <a:ext uri="{FF2B5EF4-FFF2-40B4-BE49-F238E27FC236}">
                <a16:creationId xmlns:a16="http://schemas.microsoft.com/office/drawing/2014/main" id="{282AF66E-2484-4631-A76D-FFB6CCBD8A85}"/>
              </a:ext>
            </a:extLst>
          </p:cNvPr>
          <p:cNvSpPr/>
          <p:nvPr/>
        </p:nvSpPr>
        <p:spPr>
          <a:xfrm>
            <a:off x="8124985" y="3768304"/>
            <a:ext cx="3744912" cy="1008062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A17BD87B-D9DD-4EB2-A794-57C62BA9C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4985" y="3896891"/>
            <a:ext cx="37449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sz="1100">
                <a:solidFill>
                  <a:schemeClr val="bg1"/>
                </a:solidFill>
              </a:rPr>
              <a:t>Portaat käytössä, työkaveria tapaamaan, kahvittelua seisten, puhelimessa käyskennellen, taukojumppa tavaksi…</a:t>
            </a:r>
          </a:p>
        </p:txBody>
      </p:sp>
      <p:sp>
        <p:nvSpPr>
          <p:cNvPr id="13" name="Rectangular Callout 13">
            <a:extLst>
              <a:ext uri="{FF2B5EF4-FFF2-40B4-BE49-F238E27FC236}">
                <a16:creationId xmlns:a16="http://schemas.microsoft.com/office/drawing/2014/main" id="{4E5B45F3-5947-4835-B6B4-B2188061345B}"/>
              </a:ext>
            </a:extLst>
          </p:cNvPr>
          <p:cNvSpPr/>
          <p:nvPr/>
        </p:nvSpPr>
        <p:spPr>
          <a:xfrm>
            <a:off x="8124985" y="4995441"/>
            <a:ext cx="3744912" cy="860425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2F8C7DD1-5508-455C-A843-AB9241D93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4985" y="5124029"/>
            <a:ext cx="37449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fi-FI" altLang="fi-FI" sz="1100">
                <a:solidFill>
                  <a:schemeClr val="bg1"/>
                </a:solidFill>
              </a:rPr>
              <a:t>Työmatkaa ja kauppareissua kävellen, lasten harrastusajat hyödyntäen, tv:n ääressä venytellen, porukalla ulkoillen…</a:t>
            </a:r>
          </a:p>
        </p:txBody>
      </p:sp>
    </p:spTree>
    <p:extLst>
      <p:ext uri="{BB962C8B-B14F-4D97-AF65-F5344CB8AC3E}">
        <p14:creationId xmlns:p14="http://schemas.microsoft.com/office/powerpoint/2010/main" val="184115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8489F4-11DB-479F-8DCF-1770767D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399618"/>
            <a:ext cx="10182726" cy="811656"/>
          </a:xfrm>
        </p:spPr>
        <p:txBody>
          <a:bodyPr/>
          <a:lstStyle/>
          <a:p>
            <a:r>
              <a:rPr lang="fi-FI" dirty="0"/>
              <a:t>Johtopäätökset – ja tuumasta toimeen!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DCCF39-4609-40C9-B785-29CC79CA3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074" y="1910896"/>
            <a:ext cx="10182726" cy="4263491"/>
          </a:xfrm>
        </p:spPr>
        <p:txBody>
          <a:bodyPr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200" dirty="0"/>
              <a:t>Minkä verran liikettä arkeesi sisältyy tällä hetkellä (laita rasti janalle)</a:t>
            </a:r>
            <a:r>
              <a:rPr lang="fi-FI" dirty="0"/>
              <a:t>?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i-FI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i-FI" sz="1700" i="1" dirty="0">
              <a:solidFill>
                <a:schemeClr val="tx2"/>
              </a:solidFill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i-FI" sz="2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200" dirty="0"/>
              <a:t>Mikä olisi riittävän hyvä tilanne puolen vuoden kuluttua (laita rasti janalle)?</a:t>
            </a:r>
          </a:p>
          <a:p>
            <a:pPr fontAlgn="auto">
              <a:spcAft>
                <a:spcPts val="0"/>
              </a:spcAft>
              <a:defRPr/>
            </a:pPr>
            <a:endParaRPr lang="fi-FI" dirty="0"/>
          </a:p>
          <a:p>
            <a:pPr fontAlgn="auto">
              <a:spcAft>
                <a:spcPts val="0"/>
              </a:spcAft>
              <a:defRPr/>
            </a:pPr>
            <a:endParaRPr lang="fi-FI" dirty="0"/>
          </a:p>
          <a:p>
            <a:pPr fontAlgn="auto">
              <a:spcAft>
                <a:spcPts val="0"/>
              </a:spcAft>
              <a:defRPr/>
            </a:pPr>
            <a:endParaRPr lang="fi-FI" sz="2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200" b="1" dirty="0"/>
              <a:t>Mitä konkreettista voit tehdä jo tänään?</a:t>
            </a:r>
            <a:br>
              <a:rPr lang="fi-FI" sz="2200" dirty="0"/>
            </a:br>
            <a:endParaRPr lang="fi-FI" sz="2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200" dirty="0"/>
              <a:t>Mikä on ensimmäinen arjen rutiini, jonka muutat heti tänään liikkeen lisäämiseksi?</a:t>
            </a:r>
          </a:p>
          <a:p>
            <a:pPr fontAlgn="auto">
              <a:spcAft>
                <a:spcPts val="0"/>
              </a:spcAft>
              <a:defRPr/>
            </a:pPr>
            <a:endParaRPr lang="fi-FI" sz="2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i-FI" sz="22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i-FI" sz="2200" dirty="0"/>
              <a:t>Kuka tai mikä voi auttaa sinua onnistumaan?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51BA9D0-06E9-4C70-B53E-CB4157865D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6.7.2017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8357321-F16D-4799-AC22-A36FC32FB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6" name="Suora yhdysviiva 9">
            <a:extLst>
              <a:ext uri="{FF2B5EF4-FFF2-40B4-BE49-F238E27FC236}">
                <a16:creationId xmlns:a16="http://schemas.microsoft.com/office/drawing/2014/main" id="{BE478E54-17E2-493D-8E48-268CE93DDA26}"/>
              </a:ext>
            </a:extLst>
          </p:cNvPr>
          <p:cNvCxnSpPr/>
          <p:nvPr/>
        </p:nvCxnSpPr>
        <p:spPr>
          <a:xfrm>
            <a:off x="3009756" y="2388631"/>
            <a:ext cx="50403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iruutu 11">
            <a:extLst>
              <a:ext uri="{FF2B5EF4-FFF2-40B4-BE49-F238E27FC236}">
                <a16:creationId xmlns:a16="http://schemas.microsoft.com/office/drawing/2014/main" id="{AF999D40-022A-47FF-94DF-1EC569321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506" y="2225118"/>
            <a:ext cx="1439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fi-FI" altLang="fi-FI" sz="1600" i="1" dirty="0">
                <a:solidFill>
                  <a:schemeClr val="tx2"/>
                </a:solidFill>
                <a:latin typeface="+mn-lt"/>
              </a:rPr>
              <a:t>Paljon liikettä</a:t>
            </a:r>
          </a:p>
        </p:txBody>
      </p:sp>
      <p:sp>
        <p:nvSpPr>
          <p:cNvPr id="8" name="Tekstiruutu 12">
            <a:extLst>
              <a:ext uri="{FF2B5EF4-FFF2-40B4-BE49-F238E27FC236}">
                <a16:creationId xmlns:a16="http://schemas.microsoft.com/office/drawing/2014/main" id="{73BA35BD-DACC-4CC6-98FA-8A559F97D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8" y="2225118"/>
            <a:ext cx="19319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fi-FI" altLang="fi-FI" sz="1600" i="1" dirty="0">
                <a:solidFill>
                  <a:schemeClr val="tx2"/>
                </a:solidFill>
                <a:latin typeface="+mn-lt"/>
              </a:rPr>
              <a:t>Hyvin vähän liikettä</a:t>
            </a:r>
          </a:p>
        </p:txBody>
      </p:sp>
      <p:cxnSp>
        <p:nvCxnSpPr>
          <p:cNvPr id="9" name="Suora yhdysviiva 9">
            <a:extLst>
              <a:ext uri="{FF2B5EF4-FFF2-40B4-BE49-F238E27FC236}">
                <a16:creationId xmlns:a16="http://schemas.microsoft.com/office/drawing/2014/main" id="{50180506-EAE5-49ED-8E5A-7ADE51922DB6}"/>
              </a:ext>
            </a:extLst>
          </p:cNvPr>
          <p:cNvCxnSpPr/>
          <p:nvPr/>
        </p:nvCxnSpPr>
        <p:spPr>
          <a:xfrm>
            <a:off x="3009756" y="3535906"/>
            <a:ext cx="50403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iruutu 11">
            <a:extLst>
              <a:ext uri="{FF2B5EF4-FFF2-40B4-BE49-F238E27FC236}">
                <a16:creationId xmlns:a16="http://schemas.microsoft.com/office/drawing/2014/main" id="{46724213-0CCE-4419-AFB5-CA1D5356D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506" y="3372394"/>
            <a:ext cx="1439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fi-FI" altLang="fi-FI" sz="1600" i="1" dirty="0">
                <a:solidFill>
                  <a:schemeClr val="tx2"/>
                </a:solidFill>
                <a:latin typeface="+mn-lt"/>
              </a:rPr>
              <a:t>Paljon liikettä</a:t>
            </a:r>
          </a:p>
        </p:txBody>
      </p:sp>
      <p:sp>
        <p:nvSpPr>
          <p:cNvPr id="11" name="Tekstiruutu 12">
            <a:extLst>
              <a:ext uri="{FF2B5EF4-FFF2-40B4-BE49-F238E27FC236}">
                <a16:creationId xmlns:a16="http://schemas.microsoft.com/office/drawing/2014/main" id="{7ED38EDF-E006-4D9A-9504-F95F6B90B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8" y="3372394"/>
            <a:ext cx="19319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fi-FI" altLang="fi-FI" sz="1600" i="1" dirty="0">
                <a:solidFill>
                  <a:schemeClr val="tx2"/>
                </a:solidFill>
                <a:latin typeface="+mn-lt"/>
              </a:rPr>
              <a:t>Hyvin vähän liikettä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E0CA8DE-F626-45E4-A45F-389999AC4E77}"/>
              </a:ext>
            </a:extLst>
          </p:cNvPr>
          <p:cNvSpPr txBox="1">
            <a:spLocks/>
          </p:cNvSpPr>
          <p:nvPr/>
        </p:nvSpPr>
        <p:spPr>
          <a:xfrm>
            <a:off x="1171074" y="1047296"/>
            <a:ext cx="8229600" cy="863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5125" indent="-3651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90000"/>
              <a:buFontTx/>
              <a:buBlip>
                <a:blip r:embed="rId2"/>
              </a:buBlip>
              <a:tabLst/>
              <a:defRPr sz="24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  <a:lvl2pPr marL="669925" indent="-304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2"/>
              </a:buBlip>
              <a:tabLst/>
              <a:defRPr sz="20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2pPr>
            <a:lvl3pPr marL="933450" indent="-2635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2"/>
              </a:buBlip>
              <a:tabLst/>
              <a:defRPr sz="18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3pPr>
            <a:lvl4pPr marL="120808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2"/>
              </a:buBlip>
              <a:tabLst/>
              <a:defRPr sz="16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4pPr>
            <a:lvl5pPr marL="1473200" indent="-2651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2"/>
              </a:buBlip>
              <a:tabLst/>
              <a:defRPr sz="14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altLang="fi-FI" sz="2200" dirty="0"/>
              <a:t>Mitä istumisen tarkastelu ja edellinen pohdinta kertovat mahdollisuuksistasi liikkeen lisäämiseen arjessa? </a:t>
            </a:r>
          </a:p>
        </p:txBody>
      </p:sp>
    </p:spTree>
    <p:extLst>
      <p:ext uri="{BB962C8B-B14F-4D97-AF65-F5344CB8AC3E}">
        <p14:creationId xmlns:p14="http://schemas.microsoft.com/office/powerpoint/2010/main" val="42370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Custom 3">
      <a:dk1>
        <a:srgbClr val="004899"/>
      </a:dk1>
      <a:lt1>
        <a:srgbClr val="EEF0F0"/>
      </a:lt1>
      <a:dk2>
        <a:srgbClr val="000028"/>
      </a:dk2>
      <a:lt2>
        <a:srgbClr val="CCD2D9"/>
      </a:lt2>
      <a:accent1>
        <a:srgbClr val="004899"/>
      </a:accent1>
      <a:accent2>
        <a:srgbClr val="5BDBD9"/>
      </a:accent2>
      <a:accent3>
        <a:srgbClr val="009B3A"/>
      </a:accent3>
      <a:accent4>
        <a:srgbClr val="FFA000"/>
      </a:accent4>
      <a:accent5>
        <a:srgbClr val="EF5F78"/>
      </a:accent5>
      <a:accent6>
        <a:srgbClr val="E10E20"/>
      </a:accent6>
      <a:hlink>
        <a:srgbClr val="004899"/>
      </a:hlink>
      <a:folHlink>
        <a:srgbClr val="000028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K" id="{D169064A-C3AF-AF49-A301-6BDEC2FE05C4}" vid="{4E25015D-2BC2-194D-A7D6-24EFBB50D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D5EA0DA3D4CA0459250642F52A73AF5" ma:contentTypeVersion="" ma:contentTypeDescription="Luo uusi asiakirja." ma:contentTypeScope="" ma:versionID="bd449868f51d373f9121cfa61e5ab348">
  <xsd:schema xmlns:xsd="http://www.w3.org/2001/XMLSchema" xmlns:xs="http://www.w3.org/2001/XMLSchema" xmlns:p="http://schemas.microsoft.com/office/2006/metadata/properties" xmlns:ns2="f6426d38-7e45-43b9-aa7c-6b1b4f62d78e" targetNamespace="http://schemas.microsoft.com/office/2006/metadata/properties" ma:root="true" ma:fieldsID="5cb4750876c44fbd4d68af8fbbc05f61" ns2:_="">
    <xsd:import namespace="f6426d38-7e45-43b9-aa7c-6b1b4f62d78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26d38-7e45-43b9-aa7c-6b1b4f62d7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F348A1-C877-4395-97B3-07AF220FB0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63FE44-7764-4854-886E-4C714AECF0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426d38-7e45-43b9-aa7c-6b1b4f62d7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62AC45-5D14-49F2-92B4-BFF623DAE0F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6426d38-7e45-43b9-aa7c-6b1b4f62d78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1150</Words>
  <Application>Microsoft Office PowerPoint</Application>
  <PresentationFormat>Laajakuva</PresentationFormat>
  <Paragraphs>287</Paragraphs>
  <Slides>19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</vt:lpstr>
      <vt:lpstr>Century Gothic</vt:lpstr>
      <vt:lpstr>Wingdings</vt:lpstr>
      <vt:lpstr>Office-teema</vt:lpstr>
      <vt:lpstr>PowerPoint-esitys</vt:lpstr>
      <vt:lpstr>AKTIIVISEMPI ARKI –työpajan työpohjat</vt:lpstr>
      <vt:lpstr>AKTIIVISEMPI ARKI  Työpohjat oman arjen tarkasteluun</vt:lpstr>
      <vt:lpstr>Tarvitsemme sekä istumisen vähentämistä että liikunnan lisäämistä!</vt:lpstr>
      <vt:lpstr>Tarvitsemme sekä istumisen vähentämistä että liikunnan lisäämistä!</vt:lpstr>
      <vt:lpstr>PowerPoint-esitys</vt:lpstr>
      <vt:lpstr>Oma arkesi tällä hetkellä </vt:lpstr>
      <vt:lpstr>Oma arkesi tulevaisuudessa</vt:lpstr>
      <vt:lpstr>Johtopäätökset – ja tuumasta toimeen!</vt:lpstr>
      <vt:lpstr>Omat askelmerkkisi</vt:lpstr>
      <vt:lpstr>AKTIIVISEMPI ARKI  Työpohjat työyhteisön  arjen tarkasteluun</vt:lpstr>
      <vt:lpstr>PowerPoint-esitys</vt:lpstr>
      <vt:lpstr>Mitä siis voisimme tehdä? </vt:lpstr>
      <vt:lpstr>Mitä liikettä lisääviä asioita jo teemme?</vt:lpstr>
      <vt:lpstr>Mitä uusia toimintatapoja voisimme ja haluaisimme ottaa käyttöön?</vt:lpstr>
      <vt:lpstr>Uudet toimintatavat - luokittelu</vt:lpstr>
      <vt:lpstr>PowerPoint-esitys</vt:lpstr>
      <vt:lpstr>Näin olemme edistyneet</vt:lpstr>
      <vt:lpstr>Lähteet ja hyödyllistä lisätietoa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Satu Algars</dc:creator>
  <cp:lastModifiedBy>Ahti Romo</cp:lastModifiedBy>
  <cp:revision>21</cp:revision>
  <dcterms:modified xsi:type="dcterms:W3CDTF">2017-07-06T12:34:43Z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0x0101003D5EA0DA3D4CA0459250642F52A73AF5</vt:lpwstr>
  </property>
</Properties>
</file>