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3073-0AA8-45F6-9747-588F639A09AE}" type="datetimeFigureOut">
              <a:rPr lang="fi-FI" smtClean="0"/>
              <a:t>20.1.2015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26191-390D-48FC-A7E5-DDD8C9CBF2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57513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3073-0AA8-45F6-9747-588F639A09AE}" type="datetimeFigureOut">
              <a:rPr lang="fi-FI" smtClean="0"/>
              <a:t>20.1.2015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26191-390D-48FC-A7E5-DDD8C9CBF2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91476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3073-0AA8-45F6-9747-588F639A09AE}" type="datetimeFigureOut">
              <a:rPr lang="fi-FI" smtClean="0"/>
              <a:t>20.1.2015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26191-390D-48FC-A7E5-DDD8C9CBF2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25255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3073-0AA8-45F6-9747-588F639A09AE}" type="datetimeFigureOut">
              <a:rPr lang="fi-FI" smtClean="0"/>
              <a:t>20.1.2015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26191-390D-48FC-A7E5-DDD8C9CBF2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4472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3073-0AA8-45F6-9747-588F639A09AE}" type="datetimeFigureOut">
              <a:rPr lang="fi-FI" smtClean="0"/>
              <a:t>20.1.2015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26191-390D-48FC-A7E5-DDD8C9CBF2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53463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3073-0AA8-45F6-9747-588F639A09AE}" type="datetimeFigureOut">
              <a:rPr lang="fi-FI" smtClean="0"/>
              <a:t>20.1.2015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26191-390D-48FC-A7E5-DDD8C9CBF2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6868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3073-0AA8-45F6-9747-588F639A09AE}" type="datetimeFigureOut">
              <a:rPr lang="fi-FI" smtClean="0"/>
              <a:t>20.1.2015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26191-390D-48FC-A7E5-DDD8C9CBF2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376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3073-0AA8-45F6-9747-588F639A09AE}" type="datetimeFigureOut">
              <a:rPr lang="fi-FI" smtClean="0"/>
              <a:t>20.1.2015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26191-390D-48FC-A7E5-DDD8C9CBF2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06523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3073-0AA8-45F6-9747-588F639A09AE}" type="datetimeFigureOut">
              <a:rPr lang="fi-FI" smtClean="0"/>
              <a:t>20.1.2015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26191-390D-48FC-A7E5-DDD8C9CBF2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881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3073-0AA8-45F6-9747-588F639A09AE}" type="datetimeFigureOut">
              <a:rPr lang="fi-FI" smtClean="0"/>
              <a:t>20.1.2015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26191-390D-48FC-A7E5-DDD8C9CBF2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94731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3073-0AA8-45F6-9747-588F639A09AE}" type="datetimeFigureOut">
              <a:rPr lang="fi-FI" smtClean="0"/>
              <a:t>20.1.2015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26191-390D-48FC-A7E5-DDD8C9CBF2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3139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83073-0AA8-45F6-9747-588F639A09AE}" type="datetimeFigureOut">
              <a:rPr lang="fi-FI" smtClean="0"/>
              <a:t>20.1.2015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26191-390D-48FC-A7E5-DDD8C9CBF2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90249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Stored Data 3"/>
          <p:cNvSpPr/>
          <p:nvPr/>
        </p:nvSpPr>
        <p:spPr>
          <a:xfrm>
            <a:off x="31558" y="0"/>
            <a:ext cx="3460322" cy="6858000"/>
          </a:xfrm>
          <a:prstGeom prst="flowChartOnlineStorag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bg1"/>
              </a:solidFill>
            </a:endParaRPr>
          </a:p>
        </p:txBody>
      </p:sp>
      <p:sp>
        <p:nvSpPr>
          <p:cNvPr id="5" name="Flowchart: Stored Data 4"/>
          <p:cNvSpPr/>
          <p:nvPr/>
        </p:nvSpPr>
        <p:spPr>
          <a:xfrm>
            <a:off x="2915816" y="0"/>
            <a:ext cx="3347864" cy="6858000"/>
          </a:xfrm>
          <a:prstGeom prst="flowChartOnline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Flowchart: Stored Data 5"/>
          <p:cNvSpPr/>
          <p:nvPr/>
        </p:nvSpPr>
        <p:spPr>
          <a:xfrm>
            <a:off x="5652120" y="0"/>
            <a:ext cx="3491880" cy="6885864"/>
          </a:xfrm>
          <a:prstGeom prst="flowChartOnlineStorag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Rounded Rectangle 6"/>
          <p:cNvSpPr/>
          <p:nvPr/>
        </p:nvSpPr>
        <p:spPr>
          <a:xfrm>
            <a:off x="350157" y="404664"/>
            <a:ext cx="8208912" cy="864096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>
                <a:solidFill>
                  <a:schemeClr val="bg1"/>
                </a:solidFill>
              </a:rPr>
              <a:t>Sisältö                               Oma toiminta                             Oppijan toiminta</a:t>
            </a:r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72845" y="1412776"/>
            <a:ext cx="8307549" cy="864096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>
                <a:solidFill>
                  <a:schemeClr val="bg1"/>
                </a:solidFill>
              </a:rPr>
              <a:t>Opetettavan asian hallinta      Opetusmenetelmien hallinta        Oppimisen auttaminen</a:t>
            </a:r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67910" y="2348880"/>
            <a:ext cx="8307549" cy="864096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>
                <a:solidFill>
                  <a:schemeClr val="bg1"/>
                </a:solidFill>
              </a:rPr>
              <a:t>Materiaalit                           </a:t>
            </a:r>
            <a:r>
              <a:rPr lang="fi-FI" dirty="0" err="1" smtClean="0">
                <a:solidFill>
                  <a:schemeClr val="bg1"/>
                </a:solidFill>
              </a:rPr>
              <a:t>Oppijoiden</a:t>
            </a:r>
            <a:r>
              <a:rPr lang="fi-FI" dirty="0" smtClean="0">
                <a:solidFill>
                  <a:schemeClr val="bg1"/>
                </a:solidFill>
              </a:rPr>
              <a:t> toiminta               Oppimisympäristöjen luominen</a:t>
            </a:r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40295" y="3284984"/>
            <a:ext cx="8307549" cy="864096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>
                <a:solidFill>
                  <a:schemeClr val="bg1"/>
                </a:solidFill>
              </a:rPr>
              <a:t>Toistaminen arviointi           Soveltamisen arviointi               Vaikuttavuuden arviointi</a:t>
            </a:r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74206" y="4280522"/>
            <a:ext cx="8307549" cy="864096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>
                <a:solidFill>
                  <a:schemeClr val="bg1"/>
                </a:solidFill>
              </a:rPr>
              <a:t>Esiintymistaito           Vuorovaikutus </a:t>
            </a:r>
            <a:r>
              <a:rPr lang="fi-FI" dirty="0" err="1" smtClean="0">
                <a:solidFill>
                  <a:schemeClr val="bg1"/>
                </a:solidFill>
              </a:rPr>
              <a:t>oppijoiden</a:t>
            </a:r>
            <a:r>
              <a:rPr lang="fi-FI" dirty="0" smtClean="0">
                <a:solidFill>
                  <a:schemeClr val="bg1"/>
                </a:solidFill>
              </a:rPr>
              <a:t> kanssa       Vuorovaikutuksen </a:t>
            </a:r>
            <a:r>
              <a:rPr lang="fi-FI" dirty="0" err="1" smtClean="0">
                <a:solidFill>
                  <a:schemeClr val="bg1"/>
                </a:solidFill>
              </a:rPr>
              <a:t>fasilitointi</a:t>
            </a:r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74206" y="5229200"/>
            <a:ext cx="8307549" cy="864096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>
                <a:solidFill>
                  <a:schemeClr val="bg1"/>
                </a:solidFill>
              </a:rPr>
              <a:t>Ryhmän </a:t>
            </a:r>
            <a:r>
              <a:rPr lang="fi-FI" smtClean="0">
                <a:solidFill>
                  <a:schemeClr val="bg1"/>
                </a:solidFill>
              </a:rPr>
              <a:t>huomiointi                   Eriyttäminen                  Yksilöllistäminen</a:t>
            </a:r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2" name="Right Arrow 1"/>
          <p:cNvSpPr/>
          <p:nvPr/>
        </p:nvSpPr>
        <p:spPr>
          <a:xfrm>
            <a:off x="372845" y="0"/>
            <a:ext cx="8186224" cy="4046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Kouluttajan kokemus ja osaaminen</a:t>
            </a:r>
            <a:endParaRPr lang="fi-FI" dirty="0"/>
          </a:p>
        </p:txBody>
      </p:sp>
      <p:sp>
        <p:nvSpPr>
          <p:cNvPr id="3" name="Right Arrow 2"/>
          <p:cNvSpPr/>
          <p:nvPr/>
        </p:nvSpPr>
        <p:spPr>
          <a:xfrm>
            <a:off x="340295" y="6237312"/>
            <a:ext cx="8120137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Huomio kohdistuu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63744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39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Hämäläinen Kirsi</dc:creator>
  <cp:lastModifiedBy>Hämäläinen Kirsi</cp:lastModifiedBy>
  <cp:revision>3</cp:revision>
  <dcterms:created xsi:type="dcterms:W3CDTF">2014-12-03T12:27:06Z</dcterms:created>
  <dcterms:modified xsi:type="dcterms:W3CDTF">2015-01-20T09:22:27Z</dcterms:modified>
</cp:coreProperties>
</file>