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6" r:id="rId2"/>
    <p:sldId id="258" r:id="rId3"/>
    <p:sldId id="257" r:id="rId4"/>
    <p:sldId id="259" r:id="rId5"/>
    <p:sldId id="261" r:id="rId6"/>
    <p:sldId id="265" r:id="rId7"/>
    <p:sldId id="262" r:id="rId8"/>
    <p:sldId id="274" r:id="rId9"/>
    <p:sldId id="260" r:id="rId10"/>
    <p:sldId id="276" r:id="rId11"/>
    <p:sldId id="277" r:id="rId12"/>
    <p:sldId id="278" r:id="rId13"/>
    <p:sldId id="279" r:id="rId14"/>
  </p:sldIdLst>
  <p:sldSz cx="12192000" cy="6858000"/>
  <p:notesSz cx="6797675" cy="987425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CCB930-0C93-4CD0-BD48-B2B3805B7DC9}" type="datetimeFigureOut">
              <a:rPr lang="fi-FI" smtClean="0"/>
              <a:t>17.10.2017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E9498-D121-441B-948D-A935C4AD4C9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0748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862-C5E2-4DA8-AE93-F2179A54005F}" type="datetimeFigureOut">
              <a:rPr lang="fi-FI" smtClean="0"/>
              <a:t>17.10.2017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97D-DF14-41DC-953D-12EE885418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830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862-C5E2-4DA8-AE93-F2179A54005F}" type="datetimeFigureOut">
              <a:rPr lang="fi-FI" smtClean="0"/>
              <a:t>17.10.2017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97D-DF14-41DC-953D-12EE885418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87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862-C5E2-4DA8-AE93-F2179A54005F}" type="datetimeFigureOut">
              <a:rPr lang="fi-FI" smtClean="0"/>
              <a:t>17.10.2017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97D-DF14-41DC-953D-12EE885418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580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862-C5E2-4DA8-AE93-F2179A54005F}" type="datetimeFigureOut">
              <a:rPr lang="fi-FI" smtClean="0"/>
              <a:t>17.10.2017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97D-DF14-41DC-953D-12EE885418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35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862-C5E2-4DA8-AE93-F2179A54005F}" type="datetimeFigureOut">
              <a:rPr lang="fi-FI" smtClean="0"/>
              <a:t>17.10.2017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97D-DF14-41DC-953D-12EE885418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297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862-C5E2-4DA8-AE93-F2179A54005F}" type="datetimeFigureOut">
              <a:rPr lang="fi-FI" smtClean="0"/>
              <a:t>17.10.2017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97D-DF14-41DC-953D-12EE885418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838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862-C5E2-4DA8-AE93-F2179A54005F}" type="datetimeFigureOut">
              <a:rPr lang="fi-FI" smtClean="0"/>
              <a:t>17.10.2017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97D-DF14-41DC-953D-12EE885418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8908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862-C5E2-4DA8-AE93-F2179A54005F}" type="datetimeFigureOut">
              <a:rPr lang="fi-FI" smtClean="0"/>
              <a:t>17.10.2017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97D-DF14-41DC-953D-12EE885418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1789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862-C5E2-4DA8-AE93-F2179A54005F}" type="datetimeFigureOut">
              <a:rPr lang="fi-FI" smtClean="0"/>
              <a:t>17.10.2017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97D-DF14-41DC-953D-12EE885418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41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862-C5E2-4DA8-AE93-F2179A54005F}" type="datetimeFigureOut">
              <a:rPr lang="fi-FI" smtClean="0"/>
              <a:t>17.10.2017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97D-DF14-41DC-953D-12EE885418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0013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7862-C5E2-4DA8-AE93-F2179A54005F}" type="datetimeFigureOut">
              <a:rPr lang="fi-FI" smtClean="0"/>
              <a:t>17.10.2017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EA97D-DF14-41DC-953D-12EE885418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4485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F7862-C5E2-4DA8-AE93-F2179A54005F}" type="datetimeFigureOut">
              <a:rPr lang="fi-FI" smtClean="0"/>
              <a:t>17.10.2017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EA97D-DF14-41DC-953D-12EE885418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5801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319B2601-9017-4838-8418-D299F7EF1AAE}"/>
              </a:ext>
            </a:extLst>
          </p:cNvPr>
          <p:cNvSpPr/>
          <p:nvPr/>
        </p:nvSpPr>
        <p:spPr>
          <a:xfrm>
            <a:off x="533401" y="534995"/>
            <a:ext cx="9408885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Paralympiakomitean</a:t>
            </a:r>
            <a:r>
              <a:rPr lang="fi-FI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hallituksen esitys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5.10.2017</a:t>
            </a:r>
            <a:endParaRPr lang="fi-FI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677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0F693646-97E4-475F-910C-743251A5C94D}"/>
              </a:ext>
            </a:extLst>
          </p:cNvPr>
          <p:cNvSpPr/>
          <p:nvPr/>
        </p:nvSpPr>
        <p:spPr>
          <a:xfrm>
            <a:off x="455629" y="1281497"/>
            <a:ext cx="6096000" cy="493699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i-FI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Paralympiakomitea</a:t>
            </a: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Olympiakomitea ja VAU sopivat siitä, miten ja millä aikataululla kokonaisuutta käsittelevää prosessia ryhdytään valmistelemaan ja työstämään.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i-FI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Tämä kokonaisuutta käsittelevä prosessi – koskien sekä huippu-urheilua että lisää liikettä - ohjaa kahta edellä mainittua prosessia sekä varmistaa rakenteelliseen tavoitetilaan pääsyn vuoden 2019 aikana tai väljemmällä, mutta silti raamitetulla, yhdessä sovitulla aikataululla tehty toteutus.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2F0FFB6C-095C-4779-8E98-899484EFF75F}"/>
              </a:ext>
            </a:extLst>
          </p:cNvPr>
          <p:cNvSpPr/>
          <p:nvPr/>
        </p:nvSpPr>
        <p:spPr>
          <a:xfrm>
            <a:off x="-223102" y="416324"/>
            <a:ext cx="6096000" cy="8651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>
              <a:lnSpc>
                <a:spcPct val="107000"/>
              </a:lnSpc>
              <a:spcAft>
                <a:spcPts val="0"/>
              </a:spcAft>
            </a:pPr>
            <a:r>
              <a:rPr lang="fi-FI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KAIKKIEN KOLMEN JÄRJESTÖN YHTEINEN KOKONAISPROSESSI</a:t>
            </a:r>
          </a:p>
        </p:txBody>
      </p:sp>
    </p:spTree>
    <p:extLst>
      <p:ext uri="{BB962C8B-B14F-4D97-AF65-F5344CB8AC3E}">
        <p14:creationId xmlns:p14="http://schemas.microsoft.com/office/powerpoint/2010/main" val="428991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sz="4000" dirty="0">
                <a:solidFill>
                  <a:srgbClr val="002060"/>
                </a:solidFill>
              </a:rPr>
            </a:b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A15F64E0-8D85-4EED-9F30-54D7444A2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365125"/>
            <a:ext cx="6524134" cy="629019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i-FI" sz="3400" b="1" dirty="0"/>
              <a:t>LISÄKSI</a:t>
            </a:r>
            <a:endParaRPr lang="fi-FI" sz="3400" dirty="0"/>
          </a:p>
          <a:p>
            <a:r>
              <a:rPr lang="fi-FI" dirty="0" err="1"/>
              <a:t>Para</a:t>
            </a:r>
            <a:r>
              <a:rPr lang="fi-FI" dirty="0"/>
              <a:t>, VAU ja OK: Kansainvälinen toimintaa, varainhankintaa, viestintää ja vaikuttamistyötä (muut mahdolliset kokonaisuudet) läpileikkaava synergiaetuja hakeva ja päällekkäisyyksiä purkava tarkastelu toteutetaan mahdollisimman nopeasti.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3400" dirty="0"/>
              <a:t>Kaikissa kolmessa prosessissa voidaan hahmottaa kaksi päälinjaa:</a:t>
            </a:r>
          </a:p>
          <a:p>
            <a:r>
              <a:rPr lang="fi-FI" dirty="0"/>
              <a:t>RAKENTEELLINEN: Sisältäen organisaatiorakenteen yhdistymisessä ja kaikki muutoksen liittyvät tekniset kysymykset (muutoksen management)</a:t>
            </a:r>
          </a:p>
          <a:p>
            <a:r>
              <a:rPr lang="fi-FI" dirty="0"/>
              <a:t>KULTTUURILLINEN, TOIMINTATAVALLINEN JA OSAAMISEEN LIITTYVÄ: Rakennetta hitaampi prosessi on tasa-arvoisen ja aidosti vammattomien ja vammaisten kesken yhdenvertaisen organisaatiokulttuurin rakentaminen. Vaatii hiljaisen tiedon siirtämistä, asenteiden muokkausta ja vanhojen kulttuurien muokkaamista yhteiseksi uudeksi kulttuuriksi (muutoksen </a:t>
            </a:r>
            <a:r>
              <a:rPr lang="fi-FI" dirty="0" err="1"/>
              <a:t>leadership</a:t>
            </a:r>
            <a:r>
              <a:rPr lang="fi-FI" dirty="0"/>
              <a:t>).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Lisäksi on huomioitava kansainvälisten kattojärjestöjen ja </a:t>
            </a:r>
            <a:r>
              <a:rPr lang="fi-FI" dirty="0" err="1"/>
              <a:t>OKM:n</a:t>
            </a:r>
            <a:r>
              <a:rPr lang="fi-FI" dirty="0"/>
              <a:t> roolit.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8554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EB9668F7-B294-41F5-B917-6C5CC2BC250A}"/>
              </a:ext>
            </a:extLst>
          </p:cNvPr>
          <p:cNvSpPr/>
          <p:nvPr/>
        </p:nvSpPr>
        <p:spPr>
          <a:xfrm>
            <a:off x="103695" y="666563"/>
            <a:ext cx="8408709" cy="5632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i-FI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Lähtökohdat prosesseille</a:t>
            </a:r>
            <a:endParaRPr lang="fi-F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Lähtökohdat kolmelle samanaikaisesti/osin samanaikaisesti toteutettavalle prosessille luotiin Onnelan työpajoissa 1 ja 2: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Prosessissa tavoitellaan järjestöjen uutta luovaa yhdistymistä, ei yhteen liittämisiä.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Muutosten pitää vaikuttaa urheilijoiden arkeen ja vammaisurheilijan polun jokaiseen vaiheeseen niin huippu-urheilussa kuin lisää liikettä -teeman alla.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Muutosten pitää perustua yhteisen suunnan ja roolien selkiyttämiseen, parempaan tehokkuuteen sekä resurssien tehokkaampaan käyttöön. Lisäksi muutosten toteuttamiseksi on tehtävä vaikuttavuusarviointia päätöstenteon tueksi.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Muutokset on tehtävä arvokisojen 2018 ja 2020 välillä </a:t>
            </a:r>
          </a:p>
          <a:p>
            <a:pPr marL="800100" lvl="1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Ohjauksen ytimessä ovat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Paralympiakomitean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Olympiakomitean ja </a:t>
            </a:r>
            <a:r>
              <a:rPr lang="fi-FI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VAU:n</a:t>
            </a: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lisäksi lajiliitot sekä muut keskeisimmät kumppanit erikseen sovittavalla tavalla. Lisäksi prosessien läpivientiin kannattaa käyttää ulkopuolista fasilitointia ja ohjauksen tukea.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i-F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Jatkotyössä pitää hyödyntää jo syntynyttä aineistoa Onnelan työpajojen tuloksina. Ne koskevat sekä sisältöjä, rakenteita että toimintatapoja.</a:t>
            </a:r>
          </a:p>
        </p:txBody>
      </p:sp>
    </p:spTree>
    <p:extLst>
      <p:ext uri="{BB962C8B-B14F-4D97-AF65-F5344CB8AC3E}">
        <p14:creationId xmlns:p14="http://schemas.microsoft.com/office/powerpoint/2010/main" val="1557817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i 4">
            <a:extLst>
              <a:ext uri="{FF2B5EF4-FFF2-40B4-BE49-F238E27FC236}">
                <a16:creationId xmlns:a16="http://schemas.microsoft.com/office/drawing/2014/main" id="{06CD1001-11E9-47A5-90FF-CA81A2DEE7CC}"/>
              </a:ext>
            </a:extLst>
          </p:cNvPr>
          <p:cNvSpPr/>
          <p:nvPr/>
        </p:nvSpPr>
        <p:spPr>
          <a:xfrm>
            <a:off x="245096" y="2300140"/>
            <a:ext cx="1885361" cy="164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PARA –lähtöinen prosessi</a:t>
            </a:r>
          </a:p>
        </p:txBody>
      </p:sp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E6829CD2-76A5-4F90-9545-328463E96B73}"/>
              </a:ext>
            </a:extLst>
          </p:cNvPr>
          <p:cNvSpPr/>
          <p:nvPr/>
        </p:nvSpPr>
        <p:spPr>
          <a:xfrm>
            <a:off x="2846895" y="386498"/>
            <a:ext cx="1819373" cy="6174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A7105D0A-A9E5-40FB-A017-CAC013CD4A71}"/>
              </a:ext>
            </a:extLst>
          </p:cNvPr>
          <p:cNvSpPr txBox="1"/>
          <p:nvPr/>
        </p:nvSpPr>
        <p:spPr>
          <a:xfrm>
            <a:off x="2974158" y="1689111"/>
            <a:ext cx="169211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Prosessille kasvoi yhteinen omistajuus/</a:t>
            </a:r>
          </a:p>
          <a:p>
            <a:r>
              <a:rPr lang="fi-FI" dirty="0"/>
              <a:t>yhteistä omistajuutta</a:t>
            </a:r>
          </a:p>
          <a:p>
            <a:pPr marL="285750" indent="-285750">
              <a:buFontTx/>
              <a:buChar char="-"/>
            </a:pPr>
            <a:r>
              <a:rPr lang="fi-FI" dirty="0"/>
              <a:t>Lajit</a:t>
            </a:r>
          </a:p>
          <a:p>
            <a:pPr marL="285750" indent="-285750">
              <a:buFontTx/>
              <a:buChar char="-"/>
            </a:pPr>
            <a:r>
              <a:rPr lang="fi-FI" dirty="0"/>
              <a:t>OK</a:t>
            </a:r>
          </a:p>
          <a:p>
            <a:pPr marL="285750" indent="-285750">
              <a:buFontTx/>
              <a:buChar char="-"/>
            </a:pPr>
            <a:r>
              <a:rPr lang="fi-FI" dirty="0"/>
              <a:t>VAU</a:t>
            </a:r>
          </a:p>
          <a:p>
            <a:pPr marL="285750" indent="-285750">
              <a:buFontTx/>
              <a:buChar char="-"/>
            </a:pPr>
            <a:r>
              <a:rPr lang="fi-FI" dirty="0"/>
              <a:t>Pajulahti</a:t>
            </a:r>
          </a:p>
          <a:p>
            <a:pPr marL="285750" indent="-285750">
              <a:buFontTx/>
              <a:buChar char="-"/>
            </a:pPr>
            <a:r>
              <a:rPr lang="fi-FI" dirty="0"/>
              <a:t>Kihu</a:t>
            </a:r>
          </a:p>
          <a:p>
            <a:pPr marL="285750" indent="-285750">
              <a:buFontTx/>
              <a:buChar char="-"/>
            </a:pPr>
            <a:r>
              <a:rPr lang="fi-FI" dirty="0"/>
              <a:t>Urheilijat</a:t>
            </a:r>
          </a:p>
          <a:p>
            <a:pPr marL="285750" indent="-285750">
              <a:buFontTx/>
              <a:buChar char="-"/>
            </a:pPr>
            <a:r>
              <a:rPr lang="fi-FI" dirty="0" err="1"/>
              <a:t>Para</a:t>
            </a:r>
            <a:endParaRPr lang="fi-FI" dirty="0"/>
          </a:p>
          <a:p>
            <a:pPr marL="285750" indent="-285750">
              <a:buFontTx/>
              <a:buChar char="-"/>
            </a:pPr>
            <a:r>
              <a:rPr lang="fi-FI" dirty="0"/>
              <a:t>…..</a:t>
            </a: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69D9E301-65EB-46E4-BC22-526481F843F4}"/>
              </a:ext>
            </a:extLst>
          </p:cNvPr>
          <p:cNvSpPr/>
          <p:nvPr/>
        </p:nvSpPr>
        <p:spPr>
          <a:xfrm>
            <a:off x="5382706" y="2300140"/>
            <a:ext cx="1885361" cy="164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dirty="0"/>
              <a:t>PARA –lähtöinen jatko/</a:t>
            </a:r>
          </a:p>
          <a:p>
            <a:pPr algn="ctr"/>
            <a:r>
              <a:rPr lang="fi-FI" dirty="0"/>
              <a:t>suositus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FCF3DB31-8686-46E5-9360-12BFA87C94FC}"/>
              </a:ext>
            </a:extLst>
          </p:cNvPr>
          <p:cNvSpPr txBox="1"/>
          <p:nvPr/>
        </p:nvSpPr>
        <p:spPr>
          <a:xfrm>
            <a:off x="8078771" y="2300140"/>
            <a:ext cx="755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96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464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EC61B4F5-976E-44CB-8C56-BAE06C3A4E1D}"/>
              </a:ext>
            </a:extLst>
          </p:cNvPr>
          <p:cNvSpPr/>
          <p:nvPr/>
        </p:nvSpPr>
        <p:spPr>
          <a:xfrm>
            <a:off x="406399" y="605423"/>
            <a:ext cx="7982858" cy="4891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800"/>
              </a:spcAft>
            </a:pPr>
            <a:r>
              <a:rPr lang="fi-FI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Tausta:</a:t>
            </a:r>
            <a:endParaRPr lang="fi-FI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fi-FI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Paralympiakomitea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käynnisti huhtikuussa 2017 työprosessiin, jonka tavoitteena on antaa </a:t>
            </a:r>
            <a:r>
              <a:rPr lang="fi-FI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Paralympiakomitean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hallitukselle suositus </a:t>
            </a:r>
            <a:r>
              <a:rPr lang="fi-FI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Paralympiakomitean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optimaalisesta asemoitumisesta ja roolista urheilun kentässä. </a:t>
            </a: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Tämä tarkoittaa mahdollisia rakenteellisia ja toimintatavallisia muutoksia.</a:t>
            </a: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Työprosessi sisältää kaksi työpajapäivää (2.6.2017 ja 14.9.2017) sekä tarvittavat ennakkokyselyt ja muut valmistavat työt. Työprosessissa on kutsuttuna mukana kaikki keskeiset toimijat.</a:t>
            </a:r>
          </a:p>
          <a:p>
            <a:pPr marL="228600">
              <a:lnSpc>
                <a:spcPct val="115000"/>
              </a:lnSpc>
              <a:spcAft>
                <a:spcPts val="800"/>
              </a:spcAft>
            </a:pP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Yhteiseksi teemaksi </a:t>
            </a:r>
            <a:r>
              <a:rPr lang="fi-FI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Paralympiakomitean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hallitus päätti ”yhteinen tulevaisuus”, joka kuvaa prosessin tahtotilaa: Tehdään yhdessä, päätetään yhdessä ja tehdään enemmän yhteistä tulevaisuutta.</a:t>
            </a:r>
          </a:p>
        </p:txBody>
      </p:sp>
    </p:spTree>
    <p:extLst>
      <p:ext uri="{BB962C8B-B14F-4D97-AF65-F5344CB8AC3E}">
        <p14:creationId xmlns:p14="http://schemas.microsoft.com/office/powerpoint/2010/main" val="1252205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sz="4000" dirty="0">
                <a:solidFill>
                  <a:srgbClr val="002060"/>
                </a:solidFill>
              </a:rPr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1600" y="1"/>
            <a:ext cx="7918275" cy="6858000"/>
          </a:xfrm>
        </p:spPr>
        <p:txBody>
          <a:bodyPr>
            <a:normAutofit fontScale="77500" lnSpcReduction="20000"/>
          </a:bodyPr>
          <a:lstStyle/>
          <a:p>
            <a:endParaRPr lang="fi-FI" b="1" dirty="0"/>
          </a:p>
          <a:p>
            <a:pPr marL="0" indent="0">
              <a:buNone/>
            </a:pPr>
            <a:r>
              <a:rPr lang="fi-FI" b="1" dirty="0"/>
              <a:t>Prosessin kuvaus kokonaisuudessaan</a:t>
            </a:r>
          </a:p>
          <a:p>
            <a:endParaRPr lang="fi-FI" dirty="0"/>
          </a:p>
          <a:p>
            <a:pPr lvl="1"/>
            <a:r>
              <a:rPr lang="fi-FI" dirty="0" err="1"/>
              <a:t>Paralympiakomitea</a:t>
            </a:r>
            <a:r>
              <a:rPr lang="fi-FI" dirty="0"/>
              <a:t> päättää vuosikokouksessaan syksyllä 2016: </a:t>
            </a:r>
          </a:p>
          <a:p>
            <a:pPr lvl="2"/>
            <a:r>
              <a:rPr lang="fi-FI" dirty="0"/>
              <a:t>Selvitetään suomalaisen vammaishuippu-urheilun ja vammaisurheilun organisoituminen ja asema urheilun kentässä. Selvitetään, kuinka voitaisiin entisestään tehostaa yhteistyötä </a:t>
            </a:r>
            <a:r>
              <a:rPr lang="fi-FI" dirty="0" err="1"/>
              <a:t>Paralympiakomitean</a:t>
            </a:r>
            <a:r>
              <a:rPr lang="fi-FI" dirty="0"/>
              <a:t>, </a:t>
            </a:r>
            <a:r>
              <a:rPr lang="fi-FI" dirty="0" err="1"/>
              <a:t>VAU:n</a:t>
            </a:r>
            <a:r>
              <a:rPr lang="fi-FI" dirty="0"/>
              <a:t> sekä Olympialiikkeen ja siihen kuuluvan huippu-urheilun yksikön kanssa. </a:t>
            </a:r>
            <a:r>
              <a:rPr lang="fi-FI" dirty="0" err="1"/>
              <a:t>Paralympiakomitean</a:t>
            </a:r>
            <a:r>
              <a:rPr lang="fi-FI" dirty="0"/>
              <a:t> jäsenjärjestöt kutsutaan mukaan muutostyöhön.</a:t>
            </a:r>
          </a:p>
          <a:p>
            <a:pPr lvl="1"/>
            <a:r>
              <a:rPr lang="fi-FI" dirty="0"/>
              <a:t>Prosessin käynnistys maaliskuussa 2017 fasilitaattorin valinnalla sekä alustavalla prosessin kuvauksella.</a:t>
            </a:r>
          </a:p>
          <a:p>
            <a:pPr lvl="1"/>
            <a:r>
              <a:rPr lang="fi-FI" dirty="0"/>
              <a:t>Työnyrkki kokoontui säännöllisesti koko prosessin ajan. Työnyrkkiin kuului Mina Mojtahedi, Tero Kuorikoski ja Jukka Pekkala. Työnyrkin tehtävänä oli valmistella työpajat, täsmentää johtopäätökset sekä varmistaa prosessin eteneminen.</a:t>
            </a:r>
          </a:p>
          <a:p>
            <a:pPr lvl="1"/>
            <a:r>
              <a:rPr lang="fi-FI" dirty="0"/>
              <a:t>Ennakkotehtävät järjestötoimijoille (tulos löytyy Paralympiakomitea.fi)</a:t>
            </a:r>
          </a:p>
          <a:p>
            <a:pPr lvl="1"/>
            <a:r>
              <a:rPr lang="fi-FI" dirty="0"/>
              <a:t>22.5 toteutettiin vierailu Osloon (Paralympiakomitea.fi)</a:t>
            </a:r>
          </a:p>
          <a:p>
            <a:pPr lvl="1"/>
            <a:r>
              <a:rPr lang="fi-FI" dirty="0"/>
              <a:t>Onnela 1. 2.6.2017: Työpajaan osallistui 26 henkilöä  Työpajassa tehtiin nykytilan arviointi sekä perusteet rakenneratkaisuille (Paralympiakomitea.fi)</a:t>
            </a:r>
          </a:p>
          <a:p>
            <a:pPr lvl="1"/>
            <a:r>
              <a:rPr lang="fi-FI" dirty="0"/>
              <a:t>Kysely urheilijoille, kesäkuu 2017 (Paralympiakomitea.fi)</a:t>
            </a:r>
          </a:p>
          <a:p>
            <a:pPr lvl="1"/>
            <a:r>
              <a:rPr lang="fi-FI" dirty="0" err="1"/>
              <a:t>OK:n</a:t>
            </a:r>
            <a:r>
              <a:rPr lang="fi-FI" dirty="0"/>
              <a:t>, </a:t>
            </a:r>
            <a:r>
              <a:rPr lang="fi-FI" dirty="0" err="1"/>
              <a:t>VAU:n</a:t>
            </a:r>
            <a:r>
              <a:rPr lang="fi-FI" dirty="0"/>
              <a:t> ja Paran johdon tapaaminen 1.9.2017 </a:t>
            </a:r>
          </a:p>
          <a:p>
            <a:pPr lvl="1"/>
            <a:r>
              <a:rPr lang="fi-FI" dirty="0"/>
              <a:t>Ennakkotehtävä, syyskuu 2017: eri skenaarioiden arviointi ja valinta</a:t>
            </a:r>
          </a:p>
          <a:p>
            <a:pPr lvl="1"/>
            <a:r>
              <a:rPr lang="fi-FI" dirty="0"/>
              <a:t>Onnela 2, 14.9.2017: Parhaan skenaarion valinta ja jatkosta sopiminen</a:t>
            </a:r>
          </a:p>
          <a:p>
            <a:pPr lvl="1"/>
            <a:r>
              <a:rPr lang="fi-FI" dirty="0"/>
              <a:t>Pajulahti 18.9.2017, keskustelu </a:t>
            </a:r>
            <a:r>
              <a:rPr lang="fi-FI" dirty="0" err="1"/>
              <a:t>OKM:n</a:t>
            </a:r>
            <a:r>
              <a:rPr lang="fi-FI" dirty="0"/>
              <a:t> (Kivisaari) kanssa prosessin tuloksista</a:t>
            </a:r>
          </a:p>
          <a:p>
            <a:pPr lvl="1"/>
            <a:r>
              <a:rPr lang="fi-FI" dirty="0"/>
              <a:t>Esityksen valmistaminen, syyskuu 2017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81349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838199" y="365124"/>
            <a:ext cx="6549572" cy="6492875"/>
          </a:xfrm>
        </p:spPr>
        <p:txBody>
          <a:bodyPr numCol="2">
            <a:normAutofit fontScale="55000" lnSpcReduction="20000"/>
          </a:bodyPr>
          <a:lstStyle/>
          <a:p>
            <a:pPr marL="0" indent="0">
              <a:buNone/>
            </a:pPr>
            <a:r>
              <a:rPr lang="fi-FI" b="1" dirty="0"/>
              <a:t>Työpajoihin ja prosessin eri tapaamisiin ovat osallistuneet: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Antti </a:t>
            </a:r>
            <a:r>
              <a:rPr lang="fi-FI" dirty="0" err="1"/>
              <a:t>Latikka</a:t>
            </a:r>
            <a:r>
              <a:rPr lang="fi-FI" dirty="0"/>
              <a:t>, urheilija</a:t>
            </a:r>
          </a:p>
          <a:p>
            <a:r>
              <a:rPr lang="fi-FI" dirty="0"/>
              <a:t>Toni Piispanen, urheilija</a:t>
            </a:r>
          </a:p>
          <a:p>
            <a:r>
              <a:rPr lang="fi-FI" dirty="0"/>
              <a:t>Jani Peltopuro, urheilija</a:t>
            </a:r>
          </a:p>
          <a:p>
            <a:r>
              <a:rPr lang="fi-FI" dirty="0"/>
              <a:t>Kati Kauhanen, valmentaja</a:t>
            </a:r>
          </a:p>
          <a:p>
            <a:r>
              <a:rPr lang="fi-FI" dirty="0"/>
              <a:t>Risto Aarrekivi, SAL</a:t>
            </a:r>
          </a:p>
          <a:p>
            <a:r>
              <a:rPr lang="fi-FI" dirty="0"/>
              <a:t>Antti </a:t>
            </a:r>
            <a:r>
              <a:rPr lang="fi-FI" dirty="0" err="1"/>
              <a:t>Afflekt</a:t>
            </a:r>
            <a:r>
              <a:rPr lang="fi-FI" dirty="0"/>
              <a:t>, </a:t>
            </a:r>
            <a:r>
              <a:rPr lang="fi-FI" dirty="0" err="1"/>
              <a:t>SAhL</a:t>
            </a:r>
            <a:r>
              <a:rPr lang="fi-FI" dirty="0"/>
              <a:t> </a:t>
            </a:r>
          </a:p>
          <a:p>
            <a:r>
              <a:rPr lang="fi-FI" dirty="0"/>
              <a:t>Ville Hyvärinen, Pyöräilyunioni</a:t>
            </a:r>
          </a:p>
          <a:p>
            <a:r>
              <a:rPr lang="fi-FI" dirty="0"/>
              <a:t>Tatu Iivanainen, Taekwondoliitto</a:t>
            </a:r>
          </a:p>
          <a:p>
            <a:r>
              <a:rPr lang="fi-FI" dirty="0"/>
              <a:t>Mika Kulmala, SHL</a:t>
            </a:r>
          </a:p>
          <a:p>
            <a:r>
              <a:rPr lang="fi-FI" dirty="0"/>
              <a:t>Tea Laakkonen, </a:t>
            </a:r>
            <a:r>
              <a:rPr lang="fi-FI" dirty="0" err="1"/>
              <a:t>Judoliiitto</a:t>
            </a:r>
            <a:endParaRPr lang="fi-FI" dirty="0"/>
          </a:p>
          <a:p>
            <a:r>
              <a:rPr lang="fi-FI" dirty="0"/>
              <a:t>Eerika </a:t>
            </a:r>
            <a:r>
              <a:rPr lang="fi-FI" dirty="0" err="1"/>
              <a:t>Laalo</a:t>
            </a:r>
            <a:r>
              <a:rPr lang="fi-FI" dirty="0"/>
              <a:t>-Häikiö, </a:t>
            </a:r>
            <a:r>
              <a:rPr lang="fi-FI" dirty="0" err="1"/>
              <a:t>SUiL</a:t>
            </a:r>
            <a:endParaRPr lang="fi-FI" dirty="0"/>
          </a:p>
          <a:p>
            <a:r>
              <a:rPr lang="fi-FI" dirty="0"/>
              <a:t>Tiina Lindström, Lumilautaliitto </a:t>
            </a:r>
          </a:p>
          <a:p>
            <a:r>
              <a:rPr lang="fi-FI" dirty="0"/>
              <a:t>Jarmo Mäkelä, SUL</a:t>
            </a:r>
          </a:p>
          <a:p>
            <a:r>
              <a:rPr lang="fi-FI" dirty="0"/>
              <a:t>Marjaana </a:t>
            </a:r>
            <a:r>
              <a:rPr lang="fi-FI" dirty="0" err="1"/>
              <a:t>Risku</a:t>
            </a:r>
            <a:r>
              <a:rPr lang="fi-FI" dirty="0"/>
              <a:t>, Melonta- ja soutuliitto</a:t>
            </a:r>
          </a:p>
          <a:p>
            <a:r>
              <a:rPr lang="fi-FI" dirty="0"/>
              <a:t>Fred Sundwall, SRL</a:t>
            </a:r>
          </a:p>
          <a:p>
            <a:r>
              <a:rPr lang="fi-FI" dirty="0"/>
              <a:t>Jari </a:t>
            </a:r>
            <a:r>
              <a:rPr lang="fi-FI" dirty="0" err="1"/>
              <a:t>Lämsä</a:t>
            </a:r>
            <a:r>
              <a:rPr lang="fi-FI" dirty="0"/>
              <a:t>, Kihu</a:t>
            </a:r>
          </a:p>
          <a:p>
            <a:r>
              <a:rPr lang="fi-FI" dirty="0"/>
              <a:t>Mikko Levola, Pajulahti</a:t>
            </a:r>
          </a:p>
          <a:p>
            <a:r>
              <a:rPr lang="fi-FI" dirty="0"/>
              <a:t>Mikko Salonen, OK</a:t>
            </a:r>
          </a:p>
          <a:p>
            <a:r>
              <a:rPr lang="fi-FI" dirty="0"/>
              <a:t>Leena Paavolainen, OK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r>
              <a:rPr lang="fi-FI" dirty="0"/>
              <a:t>Jukka Rauhala, Ok</a:t>
            </a:r>
          </a:p>
          <a:p>
            <a:r>
              <a:rPr lang="fi-FI" dirty="0"/>
              <a:t>Nelli Kuokka, OK</a:t>
            </a:r>
          </a:p>
          <a:p>
            <a:r>
              <a:rPr lang="fi-FI" dirty="0"/>
              <a:t>Erkki Lönnrot, VAU, hallitus</a:t>
            </a:r>
          </a:p>
          <a:p>
            <a:r>
              <a:rPr lang="fi-FI" dirty="0"/>
              <a:t>Riikka Juntunen, VAU</a:t>
            </a:r>
          </a:p>
          <a:p>
            <a:r>
              <a:rPr lang="fi-FI" dirty="0"/>
              <a:t>Tuomas Törrönen, VAU</a:t>
            </a:r>
          </a:p>
          <a:p>
            <a:r>
              <a:rPr lang="fi-FI" dirty="0"/>
              <a:t>Mikko Peltonen, </a:t>
            </a:r>
            <a:r>
              <a:rPr lang="fi-FI" dirty="0" err="1"/>
              <a:t>Para</a:t>
            </a:r>
            <a:r>
              <a:rPr lang="fi-FI" dirty="0"/>
              <a:t>, Hallitus</a:t>
            </a:r>
          </a:p>
          <a:p>
            <a:r>
              <a:rPr lang="fi-FI" dirty="0"/>
              <a:t>Mina Mojtahedi, </a:t>
            </a:r>
            <a:r>
              <a:rPr lang="fi-FI" dirty="0" err="1"/>
              <a:t>Para</a:t>
            </a:r>
            <a:r>
              <a:rPr lang="fi-FI" dirty="0"/>
              <a:t>, hallitus</a:t>
            </a:r>
          </a:p>
          <a:p>
            <a:r>
              <a:rPr lang="fi-FI" dirty="0"/>
              <a:t>Eero Elovaara, </a:t>
            </a:r>
            <a:r>
              <a:rPr lang="fi-FI" dirty="0" err="1"/>
              <a:t>Para</a:t>
            </a:r>
            <a:r>
              <a:rPr lang="fi-FI" dirty="0"/>
              <a:t>, hallitus</a:t>
            </a:r>
          </a:p>
          <a:p>
            <a:r>
              <a:rPr lang="fi-FI" dirty="0"/>
              <a:t>Markku Möttönen, </a:t>
            </a:r>
            <a:r>
              <a:rPr lang="fi-FI" dirty="0" err="1"/>
              <a:t>Para</a:t>
            </a:r>
            <a:r>
              <a:rPr lang="fi-FI" dirty="0"/>
              <a:t>, hallitus</a:t>
            </a:r>
          </a:p>
          <a:p>
            <a:r>
              <a:rPr lang="fi-FI" dirty="0"/>
              <a:t>Pia Nybäck, </a:t>
            </a:r>
            <a:r>
              <a:rPr lang="fi-FI" dirty="0" err="1"/>
              <a:t>Para</a:t>
            </a:r>
            <a:r>
              <a:rPr lang="fi-FI" dirty="0"/>
              <a:t>, hallitus</a:t>
            </a:r>
          </a:p>
          <a:p>
            <a:r>
              <a:rPr lang="fi-FI" dirty="0"/>
              <a:t>Päivi Tolppanen, </a:t>
            </a:r>
            <a:r>
              <a:rPr lang="fi-FI" dirty="0" err="1"/>
              <a:t>Para</a:t>
            </a:r>
            <a:r>
              <a:rPr lang="fi-FI" dirty="0"/>
              <a:t>, hallitus</a:t>
            </a:r>
          </a:p>
          <a:p>
            <a:r>
              <a:rPr lang="fi-FI" dirty="0"/>
              <a:t>Tero Kuorikoski, </a:t>
            </a:r>
            <a:r>
              <a:rPr lang="fi-FI" dirty="0" err="1"/>
              <a:t>Para</a:t>
            </a:r>
            <a:endParaRPr lang="fi-FI" dirty="0"/>
          </a:p>
          <a:p>
            <a:r>
              <a:rPr lang="fi-FI" dirty="0"/>
              <a:t>Leena Kummu, </a:t>
            </a:r>
            <a:r>
              <a:rPr lang="fi-FI" dirty="0" err="1"/>
              <a:t>Para</a:t>
            </a:r>
            <a:endParaRPr lang="fi-FI" dirty="0"/>
          </a:p>
          <a:p>
            <a:r>
              <a:rPr lang="fi-FI" dirty="0"/>
              <a:t>Reeta Lindeman, </a:t>
            </a:r>
            <a:r>
              <a:rPr lang="fi-FI" dirty="0" err="1"/>
              <a:t>Para</a:t>
            </a:r>
            <a:endParaRPr lang="fi-FI" dirty="0"/>
          </a:p>
          <a:p>
            <a:r>
              <a:rPr lang="fi-FI" dirty="0"/>
              <a:t>Kimmo Mustonen, </a:t>
            </a:r>
            <a:r>
              <a:rPr lang="fi-FI" dirty="0" err="1"/>
              <a:t>Para</a:t>
            </a:r>
            <a:endParaRPr lang="fi-FI" dirty="0"/>
          </a:p>
          <a:p>
            <a:r>
              <a:rPr lang="fi-FI" dirty="0"/>
              <a:t>Katja Saarinen, </a:t>
            </a:r>
            <a:r>
              <a:rPr lang="fi-FI" dirty="0" err="1"/>
              <a:t>Para</a:t>
            </a:r>
            <a:endParaRPr lang="fi-FI" dirty="0"/>
          </a:p>
          <a:p>
            <a:r>
              <a:rPr lang="fi-FI" dirty="0"/>
              <a:t>Jukka Pekkala, fasilitaattori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4694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4935" y="598391"/>
            <a:ext cx="10515600" cy="679904"/>
          </a:xfrm>
        </p:spPr>
        <p:txBody>
          <a:bodyPr>
            <a:normAutofit fontScale="90000"/>
          </a:bodyPr>
          <a:lstStyle/>
          <a:p>
            <a:br>
              <a:rPr lang="fi-FI" dirty="0">
                <a:solidFill>
                  <a:srgbClr val="002060"/>
                </a:solidFill>
              </a:rPr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53803" y="1066581"/>
            <a:ext cx="6571041" cy="5607449"/>
          </a:xfrm>
        </p:spPr>
        <p:txBody>
          <a:bodyPr>
            <a:normAutofit/>
          </a:bodyPr>
          <a:lstStyle/>
          <a:p>
            <a:endParaRPr lang="fi-FI" sz="4400" dirty="0">
              <a:solidFill>
                <a:srgbClr val="00206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  <a:p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7144BEE-A49E-4D34-84E7-5B4529703874}"/>
              </a:ext>
            </a:extLst>
          </p:cNvPr>
          <p:cNvSpPr/>
          <p:nvPr/>
        </p:nvSpPr>
        <p:spPr>
          <a:xfrm>
            <a:off x="480767" y="1066581"/>
            <a:ext cx="7305773" cy="4512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i-FI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Esitys</a:t>
            </a: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Esitys perustuu kahden työpajan (Onnela) tuloksiin.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Työpajan tuloksellisuutta varmistettiin kyselyselvityksellä järjestöihmisille sekä urheilijoille, ennakkotehtävällä eri skenaarioiden rakentamiseksi sekä keskusteluihin tämän prosessin aikana eri tahojen kesken. </a:t>
            </a:r>
          </a:p>
        </p:txBody>
      </p:sp>
    </p:spTree>
    <p:extLst>
      <p:ext uri="{BB962C8B-B14F-4D97-AF65-F5344CB8AC3E}">
        <p14:creationId xmlns:p14="http://schemas.microsoft.com/office/powerpoint/2010/main" val="2064623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>
                <a:solidFill>
                  <a:srgbClr val="002060"/>
                </a:solidFill>
              </a:rPr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79477" y="793778"/>
            <a:ext cx="6753837" cy="486040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4400" dirty="0">
              <a:solidFill>
                <a:srgbClr val="002060"/>
              </a:solidFill>
            </a:endParaRPr>
          </a:p>
          <a:p>
            <a:endParaRPr lang="fi-FI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D34332A6-597B-42B9-84FE-521B7A142028}"/>
              </a:ext>
            </a:extLst>
          </p:cNvPr>
          <p:cNvSpPr/>
          <p:nvPr/>
        </p:nvSpPr>
        <p:spPr>
          <a:xfrm>
            <a:off x="502762" y="298102"/>
            <a:ext cx="6671036" cy="5582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fi-FI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Esitys</a:t>
            </a:r>
            <a:endParaRPr lang="fi-FI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Lähes kaikki prosessiin osallistuneet henkilöt olivat rakenteellisten muutosten kannalla.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Ennakkotehtävän perusteella kaksi kolmasosaa arvioi, että lopullinen tavoite tulisi olla yksi yhteinen järjestö. 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fi-FI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Onnelan toisen työpajapäivän työstön jälkeen vallitsi pääosin yksimielisyys etenemisen, ohjauksen sekä aikataulujen suhteen.</a:t>
            </a:r>
          </a:p>
        </p:txBody>
      </p:sp>
    </p:spTree>
    <p:extLst>
      <p:ext uri="{BB962C8B-B14F-4D97-AF65-F5344CB8AC3E}">
        <p14:creationId xmlns:p14="http://schemas.microsoft.com/office/powerpoint/2010/main" val="2808634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4415" y="527493"/>
            <a:ext cx="7703782" cy="58638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sz="4100" b="1" dirty="0"/>
              <a:t>Yhteinen tavoitetila:</a:t>
            </a:r>
          </a:p>
          <a:p>
            <a:pPr lvl="0"/>
            <a:r>
              <a:rPr lang="fi-FI" sz="3600" dirty="0"/>
              <a:t>Vammaishuippu-urheilun menestys ja arvostus on turvattava jatkossa. </a:t>
            </a:r>
          </a:p>
          <a:p>
            <a:pPr lvl="0"/>
            <a:r>
              <a:rPr lang="fi-FI" sz="3600" dirty="0"/>
              <a:t>Vammaisurheilussa on tavattomasti hyödyntämätöntä potentiaalia: </a:t>
            </a:r>
          </a:p>
          <a:p>
            <a:pPr lvl="1"/>
            <a:r>
              <a:rPr lang="fi-FI" sz="3100" dirty="0"/>
              <a:t>On paljon vammaisia ja vammaisurheilusta kiinnostuneita valmentajia - urheilijan polkua ajatellen potentiaalisia henkilöitä - joille ei tässä hetkessä tarjoudu sopivaa tilaisuutta päästä kiinni omaan urheilijan polkuunsa eikä löytää lisää liikettä käytännössä. </a:t>
            </a:r>
          </a:p>
          <a:p>
            <a:pPr lvl="1"/>
            <a:r>
              <a:rPr lang="fi-FI" sz="3100" dirty="0"/>
              <a:t>Asiantuntijoiden mukaan suurin osa vammaisista ei tällä hetkellä löydä mahdollisuuksia valita vammaisurheilijan polkua - ei ylipäänsä tutustua omiin mahdollisuuksiinsa liikkua ja urheilla. </a:t>
            </a:r>
          </a:p>
          <a:p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796255" y="722676"/>
            <a:ext cx="10515600" cy="775778"/>
          </a:xfrm>
        </p:spPr>
        <p:txBody>
          <a:bodyPr>
            <a:normAutofit fontScale="90000"/>
          </a:bodyPr>
          <a:lstStyle/>
          <a:p>
            <a:br>
              <a:rPr lang="fi-FI" sz="2800" dirty="0">
                <a:latin typeface="Cairo" panose="00000500000000000000" pitchFamily="2" charset="-78"/>
                <a:cs typeface="Cairo" panose="00000500000000000000" pitchFamily="2" charset="-78"/>
              </a:rPr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4180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85714" y="656700"/>
            <a:ext cx="8211531" cy="5960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b="1" dirty="0"/>
              <a:t>Esitys</a:t>
            </a:r>
          </a:p>
          <a:p>
            <a:r>
              <a:rPr lang="fi-FI" sz="2400" dirty="0"/>
              <a:t>Paras ja ensisijainen rakenteellinen ratkaisu tavoitetilan saavuttamiseksi on </a:t>
            </a:r>
            <a:r>
              <a:rPr lang="fi-FI" sz="2400" dirty="0" err="1"/>
              <a:t>Paralympiakomitean</a:t>
            </a:r>
            <a:r>
              <a:rPr lang="fi-FI" sz="2400" dirty="0"/>
              <a:t>, </a:t>
            </a:r>
            <a:r>
              <a:rPr lang="fi-FI" sz="2400" dirty="0" err="1"/>
              <a:t>VAU:n</a:t>
            </a:r>
            <a:r>
              <a:rPr lang="fi-FI" sz="2400" dirty="0"/>
              <a:t> ja Olympiakomitean yhdistyminen, tavoiteaikatauluna on vuosi 2019.</a:t>
            </a:r>
            <a:endParaRPr lang="fi-FI" sz="2000" dirty="0"/>
          </a:p>
          <a:p>
            <a:r>
              <a:rPr lang="fi-FI" sz="2400" dirty="0"/>
              <a:t>Toissijaisesti, mikäli jonkin järjestön nykytila ja valmius ei taivu ensisijaisen prosessin aikatauluun, tavoitteena on samainen kolmen järjestön yhdistymiseen päätyvä rakenteellinen ratkaisu väljemmällä, mutta silti raamitetulla aikataululla.</a:t>
            </a:r>
            <a:endParaRPr lang="fi-FI" sz="2000" dirty="0"/>
          </a:p>
          <a:p>
            <a:r>
              <a:rPr lang="fi-FI" sz="2400" dirty="0"/>
              <a:t>Kulttuuriseen, toimintatavalliseen ja osaamisen liittyvät tekijät ovat sisäänkirjoitettuina niin ensisijaisessa kuin toissijaisessa vaihtoehdossa. Nämä tekijät vaativat erityistä huomiota ja aikaa kyseisessä muutoksessa. </a:t>
            </a:r>
            <a:endParaRPr lang="fi-FI" sz="2000" dirty="0"/>
          </a:p>
          <a:p>
            <a:pPr marL="457200" lvl="1" indent="0">
              <a:buNone/>
            </a:pPr>
            <a:endParaRPr lang="fi-FI" dirty="0"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41888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97438" y="298414"/>
            <a:ext cx="8020573" cy="655958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sz="3600" b="1" dirty="0"/>
              <a:t>Eteneminen</a:t>
            </a:r>
            <a:endParaRPr lang="fi-FI" sz="3600" dirty="0"/>
          </a:p>
          <a:p>
            <a:r>
              <a:rPr lang="fi-FI" dirty="0"/>
              <a:t>Tavoitetilan saavuttaminen edellyttää kolmen erillisen, mutta yhteisesti ohjatun prosessin käynnistämistä periaatepäätösten jälkeen vuoden 2018 alkupuolella: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KAHDENVÄLISET VÄLIPROSESSIT</a:t>
            </a:r>
            <a:endParaRPr lang="fi-FI" dirty="0"/>
          </a:p>
          <a:p>
            <a:pPr lvl="0"/>
            <a:r>
              <a:rPr lang="fi-FI" dirty="0" err="1"/>
              <a:t>Paralympiakomitean</a:t>
            </a:r>
            <a:r>
              <a:rPr lang="fi-FI" dirty="0"/>
              <a:t> ja </a:t>
            </a:r>
            <a:r>
              <a:rPr lang="fi-FI" dirty="0" err="1"/>
              <a:t>OK:n</a:t>
            </a:r>
            <a:r>
              <a:rPr lang="fi-FI" dirty="0"/>
              <a:t> ja huippu-urheiluyksikön yhteistyön jatkaminen ja vahvistaminen. </a:t>
            </a:r>
          </a:p>
          <a:p>
            <a:pPr lvl="1"/>
            <a:r>
              <a:rPr lang="fi-FI" dirty="0" err="1"/>
              <a:t>Para</a:t>
            </a:r>
            <a:r>
              <a:rPr lang="fi-FI" dirty="0"/>
              <a:t> ja OK/HUY: Yhteistyön siirtyessä kohti täyttä yhdistymistä on varmistettava nykytilannetta paremmin vammaisurheilun ääni huippu-urheiluyksikössä.  Samalla tulee arvioida nyt </a:t>
            </a:r>
            <a:r>
              <a:rPr lang="fi-FI" dirty="0" err="1"/>
              <a:t>VAU:n</a:t>
            </a:r>
            <a:r>
              <a:rPr lang="fi-FI" dirty="0"/>
              <a:t> sisällä olevien lajien huippu-urheilukehitystä ja niiden sijoittuminen jatkossa.</a:t>
            </a:r>
          </a:p>
          <a:p>
            <a:pPr lvl="1"/>
            <a:r>
              <a:rPr lang="fi-FI" dirty="0"/>
              <a:t>Ohjaus: </a:t>
            </a:r>
            <a:r>
              <a:rPr lang="fi-FI" dirty="0" err="1"/>
              <a:t>Paralympiakomitea</a:t>
            </a:r>
            <a:r>
              <a:rPr lang="fi-FI" dirty="0"/>
              <a:t>, Olympiakomitea ja VAU sopivat keskenään prosessin ohjauksen.</a:t>
            </a:r>
          </a:p>
          <a:p>
            <a:pPr marL="0" indent="0">
              <a:buNone/>
            </a:pPr>
            <a:endParaRPr lang="fi-FI" dirty="0"/>
          </a:p>
          <a:p>
            <a:pPr lvl="0"/>
            <a:r>
              <a:rPr lang="fi-FI" dirty="0" err="1"/>
              <a:t>Paralympiakomitean</a:t>
            </a:r>
            <a:r>
              <a:rPr lang="fi-FI" dirty="0"/>
              <a:t> ja </a:t>
            </a:r>
            <a:r>
              <a:rPr lang="fi-FI" dirty="0" err="1"/>
              <a:t>VAU:n</a:t>
            </a:r>
            <a:r>
              <a:rPr lang="fi-FI" dirty="0"/>
              <a:t> eri toimintojen arviointi ja yhteisen suunnan ja roolien selkiyttäminen. </a:t>
            </a:r>
          </a:p>
          <a:p>
            <a:pPr lvl="1"/>
            <a:r>
              <a:rPr lang="fi-FI" dirty="0"/>
              <a:t>Erityistä huomiota on kiinnitettävä keskusteluun </a:t>
            </a:r>
            <a:r>
              <a:rPr lang="fi-FI" dirty="0" err="1"/>
              <a:t>VAU:n</a:t>
            </a:r>
            <a:r>
              <a:rPr lang="fi-FI" dirty="0"/>
              <a:t> jäsenyhdistyksiin ja seuroihin, joita ei strategisen asemoitumisen prosessissa </a:t>
            </a:r>
            <a:r>
              <a:rPr lang="fi-FI" dirty="0" err="1"/>
              <a:t>osallistettu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Ohjaus: </a:t>
            </a:r>
            <a:r>
              <a:rPr lang="fi-FI" dirty="0" err="1"/>
              <a:t>Paralympiakomitea</a:t>
            </a:r>
            <a:r>
              <a:rPr lang="fi-FI" dirty="0"/>
              <a:t> ja VAU sopivat keskenään prosessin ohjauksen.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6097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1053</Words>
  <Application>Microsoft Office PowerPoint</Application>
  <PresentationFormat>Laajakuva</PresentationFormat>
  <Paragraphs>132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Cairo</vt:lpstr>
      <vt:lpstr>Calibri</vt:lpstr>
      <vt:lpstr>Calibri Light</vt:lpstr>
      <vt:lpstr>Times New Roman</vt:lpstr>
      <vt:lpstr>Office-teema</vt:lpstr>
      <vt:lpstr>PowerPoint-esitys</vt:lpstr>
      <vt:lpstr>PowerPoint-esitys</vt:lpstr>
      <vt:lpstr> </vt:lpstr>
      <vt:lpstr>PowerPoint-esitys</vt:lpstr>
      <vt:lpstr> </vt:lpstr>
      <vt:lpstr> </vt:lpstr>
      <vt:lpstr> </vt:lpstr>
      <vt:lpstr>PowerPoint-esitys</vt:lpstr>
      <vt:lpstr>PowerPoint-esitys</vt:lpstr>
      <vt:lpstr>PowerPoint-esitys</vt:lpstr>
      <vt:lpstr> 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Leena Kummu</dc:creator>
  <cp:lastModifiedBy>Tero Kuorikski</cp:lastModifiedBy>
  <cp:revision>27</cp:revision>
  <cp:lastPrinted>2017-04-04T08:02:25Z</cp:lastPrinted>
  <dcterms:created xsi:type="dcterms:W3CDTF">2017-02-14T11:15:46Z</dcterms:created>
  <dcterms:modified xsi:type="dcterms:W3CDTF">2017-10-17T08:08:07Z</dcterms:modified>
</cp:coreProperties>
</file>