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comments/modernComment_2B2_CB6D437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26"/>
  </p:notesMasterIdLst>
  <p:handoutMasterIdLst>
    <p:handoutMasterId r:id="rId27"/>
  </p:handoutMasterIdLst>
  <p:sldIdLst>
    <p:sldId id="258" r:id="rId5"/>
    <p:sldId id="633" r:id="rId6"/>
    <p:sldId id="681" r:id="rId7"/>
    <p:sldId id="684" r:id="rId8"/>
    <p:sldId id="679" r:id="rId9"/>
    <p:sldId id="693" r:id="rId10"/>
    <p:sldId id="677" r:id="rId11"/>
    <p:sldId id="685" r:id="rId12"/>
    <p:sldId id="696" r:id="rId13"/>
    <p:sldId id="695" r:id="rId14"/>
    <p:sldId id="680" r:id="rId15"/>
    <p:sldId id="676" r:id="rId16"/>
    <p:sldId id="687" r:id="rId17"/>
    <p:sldId id="686" r:id="rId18"/>
    <p:sldId id="692" r:id="rId19"/>
    <p:sldId id="690" r:id="rId20"/>
    <p:sldId id="697" r:id="rId21"/>
    <p:sldId id="654" r:id="rId22"/>
    <p:sldId id="698" r:id="rId23"/>
    <p:sldId id="682" r:id="rId24"/>
    <p:sldId id="6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48" userDrawn="1">
          <p15:clr>
            <a:srgbClr val="A4A3A4"/>
          </p15:clr>
        </p15:guide>
        <p15:guide id="2" pos="3840" userDrawn="1">
          <p15:clr>
            <a:srgbClr val="A4A3A4"/>
          </p15:clr>
        </p15:guide>
        <p15:guide id="3" pos="48" userDrawn="1">
          <p15:clr>
            <a:srgbClr val="A4A3A4"/>
          </p15:clr>
        </p15:guide>
        <p15:guide id="4" pos="7632" userDrawn="1">
          <p15:clr>
            <a:srgbClr val="A4A3A4"/>
          </p15:clr>
        </p15:guide>
        <p15:guide id="5" orient="horz" pos="864" userDrawn="1">
          <p15:clr>
            <a:srgbClr val="A4A3A4"/>
          </p15:clr>
        </p15:guide>
        <p15:guide id="6" orient="horz" pos="4176" userDrawn="1">
          <p15:clr>
            <a:srgbClr val="A4A3A4"/>
          </p15:clr>
        </p15:guide>
        <p15:guide id="7" orient="horz" pos="2640" userDrawn="1">
          <p15:clr>
            <a:srgbClr val="A4A3A4"/>
          </p15:clr>
        </p15:guide>
        <p15:guide id="9" pos="573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D34E01-ED92-34B0-A52F-07C9DAE10417}" name="Doll, John L" initials="DJL" userId="S::jldoll@umes.edu::1d3477be-3d87-4898-aac5-8f052e3d335a" providerId="AD"/>
  <p188:author id="{C82FC093-8338-0FFE-C73E-D0F9D0C58D35}" name="Ryan Shacklock" initials="RS" userId="Ryan Shacklock" providerId="None"/>
  <p188:author id="{E7D6DCD1-8536-3D42-EC7F-27DCB94246EB}" name="rob b" initials="rb" userId="e6c2e46a8ed772ab" providerId="Windows Live"/>
  <p188:author id="{D9D885DF-EDC2-8F05-F14B-158406E4EE38}" name="Jason Nelson" initials="JN" userId="844078de1b1e9ff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an Shacklock" initials="RS" lastIdx="26" clrIdx="0">
    <p:extLst>
      <p:ext uri="{19B8F6BF-5375-455C-9EA6-DF929625EA0E}">
        <p15:presenceInfo xmlns:p15="http://schemas.microsoft.com/office/powerpoint/2012/main" userId="Ryan Shacklo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BF1"/>
    <a:srgbClr val="153B58"/>
    <a:srgbClr val="E1E5E6"/>
    <a:srgbClr val="1E355D"/>
    <a:srgbClr val="FFB338"/>
    <a:srgbClr val="F66C0A"/>
    <a:srgbClr val="8FFFFF"/>
    <a:srgbClr val="47A8FD"/>
    <a:srgbClr val="0076BE"/>
    <a:srgbClr val="FFC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4" autoAdjust="0"/>
    <p:restoredTop sz="95818" autoAdjust="0"/>
  </p:normalViewPr>
  <p:slideViewPr>
    <p:cSldViewPr snapToGrid="0">
      <p:cViewPr varScale="1">
        <p:scale>
          <a:sx n="128" d="100"/>
          <a:sy n="128" d="100"/>
        </p:scale>
        <p:origin x="192" y="176"/>
      </p:cViewPr>
      <p:guideLst>
        <p:guide orient="horz" pos="3648"/>
        <p:guide pos="3840"/>
        <p:guide pos="48"/>
        <p:guide pos="7632"/>
        <p:guide orient="horz" pos="864"/>
        <p:guide orient="horz" pos="4176"/>
        <p:guide orient="horz" pos="2640"/>
        <p:guide pos="5730"/>
      </p:guideLst>
    </p:cSldViewPr>
  </p:slideViewPr>
  <p:notesTextViewPr>
    <p:cViewPr>
      <p:scale>
        <a:sx n="1" d="1"/>
        <a:sy n="1" d="1"/>
      </p:scale>
      <p:origin x="0" y="0"/>
    </p:cViewPr>
  </p:notesTextViewPr>
  <p:notesViewPr>
    <p:cSldViewPr snapToGrid="0">
      <p:cViewPr varScale="1">
        <p:scale>
          <a:sx n="86" d="100"/>
          <a:sy n="86" d="100"/>
        </p:scale>
        <p:origin x="39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omments/modernComment_2B2_CB6D4374.xml><?xml version="1.0" encoding="utf-8"?>
<p188:cmLst xmlns:a="http://schemas.openxmlformats.org/drawingml/2006/main" xmlns:r="http://schemas.openxmlformats.org/officeDocument/2006/relationships" xmlns:p188="http://schemas.microsoft.com/office/powerpoint/2018/8/main">
  <p188:cm id="{E0035811-82FB-4984-94D5-9B45530304A8}" authorId="{B0DA9EB5-0AF7-6AFD-0401-C731EF38E4CC}" created="2022-11-22T20:32:22.919">
    <pc:sldMkLst xmlns:pc="http://schemas.microsoft.com/office/powerpoint/2013/main/command">
      <pc:docMk/>
      <pc:sldMk cId="2664820894" sldId="726"/>
    </pc:sldMkLst>
    <p188:txBody>
      <a:bodyPr/>
      <a:lstStyle/>
      <a:p>
        <a:r>
          <a:rPr lang="en-US"/>
          <a:t>Dom, please advise if you'd like to add any other metrics to this slide you want investors to focus on. Alternatively, we can remove this slide altogether.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A64573-D764-4B11-AE6D-C9C468D479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A0727750-4E4A-42C1-8EC0-66D3D2DA4F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7270F4-36A5-4D6D-8E8A-4D70112BAE5C}" type="datetimeFigureOut">
              <a:rPr lang="en-CA" smtClean="0"/>
              <a:t>2024-01-17</a:t>
            </a:fld>
            <a:endParaRPr lang="en-CA"/>
          </a:p>
        </p:txBody>
      </p:sp>
      <p:sp>
        <p:nvSpPr>
          <p:cNvPr id="4" name="Footer Placeholder 3">
            <a:extLst>
              <a:ext uri="{FF2B5EF4-FFF2-40B4-BE49-F238E27FC236}">
                <a16:creationId xmlns:a16="http://schemas.microsoft.com/office/drawing/2014/main" id="{17DB7CD2-7B07-4444-ABF4-86107F8837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4AE2480-FCD4-4785-947F-1EECB3A9C2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33708A-A601-42E9-B69E-35DC64B9AD7A}" type="slidenum">
              <a:rPr lang="en-CA" smtClean="0"/>
              <a:t>‹#›</a:t>
            </a:fld>
            <a:endParaRPr lang="en-CA"/>
          </a:p>
        </p:txBody>
      </p:sp>
    </p:spTree>
    <p:extLst>
      <p:ext uri="{BB962C8B-B14F-4D97-AF65-F5344CB8AC3E}">
        <p14:creationId xmlns:p14="http://schemas.microsoft.com/office/powerpoint/2010/main" val="32014988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3D45B-E6FB-C245-9F9F-797A813821D6}"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F9E2B-355D-4841-A7B5-C73D4C8AF234}" type="slidenum">
              <a:rPr lang="en-US" smtClean="0"/>
              <a:t>‹#›</a:t>
            </a:fld>
            <a:endParaRPr lang="en-US"/>
          </a:p>
        </p:txBody>
      </p:sp>
    </p:spTree>
    <p:extLst>
      <p:ext uri="{BB962C8B-B14F-4D97-AF65-F5344CB8AC3E}">
        <p14:creationId xmlns:p14="http://schemas.microsoft.com/office/powerpoint/2010/main" val="20153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3F9E2B-355D-4841-A7B5-C73D4C8AF234}" type="slidenum">
              <a:rPr lang="en-US" smtClean="0"/>
              <a:t>2</a:t>
            </a:fld>
            <a:endParaRPr lang="en-US"/>
          </a:p>
        </p:txBody>
      </p:sp>
    </p:spTree>
    <p:extLst>
      <p:ext uri="{BB962C8B-B14F-4D97-AF65-F5344CB8AC3E}">
        <p14:creationId xmlns:p14="http://schemas.microsoft.com/office/powerpoint/2010/main" val="141440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299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6_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903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974FD-8A64-6857-DC1C-EB09464F5B8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r="-1948"/>
          <a:stretch/>
        </p:blipFill>
        <p:spPr>
          <a:xfrm flipH="1">
            <a:off x="6702107" y="0"/>
            <a:ext cx="5489893" cy="6858000"/>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6" name="Picture 5">
            <a:extLst>
              <a:ext uri="{FF2B5EF4-FFF2-40B4-BE49-F238E27FC236}">
                <a16:creationId xmlns:a16="http://schemas.microsoft.com/office/drawing/2014/main" id="{24607484-9941-0D80-8859-310BCF9BF9E7}"/>
              </a:ext>
            </a:extLst>
          </p:cNvPr>
          <p:cNvPicPr>
            <a:picLocks noChangeAspect="1"/>
          </p:cNvPicPr>
          <p:nvPr userDrawn="1"/>
        </p:nvPicPr>
        <p:blipFill>
          <a:blip r:embed="rId4">
            <a:alphaModFix amt="89000"/>
          </a:blip>
          <a:stretch>
            <a:fillRect/>
          </a:stretch>
        </p:blipFill>
        <p:spPr>
          <a:xfrm>
            <a:off x="0" y="0"/>
            <a:ext cx="6705600" cy="6896803"/>
          </a:xfrm>
          <a:prstGeom prst="rect">
            <a:avLst/>
          </a:prstGeom>
        </p:spPr>
      </p:pic>
      <p:pic>
        <p:nvPicPr>
          <p:cNvPr id="8" name="Picture 7">
            <a:extLst>
              <a:ext uri="{FF2B5EF4-FFF2-40B4-BE49-F238E27FC236}">
                <a16:creationId xmlns:a16="http://schemas.microsoft.com/office/drawing/2014/main" id="{5633153B-45AC-B7CF-3D0F-2BF24300819B}"/>
              </a:ext>
            </a:extLst>
          </p:cNvPr>
          <p:cNvPicPr>
            <a:picLocks noChangeAspect="1"/>
          </p:cNvPicPr>
          <p:nvPr userDrawn="1"/>
        </p:nvPicPr>
        <p:blipFill>
          <a:blip r:embed="rId4">
            <a:alphaModFix amt="89000"/>
          </a:blip>
          <a:stretch>
            <a:fillRect/>
          </a:stretch>
        </p:blipFill>
        <p:spPr>
          <a:xfrm>
            <a:off x="6310857" y="0"/>
            <a:ext cx="2242833" cy="6896803"/>
          </a:xfrm>
          <a:prstGeom prst="rect">
            <a:avLst/>
          </a:prstGeom>
        </p:spPr>
      </p:pic>
      <p:pic>
        <p:nvPicPr>
          <p:cNvPr id="11" name="Picture 10" descr="Icon&#10;&#10;Description automatically generated">
            <a:extLst>
              <a:ext uri="{FF2B5EF4-FFF2-40B4-BE49-F238E27FC236}">
                <a16:creationId xmlns:a16="http://schemas.microsoft.com/office/drawing/2014/main" id="{C8F6B8CB-6FF1-73B3-B4C3-4273EAAD972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922933" y="220134"/>
            <a:ext cx="1998133" cy="457905"/>
          </a:xfrm>
          <a:prstGeom prst="rect">
            <a:avLst/>
          </a:prstGeom>
        </p:spPr>
      </p:pic>
      <p:sp>
        <p:nvSpPr>
          <p:cNvPr id="12" name="TextBox 11">
            <a:extLst>
              <a:ext uri="{FF2B5EF4-FFF2-40B4-BE49-F238E27FC236}">
                <a16:creationId xmlns:a16="http://schemas.microsoft.com/office/drawing/2014/main" id="{DB0B58A4-8E27-2AE5-5EC3-55EF1CD2C842}"/>
              </a:ext>
            </a:extLst>
          </p:cNvPr>
          <p:cNvSpPr txBox="1"/>
          <p:nvPr userDrawn="1"/>
        </p:nvSpPr>
        <p:spPr>
          <a:xfrm>
            <a:off x="225658"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pic>
        <p:nvPicPr>
          <p:cNvPr id="13" name="Picture 12">
            <a:extLst>
              <a:ext uri="{FF2B5EF4-FFF2-40B4-BE49-F238E27FC236}">
                <a16:creationId xmlns:a16="http://schemas.microsoft.com/office/drawing/2014/main" id="{DF4EB6BC-FDEA-85A1-EA03-BFE92D42C4CE}"/>
              </a:ext>
            </a:extLst>
          </p:cNvPr>
          <p:cNvPicPr>
            <a:picLocks noChangeAspect="1"/>
          </p:cNvPicPr>
          <p:nvPr userDrawn="1"/>
        </p:nvPicPr>
        <p:blipFill>
          <a:blip r:embed="rId4">
            <a:alphaModFix amt="89000"/>
          </a:blip>
          <a:stretch>
            <a:fillRect/>
          </a:stretch>
        </p:blipFill>
        <p:spPr>
          <a:xfrm>
            <a:off x="6550701" y="0"/>
            <a:ext cx="915377" cy="6896803"/>
          </a:xfrm>
          <a:prstGeom prst="rect">
            <a:avLst/>
          </a:prstGeom>
        </p:spPr>
      </p:pic>
      <p:sp>
        <p:nvSpPr>
          <p:cNvPr id="7"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B8F5EDD6-F0C1-E1AE-1352-1F6A5AF2345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9" name="Title Placeholder 10">
            <a:extLst>
              <a:ext uri="{FF2B5EF4-FFF2-40B4-BE49-F238E27FC236}">
                <a16:creationId xmlns:a16="http://schemas.microsoft.com/office/drawing/2014/main" id="{0B75E60C-6C42-BEEE-44F5-62D6B0BC6340}"/>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0" name="Google Shape;55;p25">
            <a:extLst>
              <a:ext uri="{FF2B5EF4-FFF2-40B4-BE49-F238E27FC236}">
                <a16:creationId xmlns:a16="http://schemas.microsoft.com/office/drawing/2014/main" id="{0D8BE755-81D1-FF59-5FF2-5BC8B196BC9E}"/>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spTree>
    <p:extLst>
      <p:ext uri="{BB962C8B-B14F-4D97-AF65-F5344CB8AC3E}">
        <p14:creationId xmlns:p14="http://schemas.microsoft.com/office/powerpoint/2010/main" val="16616375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_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974FD-8A64-6857-DC1C-EB09464F5B83}"/>
              </a:ext>
            </a:extLst>
          </p:cNvPr>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l="5515" r="-5515"/>
          <a:stretch/>
        </p:blipFill>
        <p:spPr>
          <a:xfrm flipH="1">
            <a:off x="3671702" y="0"/>
            <a:ext cx="8520297" cy="6858000"/>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6" name="Picture 5">
            <a:extLst>
              <a:ext uri="{FF2B5EF4-FFF2-40B4-BE49-F238E27FC236}">
                <a16:creationId xmlns:a16="http://schemas.microsoft.com/office/drawing/2014/main" id="{24607484-9941-0D80-8859-310BCF9BF9E7}"/>
              </a:ext>
            </a:extLst>
          </p:cNvPr>
          <p:cNvPicPr>
            <a:picLocks noChangeAspect="1"/>
          </p:cNvPicPr>
          <p:nvPr userDrawn="1"/>
        </p:nvPicPr>
        <p:blipFill>
          <a:blip r:embed="rId3">
            <a:alphaModFix amt="89000"/>
          </a:blip>
          <a:stretch>
            <a:fillRect/>
          </a:stretch>
        </p:blipFill>
        <p:spPr>
          <a:xfrm>
            <a:off x="0" y="0"/>
            <a:ext cx="6705600" cy="6896803"/>
          </a:xfrm>
          <a:prstGeom prst="rect">
            <a:avLst/>
          </a:prstGeom>
        </p:spPr>
      </p:pic>
      <p:pic>
        <p:nvPicPr>
          <p:cNvPr id="8" name="Picture 7">
            <a:extLst>
              <a:ext uri="{FF2B5EF4-FFF2-40B4-BE49-F238E27FC236}">
                <a16:creationId xmlns:a16="http://schemas.microsoft.com/office/drawing/2014/main" id="{5633153B-45AC-B7CF-3D0F-2BF24300819B}"/>
              </a:ext>
            </a:extLst>
          </p:cNvPr>
          <p:cNvPicPr>
            <a:picLocks noChangeAspect="1"/>
          </p:cNvPicPr>
          <p:nvPr userDrawn="1"/>
        </p:nvPicPr>
        <p:blipFill>
          <a:blip r:embed="rId3">
            <a:alphaModFix amt="89000"/>
          </a:blip>
          <a:stretch>
            <a:fillRect/>
          </a:stretch>
        </p:blipFill>
        <p:spPr>
          <a:xfrm>
            <a:off x="2902226" y="0"/>
            <a:ext cx="3562942" cy="6896803"/>
          </a:xfrm>
          <a:prstGeom prst="rect">
            <a:avLst/>
          </a:prstGeom>
        </p:spPr>
      </p:pic>
      <p:pic>
        <p:nvPicPr>
          <p:cNvPr id="11" name="Picture 10">
            <a:extLst>
              <a:ext uri="{FF2B5EF4-FFF2-40B4-BE49-F238E27FC236}">
                <a16:creationId xmlns:a16="http://schemas.microsoft.com/office/drawing/2014/main" id="{C8F6B8CB-6FF1-73B3-B4C3-4273EAAD972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922934" y="220134"/>
            <a:ext cx="1998130" cy="457905"/>
          </a:xfrm>
          <a:prstGeom prst="rect">
            <a:avLst/>
          </a:prstGeom>
        </p:spPr>
      </p:pic>
      <p:sp>
        <p:nvSpPr>
          <p:cNvPr id="12" name="TextBox 11">
            <a:extLst>
              <a:ext uri="{FF2B5EF4-FFF2-40B4-BE49-F238E27FC236}">
                <a16:creationId xmlns:a16="http://schemas.microsoft.com/office/drawing/2014/main" id="{DB0B58A4-8E27-2AE5-5EC3-55EF1CD2C842}"/>
              </a:ext>
            </a:extLst>
          </p:cNvPr>
          <p:cNvSpPr txBox="1"/>
          <p:nvPr userDrawn="1"/>
        </p:nvSpPr>
        <p:spPr>
          <a:xfrm>
            <a:off x="225658"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pic>
        <p:nvPicPr>
          <p:cNvPr id="13" name="Picture 12">
            <a:extLst>
              <a:ext uri="{FF2B5EF4-FFF2-40B4-BE49-F238E27FC236}">
                <a16:creationId xmlns:a16="http://schemas.microsoft.com/office/drawing/2014/main" id="{DF4EB6BC-FDEA-85A1-EA03-BFE92D42C4CE}"/>
              </a:ext>
            </a:extLst>
          </p:cNvPr>
          <p:cNvPicPr>
            <a:picLocks noChangeAspect="1"/>
          </p:cNvPicPr>
          <p:nvPr userDrawn="1"/>
        </p:nvPicPr>
        <p:blipFill>
          <a:blip r:embed="rId3">
            <a:alphaModFix amt="89000"/>
          </a:blip>
          <a:stretch>
            <a:fillRect/>
          </a:stretch>
        </p:blipFill>
        <p:spPr>
          <a:xfrm>
            <a:off x="3851964" y="0"/>
            <a:ext cx="2385392" cy="6896803"/>
          </a:xfrm>
          <a:prstGeom prst="rect">
            <a:avLst/>
          </a:prstGeom>
        </p:spPr>
      </p:pic>
      <p:sp>
        <p:nvSpPr>
          <p:cNvPr id="7"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B8F5EDD6-F0C1-E1AE-1352-1F6A5AF2345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9" name="Title Placeholder 10">
            <a:extLst>
              <a:ext uri="{FF2B5EF4-FFF2-40B4-BE49-F238E27FC236}">
                <a16:creationId xmlns:a16="http://schemas.microsoft.com/office/drawing/2014/main" id="{0B75E60C-6C42-BEEE-44F5-62D6B0BC6340}"/>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0" name="Google Shape;55;p25">
            <a:extLst>
              <a:ext uri="{FF2B5EF4-FFF2-40B4-BE49-F238E27FC236}">
                <a16:creationId xmlns:a16="http://schemas.microsoft.com/office/drawing/2014/main" id="{0D8BE755-81D1-FF59-5FF2-5BC8B196BC9E}"/>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spTree>
    <p:extLst>
      <p:ext uri="{BB962C8B-B14F-4D97-AF65-F5344CB8AC3E}">
        <p14:creationId xmlns:p14="http://schemas.microsoft.com/office/powerpoint/2010/main" val="1327133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974FD-8A64-6857-DC1C-EB09464F5B8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585" r="1445"/>
          <a:stretch/>
        </p:blipFill>
        <p:spPr>
          <a:xfrm>
            <a:off x="3671702" y="0"/>
            <a:ext cx="8520298" cy="6858000"/>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6" name="Picture 5">
            <a:extLst>
              <a:ext uri="{FF2B5EF4-FFF2-40B4-BE49-F238E27FC236}">
                <a16:creationId xmlns:a16="http://schemas.microsoft.com/office/drawing/2014/main" id="{24607484-9941-0D80-8859-310BCF9BF9E7}"/>
              </a:ext>
            </a:extLst>
          </p:cNvPr>
          <p:cNvPicPr>
            <a:picLocks noChangeAspect="1"/>
          </p:cNvPicPr>
          <p:nvPr userDrawn="1"/>
        </p:nvPicPr>
        <p:blipFill>
          <a:blip r:embed="rId4">
            <a:alphaModFix amt="89000"/>
          </a:blip>
          <a:stretch>
            <a:fillRect/>
          </a:stretch>
        </p:blipFill>
        <p:spPr>
          <a:xfrm>
            <a:off x="0" y="0"/>
            <a:ext cx="6705600" cy="6896803"/>
          </a:xfrm>
          <a:prstGeom prst="rect">
            <a:avLst/>
          </a:prstGeom>
        </p:spPr>
      </p:pic>
      <p:pic>
        <p:nvPicPr>
          <p:cNvPr id="8" name="Picture 7">
            <a:extLst>
              <a:ext uri="{FF2B5EF4-FFF2-40B4-BE49-F238E27FC236}">
                <a16:creationId xmlns:a16="http://schemas.microsoft.com/office/drawing/2014/main" id="{5633153B-45AC-B7CF-3D0F-2BF24300819B}"/>
              </a:ext>
            </a:extLst>
          </p:cNvPr>
          <p:cNvPicPr>
            <a:picLocks noChangeAspect="1"/>
          </p:cNvPicPr>
          <p:nvPr userDrawn="1"/>
        </p:nvPicPr>
        <p:blipFill>
          <a:blip r:embed="rId4">
            <a:alphaModFix amt="89000"/>
          </a:blip>
          <a:stretch>
            <a:fillRect/>
          </a:stretch>
        </p:blipFill>
        <p:spPr>
          <a:xfrm>
            <a:off x="2902226" y="0"/>
            <a:ext cx="3562942" cy="6896803"/>
          </a:xfrm>
          <a:prstGeom prst="rect">
            <a:avLst/>
          </a:prstGeom>
        </p:spPr>
      </p:pic>
      <p:sp>
        <p:nvSpPr>
          <p:cNvPr id="12" name="TextBox 11">
            <a:extLst>
              <a:ext uri="{FF2B5EF4-FFF2-40B4-BE49-F238E27FC236}">
                <a16:creationId xmlns:a16="http://schemas.microsoft.com/office/drawing/2014/main" id="{DB0B58A4-8E27-2AE5-5EC3-55EF1CD2C842}"/>
              </a:ext>
            </a:extLst>
          </p:cNvPr>
          <p:cNvSpPr txBox="1"/>
          <p:nvPr userDrawn="1"/>
        </p:nvSpPr>
        <p:spPr>
          <a:xfrm>
            <a:off x="225658"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pic>
        <p:nvPicPr>
          <p:cNvPr id="13" name="Picture 12">
            <a:extLst>
              <a:ext uri="{FF2B5EF4-FFF2-40B4-BE49-F238E27FC236}">
                <a16:creationId xmlns:a16="http://schemas.microsoft.com/office/drawing/2014/main" id="{DF4EB6BC-FDEA-85A1-EA03-BFE92D42C4CE}"/>
              </a:ext>
            </a:extLst>
          </p:cNvPr>
          <p:cNvPicPr>
            <a:picLocks noChangeAspect="1"/>
          </p:cNvPicPr>
          <p:nvPr userDrawn="1"/>
        </p:nvPicPr>
        <p:blipFill>
          <a:blip r:embed="rId4">
            <a:alphaModFix amt="89000"/>
          </a:blip>
          <a:stretch>
            <a:fillRect/>
          </a:stretch>
        </p:blipFill>
        <p:spPr>
          <a:xfrm>
            <a:off x="3851964" y="0"/>
            <a:ext cx="2385392" cy="6896803"/>
          </a:xfrm>
          <a:prstGeom prst="rect">
            <a:avLst/>
          </a:prstGeom>
        </p:spPr>
      </p:pic>
      <p:sp>
        <p:nvSpPr>
          <p:cNvPr id="7"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B8F5EDD6-F0C1-E1AE-1352-1F6A5AF2345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9" name="Title Placeholder 10">
            <a:extLst>
              <a:ext uri="{FF2B5EF4-FFF2-40B4-BE49-F238E27FC236}">
                <a16:creationId xmlns:a16="http://schemas.microsoft.com/office/drawing/2014/main" id="{0B75E60C-6C42-BEEE-44F5-62D6B0BC6340}"/>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0" name="Google Shape;55;p25">
            <a:extLst>
              <a:ext uri="{FF2B5EF4-FFF2-40B4-BE49-F238E27FC236}">
                <a16:creationId xmlns:a16="http://schemas.microsoft.com/office/drawing/2014/main" id="{0D8BE755-81D1-FF59-5FF2-5BC8B196BC9E}"/>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pic>
        <p:nvPicPr>
          <p:cNvPr id="2" name="Picture 1" descr="Icon&#10;&#10;Description automatically generated">
            <a:extLst>
              <a:ext uri="{FF2B5EF4-FFF2-40B4-BE49-F238E27FC236}">
                <a16:creationId xmlns:a16="http://schemas.microsoft.com/office/drawing/2014/main" id="{4662E286-2707-FE25-5337-4D826647771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922933" y="220134"/>
            <a:ext cx="1998133" cy="457905"/>
          </a:xfrm>
          <a:prstGeom prst="rect">
            <a:avLst/>
          </a:prstGeom>
        </p:spPr>
      </p:pic>
    </p:spTree>
    <p:extLst>
      <p:ext uri="{BB962C8B-B14F-4D97-AF65-F5344CB8AC3E}">
        <p14:creationId xmlns:p14="http://schemas.microsoft.com/office/powerpoint/2010/main" val="3429757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5_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460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6_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787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1_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94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5_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19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34"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970E0241-00DF-9E41-99CF-E14F4A1CC52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36" name="Title Placeholder 10">
            <a:extLst>
              <a:ext uri="{FF2B5EF4-FFF2-40B4-BE49-F238E27FC236}">
                <a16:creationId xmlns:a16="http://schemas.microsoft.com/office/drawing/2014/main" id="{5CD4F159-10B9-5948-A065-EE4EAEB33154}"/>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6" name="Google Shape;55;p25">
            <a:extLst>
              <a:ext uri="{FF2B5EF4-FFF2-40B4-BE49-F238E27FC236}">
                <a16:creationId xmlns:a16="http://schemas.microsoft.com/office/drawing/2014/main" id="{A2D37E83-1D86-FB46-B222-7A172B412AD9}"/>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pic>
        <p:nvPicPr>
          <p:cNvPr id="3" name="Picture 2" descr="Icon&#10;&#10;Description automatically generated">
            <a:extLst>
              <a:ext uri="{FF2B5EF4-FFF2-40B4-BE49-F238E27FC236}">
                <a16:creationId xmlns:a16="http://schemas.microsoft.com/office/drawing/2014/main" id="{441F74B9-2658-4DB2-DFF7-B0328BC14F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2933" y="220134"/>
            <a:ext cx="1998133" cy="457905"/>
          </a:xfrm>
          <a:prstGeom prst="rect">
            <a:avLst/>
          </a:prstGeom>
        </p:spPr>
      </p:pic>
      <p:sp>
        <p:nvSpPr>
          <p:cNvPr id="4" name="TextBox 3">
            <a:extLst>
              <a:ext uri="{FF2B5EF4-FFF2-40B4-BE49-F238E27FC236}">
                <a16:creationId xmlns:a16="http://schemas.microsoft.com/office/drawing/2014/main" id="{8CD69D5F-7143-ED69-9A97-268829E1DAC0}"/>
              </a:ext>
            </a:extLst>
          </p:cNvPr>
          <p:cNvSpPr txBox="1"/>
          <p:nvPr userDrawn="1"/>
        </p:nvSpPr>
        <p:spPr>
          <a:xfrm>
            <a:off x="404562"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spTree>
    <p:extLst>
      <p:ext uri="{BB962C8B-B14F-4D97-AF65-F5344CB8AC3E}">
        <p14:creationId xmlns:p14="http://schemas.microsoft.com/office/powerpoint/2010/main" val="2025765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Divider 1">
    <p:spTree>
      <p:nvGrpSpPr>
        <p:cNvPr id="1" name=""/>
        <p:cNvGrpSpPr/>
        <p:nvPr/>
      </p:nvGrpSpPr>
      <p:grpSpPr>
        <a:xfrm>
          <a:off x="0" y="0"/>
          <a:ext cx="0" cy="0"/>
          <a:chOff x="0" y="0"/>
          <a:chExt cx="0" cy="0"/>
        </a:xfrm>
      </p:grpSpPr>
      <p:pic>
        <p:nvPicPr>
          <p:cNvPr id="7" name="Picture 6" descr="A group of people in an office&#10;&#10;Description automatically generated">
            <a:extLst>
              <a:ext uri="{FF2B5EF4-FFF2-40B4-BE49-F238E27FC236}">
                <a16:creationId xmlns:a16="http://schemas.microsoft.com/office/drawing/2014/main" id="{D26B23F3-7B89-848A-2E5F-D521546901EC}"/>
              </a:ext>
            </a:extLst>
          </p:cNvPr>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l="39328" r="10672"/>
          <a:stretch/>
        </p:blipFill>
        <p:spPr>
          <a:xfrm>
            <a:off x="6096000" y="4358157"/>
            <a:ext cx="6096000" cy="249984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accent1"/>
                </a:solidFill>
              </a:defRPr>
            </a:lvl1pPr>
          </a:lstStyle>
          <a:p>
            <a:fld id="{D8225FCD-C8BD-0A44-9961-FB1CAAEE0F5D}" type="slidenum">
              <a:rPr lang="en-US" smtClean="0"/>
              <a:pPr/>
              <a:t>‹#›</a:t>
            </a:fld>
            <a:endParaRPr lang="en-US"/>
          </a:p>
        </p:txBody>
      </p:sp>
      <p:sp>
        <p:nvSpPr>
          <p:cNvPr id="34"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970E0241-00DF-9E41-99CF-E14F4A1CC52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36" name="Title Placeholder 10">
            <a:extLst>
              <a:ext uri="{FF2B5EF4-FFF2-40B4-BE49-F238E27FC236}">
                <a16:creationId xmlns:a16="http://schemas.microsoft.com/office/drawing/2014/main" id="{5CD4F159-10B9-5948-A065-EE4EAEB33154}"/>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6" name="Google Shape;55;p25">
            <a:extLst>
              <a:ext uri="{FF2B5EF4-FFF2-40B4-BE49-F238E27FC236}">
                <a16:creationId xmlns:a16="http://schemas.microsoft.com/office/drawing/2014/main" id="{A2D37E83-1D86-FB46-B222-7A172B412AD9}"/>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pic>
        <p:nvPicPr>
          <p:cNvPr id="3" name="Picture 2" descr="Icon&#10;&#10;Description automatically generated">
            <a:extLst>
              <a:ext uri="{FF2B5EF4-FFF2-40B4-BE49-F238E27FC236}">
                <a16:creationId xmlns:a16="http://schemas.microsoft.com/office/drawing/2014/main" id="{441F74B9-2658-4DB2-DFF7-B0328BC14F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2933" y="220134"/>
            <a:ext cx="1998133" cy="457905"/>
          </a:xfrm>
          <a:prstGeom prst="rect">
            <a:avLst/>
          </a:prstGeom>
        </p:spPr>
      </p:pic>
      <p:sp>
        <p:nvSpPr>
          <p:cNvPr id="2" name="TextBox 1">
            <a:extLst>
              <a:ext uri="{FF2B5EF4-FFF2-40B4-BE49-F238E27FC236}">
                <a16:creationId xmlns:a16="http://schemas.microsoft.com/office/drawing/2014/main" id="{51283D02-EF46-7839-900C-C4DDBD422193}"/>
              </a:ext>
            </a:extLst>
          </p:cNvPr>
          <p:cNvSpPr txBox="1"/>
          <p:nvPr userDrawn="1"/>
        </p:nvSpPr>
        <p:spPr>
          <a:xfrm>
            <a:off x="404562"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spTree>
    <p:extLst>
      <p:ext uri="{BB962C8B-B14F-4D97-AF65-F5344CB8AC3E}">
        <p14:creationId xmlns:p14="http://schemas.microsoft.com/office/powerpoint/2010/main" val="3059228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vider 1">
    <p:spTree>
      <p:nvGrpSpPr>
        <p:cNvPr id="1" name=""/>
        <p:cNvGrpSpPr/>
        <p:nvPr/>
      </p:nvGrpSpPr>
      <p:grpSpPr>
        <a:xfrm>
          <a:off x="0" y="0"/>
          <a:ext cx="0" cy="0"/>
          <a:chOff x="0" y="0"/>
          <a:chExt cx="0" cy="0"/>
        </a:xfrm>
      </p:grpSpPr>
      <p:pic>
        <p:nvPicPr>
          <p:cNvPr id="7" name="Picture 6" descr="A group of people in an office&#10;&#10;Description automatically generated">
            <a:extLst>
              <a:ext uri="{FF2B5EF4-FFF2-40B4-BE49-F238E27FC236}">
                <a16:creationId xmlns:a16="http://schemas.microsoft.com/office/drawing/2014/main" id="{D26B23F3-7B89-848A-2E5F-D521546901EC}"/>
              </a:ext>
            </a:extLst>
          </p:cNvPr>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0" y="4358157"/>
            <a:ext cx="12192000" cy="249984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accent1"/>
                </a:solidFill>
              </a:defRPr>
            </a:lvl1pPr>
          </a:lstStyle>
          <a:p>
            <a:fld id="{D8225FCD-C8BD-0A44-9961-FB1CAAEE0F5D}" type="slidenum">
              <a:rPr lang="en-US" smtClean="0"/>
              <a:pPr/>
              <a:t>‹#›</a:t>
            </a:fld>
            <a:endParaRPr lang="en-US"/>
          </a:p>
        </p:txBody>
      </p:sp>
      <p:sp>
        <p:nvSpPr>
          <p:cNvPr id="34"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970E0241-00DF-9E41-99CF-E14F4A1CC52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36" name="Title Placeholder 10">
            <a:extLst>
              <a:ext uri="{FF2B5EF4-FFF2-40B4-BE49-F238E27FC236}">
                <a16:creationId xmlns:a16="http://schemas.microsoft.com/office/drawing/2014/main" id="{5CD4F159-10B9-5948-A065-EE4EAEB33154}"/>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6" name="Google Shape;55;p25">
            <a:extLst>
              <a:ext uri="{FF2B5EF4-FFF2-40B4-BE49-F238E27FC236}">
                <a16:creationId xmlns:a16="http://schemas.microsoft.com/office/drawing/2014/main" id="{A2D37E83-1D86-FB46-B222-7A172B412AD9}"/>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pic>
        <p:nvPicPr>
          <p:cNvPr id="3" name="Picture 2" descr="Icon&#10;&#10;Description automatically generated">
            <a:extLst>
              <a:ext uri="{FF2B5EF4-FFF2-40B4-BE49-F238E27FC236}">
                <a16:creationId xmlns:a16="http://schemas.microsoft.com/office/drawing/2014/main" id="{441F74B9-2658-4DB2-DFF7-B0328BC14F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2933" y="220134"/>
            <a:ext cx="1998133" cy="457905"/>
          </a:xfrm>
          <a:prstGeom prst="rect">
            <a:avLst/>
          </a:prstGeom>
        </p:spPr>
      </p:pic>
      <p:sp>
        <p:nvSpPr>
          <p:cNvPr id="2" name="TextBox 1">
            <a:extLst>
              <a:ext uri="{FF2B5EF4-FFF2-40B4-BE49-F238E27FC236}">
                <a16:creationId xmlns:a16="http://schemas.microsoft.com/office/drawing/2014/main" id="{51283D02-EF46-7839-900C-C4DDBD422193}"/>
              </a:ext>
            </a:extLst>
          </p:cNvPr>
          <p:cNvSpPr txBox="1"/>
          <p:nvPr userDrawn="1"/>
        </p:nvSpPr>
        <p:spPr>
          <a:xfrm>
            <a:off x="404561" y="6454802"/>
            <a:ext cx="157471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spTree>
    <p:extLst>
      <p:ext uri="{BB962C8B-B14F-4D97-AF65-F5344CB8AC3E}">
        <p14:creationId xmlns:p14="http://schemas.microsoft.com/office/powerpoint/2010/main" val="15904446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34"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970E0241-00DF-9E41-99CF-E14F4A1CC52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36" name="Title Placeholder 10">
            <a:extLst>
              <a:ext uri="{FF2B5EF4-FFF2-40B4-BE49-F238E27FC236}">
                <a16:creationId xmlns:a16="http://schemas.microsoft.com/office/drawing/2014/main" id="{5CD4F159-10B9-5948-A065-EE4EAEB33154}"/>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6" name="Google Shape;55;p25">
            <a:extLst>
              <a:ext uri="{FF2B5EF4-FFF2-40B4-BE49-F238E27FC236}">
                <a16:creationId xmlns:a16="http://schemas.microsoft.com/office/drawing/2014/main" id="{A2D37E83-1D86-FB46-B222-7A172B412AD9}"/>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pic>
        <p:nvPicPr>
          <p:cNvPr id="3" name="Picture 2" descr="Icon&#10;&#10;Description automatically generated">
            <a:extLst>
              <a:ext uri="{FF2B5EF4-FFF2-40B4-BE49-F238E27FC236}">
                <a16:creationId xmlns:a16="http://schemas.microsoft.com/office/drawing/2014/main" id="{441F74B9-2658-4DB2-DFF7-B0328BC14F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2933" y="220134"/>
            <a:ext cx="1998133" cy="457905"/>
          </a:xfrm>
          <a:prstGeom prst="rect">
            <a:avLst/>
          </a:prstGeom>
        </p:spPr>
      </p:pic>
      <p:sp>
        <p:nvSpPr>
          <p:cNvPr id="4" name="TextBox 3">
            <a:extLst>
              <a:ext uri="{FF2B5EF4-FFF2-40B4-BE49-F238E27FC236}">
                <a16:creationId xmlns:a16="http://schemas.microsoft.com/office/drawing/2014/main" id="{8CD69D5F-7143-ED69-9A97-268829E1DAC0}"/>
              </a:ext>
            </a:extLst>
          </p:cNvPr>
          <p:cNvSpPr txBox="1"/>
          <p:nvPr userDrawn="1"/>
        </p:nvSpPr>
        <p:spPr>
          <a:xfrm>
            <a:off x="266017"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NADAQ: ONFO</a:t>
            </a:r>
          </a:p>
        </p:txBody>
      </p:sp>
      <p:grpSp>
        <p:nvGrpSpPr>
          <p:cNvPr id="2" name="Group 1">
            <a:extLst>
              <a:ext uri="{FF2B5EF4-FFF2-40B4-BE49-F238E27FC236}">
                <a16:creationId xmlns:a16="http://schemas.microsoft.com/office/drawing/2014/main" id="{C737262A-33FF-1827-7BD1-DF4E2ECBBD5F}"/>
              </a:ext>
            </a:extLst>
          </p:cNvPr>
          <p:cNvGrpSpPr/>
          <p:nvPr userDrawn="1"/>
        </p:nvGrpSpPr>
        <p:grpSpPr>
          <a:xfrm>
            <a:off x="1627342" y="1403165"/>
            <a:ext cx="10559989" cy="5460480"/>
            <a:chOff x="321469" y="1124195"/>
            <a:chExt cx="8828334" cy="5739019"/>
          </a:xfrm>
        </p:grpSpPr>
        <p:grpSp>
          <p:nvGrpSpPr>
            <p:cNvPr id="5" name="Group 4">
              <a:extLst>
                <a:ext uri="{FF2B5EF4-FFF2-40B4-BE49-F238E27FC236}">
                  <a16:creationId xmlns:a16="http://schemas.microsoft.com/office/drawing/2014/main" id="{19C2AF00-CF9A-4B2F-873B-0AFBE15E8ECB}"/>
                </a:ext>
              </a:extLst>
            </p:cNvPr>
            <p:cNvGrpSpPr/>
            <p:nvPr/>
          </p:nvGrpSpPr>
          <p:grpSpPr>
            <a:xfrm>
              <a:off x="321469" y="1124195"/>
              <a:ext cx="8828334" cy="5739019"/>
              <a:chOff x="321469" y="1124195"/>
              <a:chExt cx="8828334" cy="5739019"/>
            </a:xfrm>
          </p:grpSpPr>
          <p:sp>
            <p:nvSpPr>
              <p:cNvPr id="7" name="Rectangle 2">
                <a:extLst>
                  <a:ext uri="{FF2B5EF4-FFF2-40B4-BE49-F238E27FC236}">
                    <a16:creationId xmlns:a16="http://schemas.microsoft.com/office/drawing/2014/main" id="{5B8A8ED0-2C6A-C13E-A72B-6C6C604E38C6}"/>
                  </a:ext>
                </a:extLst>
              </p:cNvPr>
              <p:cNvSpPr/>
              <p:nvPr/>
            </p:nvSpPr>
            <p:spPr>
              <a:xfrm>
                <a:off x="321469" y="1151429"/>
                <a:ext cx="8828334" cy="5711785"/>
              </a:xfrm>
              <a:custGeom>
                <a:avLst/>
                <a:gdLst>
                  <a:gd name="connsiteX0" fmla="*/ 0 w 2340769"/>
                  <a:gd name="connsiteY0" fmla="*/ 0 h 795814"/>
                  <a:gd name="connsiteX1" fmla="*/ 2340769 w 2340769"/>
                  <a:gd name="connsiteY1" fmla="*/ 0 h 795814"/>
                  <a:gd name="connsiteX2" fmla="*/ 2340769 w 2340769"/>
                  <a:gd name="connsiteY2" fmla="*/ 795814 h 795814"/>
                  <a:gd name="connsiteX3" fmla="*/ 0 w 2340769"/>
                  <a:gd name="connsiteY3" fmla="*/ 795814 h 795814"/>
                  <a:gd name="connsiteX4" fmla="*/ 0 w 2340769"/>
                  <a:gd name="connsiteY4" fmla="*/ 0 h 795814"/>
                  <a:gd name="connsiteX0" fmla="*/ 0 w 4845844"/>
                  <a:gd name="connsiteY0" fmla="*/ 0 h 795814"/>
                  <a:gd name="connsiteX1" fmla="*/ 4845844 w 4845844"/>
                  <a:gd name="connsiteY1" fmla="*/ 80962 h 795814"/>
                  <a:gd name="connsiteX2" fmla="*/ 2340769 w 4845844"/>
                  <a:gd name="connsiteY2" fmla="*/ 795814 h 795814"/>
                  <a:gd name="connsiteX3" fmla="*/ 0 w 4845844"/>
                  <a:gd name="connsiteY3" fmla="*/ 795814 h 795814"/>
                  <a:gd name="connsiteX4" fmla="*/ 0 w 4845844"/>
                  <a:gd name="connsiteY4" fmla="*/ 0 h 795814"/>
                  <a:gd name="connsiteX0" fmla="*/ 3810000 w 4845844"/>
                  <a:gd name="connsiteY0" fmla="*/ 0 h 1376839"/>
                  <a:gd name="connsiteX1" fmla="*/ 4845844 w 4845844"/>
                  <a:gd name="connsiteY1" fmla="*/ 661987 h 1376839"/>
                  <a:gd name="connsiteX2" fmla="*/ 2340769 w 4845844"/>
                  <a:gd name="connsiteY2" fmla="*/ 1376839 h 1376839"/>
                  <a:gd name="connsiteX3" fmla="*/ 0 w 4845844"/>
                  <a:gd name="connsiteY3" fmla="*/ 1376839 h 1376839"/>
                  <a:gd name="connsiteX4" fmla="*/ 3810000 w 4845844"/>
                  <a:gd name="connsiteY4" fmla="*/ 0 h 1376839"/>
                  <a:gd name="connsiteX0" fmla="*/ 3810000 w 4845844"/>
                  <a:gd name="connsiteY0" fmla="*/ 0 h 1376839"/>
                  <a:gd name="connsiteX1" fmla="*/ 4324350 w 4845844"/>
                  <a:gd name="connsiteY1" fmla="*/ 323851 h 1376839"/>
                  <a:gd name="connsiteX2" fmla="*/ 4845844 w 4845844"/>
                  <a:gd name="connsiteY2" fmla="*/ 661987 h 1376839"/>
                  <a:gd name="connsiteX3" fmla="*/ 2340769 w 4845844"/>
                  <a:gd name="connsiteY3" fmla="*/ 1376839 h 1376839"/>
                  <a:gd name="connsiteX4" fmla="*/ 0 w 4845844"/>
                  <a:gd name="connsiteY4" fmla="*/ 1376839 h 1376839"/>
                  <a:gd name="connsiteX5" fmla="*/ 3810000 w 4845844"/>
                  <a:gd name="connsiteY5" fmla="*/ 0 h 1376839"/>
                  <a:gd name="connsiteX0" fmla="*/ 3810000 w 5743575"/>
                  <a:gd name="connsiteY0" fmla="*/ 971549 h 2348388"/>
                  <a:gd name="connsiteX1" fmla="*/ 5743575 w 5743575"/>
                  <a:gd name="connsiteY1" fmla="*/ 0 h 2348388"/>
                  <a:gd name="connsiteX2" fmla="*/ 4845844 w 5743575"/>
                  <a:gd name="connsiteY2" fmla="*/ 1633536 h 2348388"/>
                  <a:gd name="connsiteX3" fmla="*/ 2340769 w 5743575"/>
                  <a:gd name="connsiteY3" fmla="*/ 2348388 h 2348388"/>
                  <a:gd name="connsiteX4" fmla="*/ 0 w 5743575"/>
                  <a:gd name="connsiteY4" fmla="*/ 2348388 h 2348388"/>
                  <a:gd name="connsiteX5" fmla="*/ 3810000 w 5743575"/>
                  <a:gd name="connsiteY5" fmla="*/ 971549 h 2348388"/>
                  <a:gd name="connsiteX0" fmla="*/ 3810000 w 5743575"/>
                  <a:gd name="connsiteY0" fmla="*/ 971549 h 2348388"/>
                  <a:gd name="connsiteX1" fmla="*/ 4946650 w 5743575"/>
                  <a:gd name="connsiteY1" fmla="*/ 3937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6005046"/>
                  <a:gd name="connsiteY0" fmla="*/ 971549 h 2348388"/>
                  <a:gd name="connsiteX1" fmla="*/ 4241800 w 6005046"/>
                  <a:gd name="connsiteY1" fmla="*/ 165100 h 2348388"/>
                  <a:gd name="connsiteX2" fmla="*/ 5743575 w 6005046"/>
                  <a:gd name="connsiteY2" fmla="*/ 0 h 2348388"/>
                  <a:gd name="connsiteX3" fmla="*/ 4845844 w 6005046"/>
                  <a:gd name="connsiteY3" fmla="*/ 1633536 h 2348388"/>
                  <a:gd name="connsiteX4" fmla="*/ 2340769 w 6005046"/>
                  <a:gd name="connsiteY4" fmla="*/ 2348388 h 2348388"/>
                  <a:gd name="connsiteX5" fmla="*/ 0 w 6005046"/>
                  <a:gd name="connsiteY5" fmla="*/ 2348388 h 2348388"/>
                  <a:gd name="connsiteX6" fmla="*/ 3810000 w 6005046"/>
                  <a:gd name="connsiteY6" fmla="*/ 971549 h 2348388"/>
                  <a:gd name="connsiteX0" fmla="*/ 3810000 w 6188361"/>
                  <a:gd name="connsiteY0" fmla="*/ 971549 h 2348388"/>
                  <a:gd name="connsiteX1" fmla="*/ 4241800 w 6188361"/>
                  <a:gd name="connsiteY1" fmla="*/ 165100 h 2348388"/>
                  <a:gd name="connsiteX2" fmla="*/ 5743575 w 6188361"/>
                  <a:gd name="connsiteY2" fmla="*/ 0 h 2348388"/>
                  <a:gd name="connsiteX3" fmla="*/ 4845844 w 6188361"/>
                  <a:gd name="connsiteY3" fmla="*/ 1633536 h 2348388"/>
                  <a:gd name="connsiteX4" fmla="*/ 2340769 w 6188361"/>
                  <a:gd name="connsiteY4" fmla="*/ 2348388 h 2348388"/>
                  <a:gd name="connsiteX5" fmla="*/ 0 w 6188361"/>
                  <a:gd name="connsiteY5" fmla="*/ 2348388 h 2348388"/>
                  <a:gd name="connsiteX6" fmla="*/ 3810000 w 6188361"/>
                  <a:gd name="connsiteY6" fmla="*/ 971549 h 2348388"/>
                  <a:gd name="connsiteX0" fmla="*/ 3810000 w 6258702"/>
                  <a:gd name="connsiteY0" fmla="*/ 971549 h 2348388"/>
                  <a:gd name="connsiteX1" fmla="*/ 4241800 w 6258702"/>
                  <a:gd name="connsiteY1" fmla="*/ 165100 h 2348388"/>
                  <a:gd name="connsiteX2" fmla="*/ 5743575 w 6258702"/>
                  <a:gd name="connsiteY2" fmla="*/ 0 h 2348388"/>
                  <a:gd name="connsiteX3" fmla="*/ 4845844 w 6258702"/>
                  <a:gd name="connsiteY3" fmla="*/ 1633536 h 2348388"/>
                  <a:gd name="connsiteX4" fmla="*/ 2340769 w 6258702"/>
                  <a:gd name="connsiteY4" fmla="*/ 2348388 h 2348388"/>
                  <a:gd name="connsiteX5" fmla="*/ 0 w 6258702"/>
                  <a:gd name="connsiteY5" fmla="*/ 2348388 h 2348388"/>
                  <a:gd name="connsiteX6" fmla="*/ 3810000 w 6258702"/>
                  <a:gd name="connsiteY6" fmla="*/ 971549 h 2348388"/>
                  <a:gd name="connsiteX0" fmla="*/ 3810000 w 6258702"/>
                  <a:gd name="connsiteY0" fmla="*/ 971549 h 2348388"/>
                  <a:gd name="connsiteX1" fmla="*/ 4241800 w 6258702"/>
                  <a:gd name="connsiteY1" fmla="*/ 165100 h 2348388"/>
                  <a:gd name="connsiteX2" fmla="*/ 5743575 w 6258702"/>
                  <a:gd name="connsiteY2" fmla="*/ 0 h 2348388"/>
                  <a:gd name="connsiteX3" fmla="*/ 4845844 w 6258702"/>
                  <a:gd name="connsiteY3" fmla="*/ 1633536 h 2348388"/>
                  <a:gd name="connsiteX4" fmla="*/ 2340769 w 6258702"/>
                  <a:gd name="connsiteY4" fmla="*/ 2348388 h 2348388"/>
                  <a:gd name="connsiteX5" fmla="*/ 0 w 6258702"/>
                  <a:gd name="connsiteY5" fmla="*/ 2348388 h 2348388"/>
                  <a:gd name="connsiteX6" fmla="*/ 3810000 w 6258702"/>
                  <a:gd name="connsiteY6" fmla="*/ 971549 h 2348388"/>
                  <a:gd name="connsiteX0" fmla="*/ 3810000 w 6258702"/>
                  <a:gd name="connsiteY0" fmla="*/ 971549 h 2348388"/>
                  <a:gd name="connsiteX1" fmla="*/ 4241800 w 6258702"/>
                  <a:gd name="connsiteY1" fmla="*/ 165100 h 2348388"/>
                  <a:gd name="connsiteX2" fmla="*/ 5743575 w 6258702"/>
                  <a:gd name="connsiteY2" fmla="*/ 0 h 2348388"/>
                  <a:gd name="connsiteX3" fmla="*/ 4845844 w 6258702"/>
                  <a:gd name="connsiteY3" fmla="*/ 1633536 h 2348388"/>
                  <a:gd name="connsiteX4" fmla="*/ 2340769 w 6258702"/>
                  <a:gd name="connsiteY4" fmla="*/ 2348388 h 2348388"/>
                  <a:gd name="connsiteX5" fmla="*/ 0 w 6258702"/>
                  <a:gd name="connsiteY5" fmla="*/ 2348388 h 2348388"/>
                  <a:gd name="connsiteX6" fmla="*/ 3810000 w 6258702"/>
                  <a:gd name="connsiteY6" fmla="*/ 971549 h 2348388"/>
                  <a:gd name="connsiteX0" fmla="*/ 3810000 w 6258702"/>
                  <a:gd name="connsiteY0" fmla="*/ 971549 h 2348388"/>
                  <a:gd name="connsiteX1" fmla="*/ 4241800 w 6258702"/>
                  <a:gd name="connsiteY1" fmla="*/ 165100 h 2348388"/>
                  <a:gd name="connsiteX2" fmla="*/ 5003798 w 6258702"/>
                  <a:gd name="connsiteY2" fmla="*/ 63500 h 2348388"/>
                  <a:gd name="connsiteX3" fmla="*/ 5743575 w 6258702"/>
                  <a:gd name="connsiteY3" fmla="*/ 0 h 2348388"/>
                  <a:gd name="connsiteX4" fmla="*/ 4845844 w 6258702"/>
                  <a:gd name="connsiteY4" fmla="*/ 1633536 h 2348388"/>
                  <a:gd name="connsiteX5" fmla="*/ 2340769 w 6258702"/>
                  <a:gd name="connsiteY5" fmla="*/ 2348388 h 2348388"/>
                  <a:gd name="connsiteX6" fmla="*/ 0 w 6258702"/>
                  <a:gd name="connsiteY6" fmla="*/ 2348388 h 2348388"/>
                  <a:gd name="connsiteX7" fmla="*/ 3810000 w 6258702"/>
                  <a:gd name="connsiteY7" fmla="*/ 971549 h 2348388"/>
                  <a:gd name="connsiteX0" fmla="*/ 3810000 w 6258702"/>
                  <a:gd name="connsiteY0" fmla="*/ 1301749 h 2678588"/>
                  <a:gd name="connsiteX1" fmla="*/ 4241800 w 6258702"/>
                  <a:gd name="connsiteY1" fmla="*/ 495300 h 2678588"/>
                  <a:gd name="connsiteX2" fmla="*/ 4832348 w 6258702"/>
                  <a:gd name="connsiteY2" fmla="*/ 0 h 2678588"/>
                  <a:gd name="connsiteX3" fmla="*/ 5743575 w 6258702"/>
                  <a:gd name="connsiteY3" fmla="*/ 330200 h 2678588"/>
                  <a:gd name="connsiteX4" fmla="*/ 4845844 w 6258702"/>
                  <a:gd name="connsiteY4" fmla="*/ 1963736 h 2678588"/>
                  <a:gd name="connsiteX5" fmla="*/ 2340769 w 6258702"/>
                  <a:gd name="connsiteY5" fmla="*/ 2678588 h 2678588"/>
                  <a:gd name="connsiteX6" fmla="*/ 0 w 6258702"/>
                  <a:gd name="connsiteY6" fmla="*/ 2678588 h 2678588"/>
                  <a:gd name="connsiteX7" fmla="*/ 3810000 w 6258702"/>
                  <a:gd name="connsiteY7" fmla="*/ 1301749 h 2678588"/>
                  <a:gd name="connsiteX0" fmla="*/ 3810000 w 6258702"/>
                  <a:gd name="connsiteY0" fmla="*/ 1301749 h 2678588"/>
                  <a:gd name="connsiteX1" fmla="*/ 4241800 w 6258702"/>
                  <a:gd name="connsiteY1" fmla="*/ 495300 h 2678588"/>
                  <a:gd name="connsiteX2" fmla="*/ 4540248 w 6258702"/>
                  <a:gd name="connsiteY2" fmla="*/ 254000 h 2678588"/>
                  <a:gd name="connsiteX3" fmla="*/ 4832348 w 6258702"/>
                  <a:gd name="connsiteY3" fmla="*/ 0 h 2678588"/>
                  <a:gd name="connsiteX4" fmla="*/ 5743575 w 6258702"/>
                  <a:gd name="connsiteY4" fmla="*/ 330200 h 2678588"/>
                  <a:gd name="connsiteX5" fmla="*/ 4845844 w 6258702"/>
                  <a:gd name="connsiteY5" fmla="*/ 1963736 h 2678588"/>
                  <a:gd name="connsiteX6" fmla="*/ 2340769 w 6258702"/>
                  <a:gd name="connsiteY6" fmla="*/ 2678588 h 2678588"/>
                  <a:gd name="connsiteX7" fmla="*/ 0 w 6258702"/>
                  <a:gd name="connsiteY7" fmla="*/ 2678588 h 2678588"/>
                  <a:gd name="connsiteX8" fmla="*/ 3810000 w 6258702"/>
                  <a:gd name="connsiteY8" fmla="*/ 1301749 h 2678588"/>
                  <a:gd name="connsiteX0" fmla="*/ 3810000 w 6258702"/>
                  <a:gd name="connsiteY0" fmla="*/ 2012949 h 3389788"/>
                  <a:gd name="connsiteX1" fmla="*/ 4241800 w 6258702"/>
                  <a:gd name="connsiteY1" fmla="*/ 1206500 h 3389788"/>
                  <a:gd name="connsiteX2" fmla="*/ 3879848 w 6258702"/>
                  <a:gd name="connsiteY2" fmla="*/ 0 h 3389788"/>
                  <a:gd name="connsiteX3" fmla="*/ 4832348 w 6258702"/>
                  <a:gd name="connsiteY3" fmla="*/ 711200 h 3389788"/>
                  <a:gd name="connsiteX4" fmla="*/ 5743575 w 6258702"/>
                  <a:gd name="connsiteY4" fmla="*/ 1041400 h 3389788"/>
                  <a:gd name="connsiteX5" fmla="*/ 4845844 w 6258702"/>
                  <a:gd name="connsiteY5" fmla="*/ 2674936 h 3389788"/>
                  <a:gd name="connsiteX6" fmla="*/ 2340769 w 6258702"/>
                  <a:gd name="connsiteY6" fmla="*/ 3389788 h 3389788"/>
                  <a:gd name="connsiteX7" fmla="*/ 0 w 6258702"/>
                  <a:gd name="connsiteY7" fmla="*/ 3389788 h 3389788"/>
                  <a:gd name="connsiteX8" fmla="*/ 3810000 w 6258702"/>
                  <a:gd name="connsiteY8"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32348 w 6258702"/>
                  <a:gd name="connsiteY3" fmla="*/ 711200 h 3389788"/>
                  <a:gd name="connsiteX4" fmla="*/ 5743575 w 6258702"/>
                  <a:gd name="connsiteY4" fmla="*/ 1041400 h 3389788"/>
                  <a:gd name="connsiteX5" fmla="*/ 4845844 w 6258702"/>
                  <a:gd name="connsiteY5" fmla="*/ 2674936 h 3389788"/>
                  <a:gd name="connsiteX6" fmla="*/ 2340769 w 6258702"/>
                  <a:gd name="connsiteY6" fmla="*/ 3389788 h 3389788"/>
                  <a:gd name="connsiteX7" fmla="*/ 0 w 6258702"/>
                  <a:gd name="connsiteY7" fmla="*/ 3389788 h 3389788"/>
                  <a:gd name="connsiteX8" fmla="*/ 3810000 w 6258702"/>
                  <a:gd name="connsiteY8"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32348 w 6258702"/>
                  <a:gd name="connsiteY3" fmla="*/ 711200 h 3389788"/>
                  <a:gd name="connsiteX4" fmla="*/ 5743575 w 6258702"/>
                  <a:gd name="connsiteY4" fmla="*/ 1041400 h 3389788"/>
                  <a:gd name="connsiteX5" fmla="*/ 4845844 w 6258702"/>
                  <a:gd name="connsiteY5" fmla="*/ 2674936 h 3389788"/>
                  <a:gd name="connsiteX6" fmla="*/ 2340769 w 6258702"/>
                  <a:gd name="connsiteY6" fmla="*/ 3389788 h 3389788"/>
                  <a:gd name="connsiteX7" fmla="*/ 0 w 6258702"/>
                  <a:gd name="connsiteY7" fmla="*/ 3389788 h 3389788"/>
                  <a:gd name="connsiteX8" fmla="*/ 3810000 w 6258702"/>
                  <a:gd name="connsiteY8"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32348 w 6258702"/>
                  <a:gd name="connsiteY3" fmla="*/ 711200 h 3389788"/>
                  <a:gd name="connsiteX4" fmla="*/ 5743575 w 6258702"/>
                  <a:gd name="connsiteY4" fmla="*/ 1041400 h 3389788"/>
                  <a:gd name="connsiteX5" fmla="*/ 4845844 w 6258702"/>
                  <a:gd name="connsiteY5" fmla="*/ 2674936 h 3389788"/>
                  <a:gd name="connsiteX6" fmla="*/ 2340769 w 6258702"/>
                  <a:gd name="connsiteY6" fmla="*/ 3389788 h 3389788"/>
                  <a:gd name="connsiteX7" fmla="*/ 0 w 6258702"/>
                  <a:gd name="connsiteY7" fmla="*/ 3389788 h 3389788"/>
                  <a:gd name="connsiteX8" fmla="*/ 3810000 w 6258702"/>
                  <a:gd name="connsiteY8"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210048 w 6258702"/>
                  <a:gd name="connsiteY3" fmla="*/ 2603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29966 w 6258702"/>
                  <a:gd name="connsiteY4" fmla="*/ 704057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29966 w 6258702"/>
                  <a:gd name="connsiteY4" fmla="*/ 704057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36267 w 6258702"/>
                  <a:gd name="connsiteY4" fmla="*/ 446088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343398 w 6258702"/>
                  <a:gd name="connsiteY3" fmla="*/ 79375 h 3389788"/>
                  <a:gd name="connsiteX4" fmla="*/ 4864098 w 6258702"/>
                  <a:gd name="connsiteY4" fmla="*/ 184150 h 3389788"/>
                  <a:gd name="connsiteX5" fmla="*/ 4445792 w 6258702"/>
                  <a:gd name="connsiteY5" fmla="*/ 443706 h 3389788"/>
                  <a:gd name="connsiteX6" fmla="*/ 4829966 w 6258702"/>
                  <a:gd name="connsiteY6" fmla="*/ 704057 h 3389788"/>
                  <a:gd name="connsiteX7" fmla="*/ 5743575 w 6258702"/>
                  <a:gd name="connsiteY7" fmla="*/ 1041400 h 3389788"/>
                  <a:gd name="connsiteX8" fmla="*/ 4845844 w 6258702"/>
                  <a:gd name="connsiteY8" fmla="*/ 2674936 h 3389788"/>
                  <a:gd name="connsiteX9" fmla="*/ 2340769 w 6258702"/>
                  <a:gd name="connsiteY9" fmla="*/ 3389788 h 3389788"/>
                  <a:gd name="connsiteX10" fmla="*/ 0 w 6258702"/>
                  <a:gd name="connsiteY10" fmla="*/ 3389788 h 3389788"/>
                  <a:gd name="connsiteX11" fmla="*/ 3810000 w 6258702"/>
                  <a:gd name="connsiteY11" fmla="*/ 2012949 h 3389788"/>
                  <a:gd name="connsiteX0" fmla="*/ 3810000 w 6258702"/>
                  <a:gd name="connsiteY0" fmla="*/ 2324099 h 3700938"/>
                  <a:gd name="connsiteX1" fmla="*/ 4241800 w 6258702"/>
                  <a:gd name="connsiteY1" fmla="*/ 1517650 h 3700938"/>
                  <a:gd name="connsiteX2" fmla="*/ 3879848 w 6258702"/>
                  <a:gd name="connsiteY2" fmla="*/ 311150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882230 w 6258702"/>
                  <a:gd name="connsiteY2" fmla="*/ 325438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882230 w 6258702"/>
                  <a:gd name="connsiteY2" fmla="*/ 325438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886993 w 6258702"/>
                  <a:gd name="connsiteY2" fmla="*/ 342107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886993 w 6258702"/>
                  <a:gd name="connsiteY2" fmla="*/ 342107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271836 w 6258702"/>
                  <a:gd name="connsiteY2" fmla="*/ 883444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5362573 w 6258702"/>
                  <a:gd name="connsiteY5" fmla="*/ 202406 h 3700938"/>
                  <a:gd name="connsiteX6" fmla="*/ 4864098 w 6258702"/>
                  <a:gd name="connsiteY6" fmla="*/ 495300 h 3700938"/>
                  <a:gd name="connsiteX7" fmla="*/ 4445792 w 6258702"/>
                  <a:gd name="connsiteY7" fmla="*/ 754856 h 3700938"/>
                  <a:gd name="connsiteX8" fmla="*/ 4829966 w 6258702"/>
                  <a:gd name="connsiteY8" fmla="*/ 1015207 h 3700938"/>
                  <a:gd name="connsiteX9" fmla="*/ 5743575 w 6258702"/>
                  <a:gd name="connsiteY9" fmla="*/ 1352550 h 3700938"/>
                  <a:gd name="connsiteX10" fmla="*/ 4845844 w 6258702"/>
                  <a:gd name="connsiteY10" fmla="*/ 2986086 h 3700938"/>
                  <a:gd name="connsiteX11" fmla="*/ 2340769 w 6258702"/>
                  <a:gd name="connsiteY11" fmla="*/ 3700938 h 3700938"/>
                  <a:gd name="connsiteX12" fmla="*/ 0 w 6258702"/>
                  <a:gd name="connsiteY12" fmla="*/ 3700938 h 3700938"/>
                  <a:gd name="connsiteX13" fmla="*/ 3810000 w 6258702"/>
                  <a:gd name="connsiteY13"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6167436 w 6258702"/>
                  <a:gd name="connsiteY5" fmla="*/ 280987 h 3700938"/>
                  <a:gd name="connsiteX6" fmla="*/ 4864098 w 6258702"/>
                  <a:gd name="connsiteY6" fmla="*/ 495300 h 3700938"/>
                  <a:gd name="connsiteX7" fmla="*/ 4445792 w 6258702"/>
                  <a:gd name="connsiteY7" fmla="*/ 754856 h 3700938"/>
                  <a:gd name="connsiteX8" fmla="*/ 4829966 w 6258702"/>
                  <a:gd name="connsiteY8" fmla="*/ 1015207 h 3700938"/>
                  <a:gd name="connsiteX9" fmla="*/ 5743575 w 6258702"/>
                  <a:gd name="connsiteY9" fmla="*/ 1352550 h 3700938"/>
                  <a:gd name="connsiteX10" fmla="*/ 4845844 w 6258702"/>
                  <a:gd name="connsiteY10" fmla="*/ 2986086 h 3700938"/>
                  <a:gd name="connsiteX11" fmla="*/ 2340769 w 6258702"/>
                  <a:gd name="connsiteY11" fmla="*/ 3700938 h 3700938"/>
                  <a:gd name="connsiteX12" fmla="*/ 0 w 6258702"/>
                  <a:gd name="connsiteY12" fmla="*/ 3700938 h 3700938"/>
                  <a:gd name="connsiteX13" fmla="*/ 3810000 w 6258702"/>
                  <a:gd name="connsiteY13"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6167436 w 6258702"/>
                  <a:gd name="connsiteY5" fmla="*/ 280987 h 3700938"/>
                  <a:gd name="connsiteX6" fmla="*/ 4864098 w 6258702"/>
                  <a:gd name="connsiteY6" fmla="*/ 495300 h 3700938"/>
                  <a:gd name="connsiteX7" fmla="*/ 4445792 w 6258702"/>
                  <a:gd name="connsiteY7" fmla="*/ 754856 h 3700938"/>
                  <a:gd name="connsiteX8" fmla="*/ 4829966 w 6258702"/>
                  <a:gd name="connsiteY8" fmla="*/ 1015207 h 3700938"/>
                  <a:gd name="connsiteX9" fmla="*/ 5743575 w 6258702"/>
                  <a:gd name="connsiteY9" fmla="*/ 1352550 h 3700938"/>
                  <a:gd name="connsiteX10" fmla="*/ 4845844 w 6258702"/>
                  <a:gd name="connsiteY10" fmla="*/ 2986086 h 3700938"/>
                  <a:gd name="connsiteX11" fmla="*/ 2340769 w 6258702"/>
                  <a:gd name="connsiteY11" fmla="*/ 3700938 h 3700938"/>
                  <a:gd name="connsiteX12" fmla="*/ 0 w 6258702"/>
                  <a:gd name="connsiteY12" fmla="*/ 3700938 h 3700938"/>
                  <a:gd name="connsiteX13" fmla="*/ 3810000 w 6258702"/>
                  <a:gd name="connsiteY13"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6167436 w 6258702"/>
                  <a:gd name="connsiteY5" fmla="*/ 280987 h 3700938"/>
                  <a:gd name="connsiteX6" fmla="*/ 4864098 w 6258702"/>
                  <a:gd name="connsiteY6" fmla="*/ 495300 h 3700938"/>
                  <a:gd name="connsiteX7" fmla="*/ 4445792 w 6258702"/>
                  <a:gd name="connsiteY7" fmla="*/ 754856 h 3700938"/>
                  <a:gd name="connsiteX8" fmla="*/ 4829966 w 6258702"/>
                  <a:gd name="connsiteY8" fmla="*/ 1015207 h 3700938"/>
                  <a:gd name="connsiteX9" fmla="*/ 5743575 w 6258702"/>
                  <a:gd name="connsiteY9" fmla="*/ 1352550 h 3700938"/>
                  <a:gd name="connsiteX10" fmla="*/ 4845844 w 6258702"/>
                  <a:gd name="connsiteY10" fmla="*/ 2986086 h 3700938"/>
                  <a:gd name="connsiteX11" fmla="*/ 2340769 w 6258702"/>
                  <a:gd name="connsiteY11" fmla="*/ 3700938 h 3700938"/>
                  <a:gd name="connsiteX12" fmla="*/ 0 w 6258702"/>
                  <a:gd name="connsiteY12" fmla="*/ 3700938 h 3700938"/>
                  <a:gd name="connsiteX13" fmla="*/ 3810000 w 6258702"/>
                  <a:gd name="connsiteY13"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5926929 w 6258702"/>
                  <a:gd name="connsiteY5" fmla="*/ 126206 h 3700938"/>
                  <a:gd name="connsiteX6" fmla="*/ 6167436 w 6258702"/>
                  <a:gd name="connsiteY6" fmla="*/ 280987 h 3700938"/>
                  <a:gd name="connsiteX7" fmla="*/ 4864098 w 6258702"/>
                  <a:gd name="connsiteY7" fmla="*/ 495300 h 3700938"/>
                  <a:gd name="connsiteX8" fmla="*/ 4445792 w 6258702"/>
                  <a:gd name="connsiteY8" fmla="*/ 754856 h 3700938"/>
                  <a:gd name="connsiteX9" fmla="*/ 4829966 w 6258702"/>
                  <a:gd name="connsiteY9" fmla="*/ 1015207 h 3700938"/>
                  <a:gd name="connsiteX10" fmla="*/ 5743575 w 6258702"/>
                  <a:gd name="connsiteY10" fmla="*/ 1352550 h 3700938"/>
                  <a:gd name="connsiteX11" fmla="*/ 4845844 w 6258702"/>
                  <a:gd name="connsiteY11" fmla="*/ 2986086 h 3700938"/>
                  <a:gd name="connsiteX12" fmla="*/ 2340769 w 6258702"/>
                  <a:gd name="connsiteY12" fmla="*/ 3700938 h 3700938"/>
                  <a:gd name="connsiteX13" fmla="*/ 0 w 6258702"/>
                  <a:gd name="connsiteY13" fmla="*/ 3700938 h 3700938"/>
                  <a:gd name="connsiteX14" fmla="*/ 3810000 w 6258702"/>
                  <a:gd name="connsiteY14" fmla="*/ 2324099 h 3700938"/>
                  <a:gd name="connsiteX0" fmla="*/ 3810000 w 6396036"/>
                  <a:gd name="connsiteY0" fmla="*/ 2843212 h 4220051"/>
                  <a:gd name="connsiteX1" fmla="*/ 4241800 w 6396036"/>
                  <a:gd name="connsiteY1" fmla="*/ 2036763 h 4220051"/>
                  <a:gd name="connsiteX2" fmla="*/ 3271836 w 6396036"/>
                  <a:gd name="connsiteY2" fmla="*/ 1419226 h 4220051"/>
                  <a:gd name="connsiteX3" fmla="*/ 3886993 w 6396036"/>
                  <a:gd name="connsiteY3" fmla="*/ 861220 h 4220051"/>
                  <a:gd name="connsiteX4" fmla="*/ 5724523 w 6396036"/>
                  <a:gd name="connsiteY4" fmla="*/ 519113 h 4220051"/>
                  <a:gd name="connsiteX5" fmla="*/ 6396036 w 6396036"/>
                  <a:gd name="connsiteY5" fmla="*/ 0 h 4220051"/>
                  <a:gd name="connsiteX6" fmla="*/ 6167436 w 6396036"/>
                  <a:gd name="connsiteY6" fmla="*/ 800100 h 4220051"/>
                  <a:gd name="connsiteX7" fmla="*/ 4864098 w 6396036"/>
                  <a:gd name="connsiteY7" fmla="*/ 1014413 h 4220051"/>
                  <a:gd name="connsiteX8" fmla="*/ 4445792 w 6396036"/>
                  <a:gd name="connsiteY8" fmla="*/ 1273969 h 4220051"/>
                  <a:gd name="connsiteX9" fmla="*/ 4829966 w 6396036"/>
                  <a:gd name="connsiteY9" fmla="*/ 1534320 h 4220051"/>
                  <a:gd name="connsiteX10" fmla="*/ 5743575 w 6396036"/>
                  <a:gd name="connsiteY10" fmla="*/ 1871663 h 4220051"/>
                  <a:gd name="connsiteX11" fmla="*/ 4845844 w 6396036"/>
                  <a:gd name="connsiteY11" fmla="*/ 3505199 h 4220051"/>
                  <a:gd name="connsiteX12" fmla="*/ 2340769 w 6396036"/>
                  <a:gd name="connsiteY12" fmla="*/ 4220051 h 4220051"/>
                  <a:gd name="connsiteX13" fmla="*/ 0 w 6396036"/>
                  <a:gd name="connsiteY13" fmla="*/ 4220051 h 4220051"/>
                  <a:gd name="connsiteX14" fmla="*/ 3810000 w 6396036"/>
                  <a:gd name="connsiteY14" fmla="*/ 2843212 h 4220051"/>
                  <a:gd name="connsiteX0" fmla="*/ 3810000 w 6396036"/>
                  <a:gd name="connsiteY0" fmla="*/ 2843212 h 4220051"/>
                  <a:gd name="connsiteX1" fmla="*/ 4241800 w 6396036"/>
                  <a:gd name="connsiteY1" fmla="*/ 2036763 h 4220051"/>
                  <a:gd name="connsiteX2" fmla="*/ 3271836 w 6396036"/>
                  <a:gd name="connsiteY2" fmla="*/ 1419226 h 4220051"/>
                  <a:gd name="connsiteX3" fmla="*/ 3886993 w 6396036"/>
                  <a:gd name="connsiteY3" fmla="*/ 861220 h 4220051"/>
                  <a:gd name="connsiteX4" fmla="*/ 5724523 w 6396036"/>
                  <a:gd name="connsiteY4" fmla="*/ 519113 h 4220051"/>
                  <a:gd name="connsiteX5" fmla="*/ 6093617 w 6396036"/>
                  <a:gd name="connsiteY5" fmla="*/ 226220 h 4220051"/>
                  <a:gd name="connsiteX6" fmla="*/ 6396036 w 6396036"/>
                  <a:gd name="connsiteY6" fmla="*/ 0 h 4220051"/>
                  <a:gd name="connsiteX7" fmla="*/ 6167436 w 6396036"/>
                  <a:gd name="connsiteY7" fmla="*/ 800100 h 4220051"/>
                  <a:gd name="connsiteX8" fmla="*/ 4864098 w 6396036"/>
                  <a:gd name="connsiteY8" fmla="*/ 1014413 h 4220051"/>
                  <a:gd name="connsiteX9" fmla="*/ 4445792 w 6396036"/>
                  <a:gd name="connsiteY9" fmla="*/ 1273969 h 4220051"/>
                  <a:gd name="connsiteX10" fmla="*/ 4829966 w 6396036"/>
                  <a:gd name="connsiteY10" fmla="*/ 1534320 h 4220051"/>
                  <a:gd name="connsiteX11" fmla="*/ 5743575 w 6396036"/>
                  <a:gd name="connsiteY11" fmla="*/ 1871663 h 4220051"/>
                  <a:gd name="connsiteX12" fmla="*/ 4845844 w 6396036"/>
                  <a:gd name="connsiteY12" fmla="*/ 3505199 h 4220051"/>
                  <a:gd name="connsiteX13" fmla="*/ 2340769 w 6396036"/>
                  <a:gd name="connsiteY13" fmla="*/ 4220051 h 4220051"/>
                  <a:gd name="connsiteX14" fmla="*/ 0 w 6396036"/>
                  <a:gd name="connsiteY14" fmla="*/ 4220051 h 4220051"/>
                  <a:gd name="connsiteX15" fmla="*/ 3810000 w 6396036"/>
                  <a:gd name="connsiteY15" fmla="*/ 2843212 h 4220051"/>
                  <a:gd name="connsiteX0" fmla="*/ 3810000 w 6396036"/>
                  <a:gd name="connsiteY0" fmla="*/ 2843212 h 4220051"/>
                  <a:gd name="connsiteX1" fmla="*/ 4241800 w 6396036"/>
                  <a:gd name="connsiteY1" fmla="*/ 2036763 h 4220051"/>
                  <a:gd name="connsiteX2" fmla="*/ 3271836 w 6396036"/>
                  <a:gd name="connsiteY2" fmla="*/ 1419226 h 4220051"/>
                  <a:gd name="connsiteX3" fmla="*/ 3886993 w 6396036"/>
                  <a:gd name="connsiteY3" fmla="*/ 861220 h 4220051"/>
                  <a:gd name="connsiteX4" fmla="*/ 5724523 w 6396036"/>
                  <a:gd name="connsiteY4" fmla="*/ 519113 h 4220051"/>
                  <a:gd name="connsiteX5" fmla="*/ 5879305 w 6396036"/>
                  <a:gd name="connsiteY5" fmla="*/ 223839 h 4220051"/>
                  <a:gd name="connsiteX6" fmla="*/ 6396036 w 6396036"/>
                  <a:gd name="connsiteY6" fmla="*/ 0 h 4220051"/>
                  <a:gd name="connsiteX7" fmla="*/ 6167436 w 6396036"/>
                  <a:gd name="connsiteY7" fmla="*/ 800100 h 4220051"/>
                  <a:gd name="connsiteX8" fmla="*/ 4864098 w 6396036"/>
                  <a:gd name="connsiteY8" fmla="*/ 1014413 h 4220051"/>
                  <a:gd name="connsiteX9" fmla="*/ 4445792 w 6396036"/>
                  <a:gd name="connsiteY9" fmla="*/ 1273969 h 4220051"/>
                  <a:gd name="connsiteX10" fmla="*/ 4829966 w 6396036"/>
                  <a:gd name="connsiteY10" fmla="*/ 1534320 h 4220051"/>
                  <a:gd name="connsiteX11" fmla="*/ 5743575 w 6396036"/>
                  <a:gd name="connsiteY11" fmla="*/ 1871663 h 4220051"/>
                  <a:gd name="connsiteX12" fmla="*/ 4845844 w 6396036"/>
                  <a:gd name="connsiteY12" fmla="*/ 3505199 h 4220051"/>
                  <a:gd name="connsiteX13" fmla="*/ 2340769 w 6396036"/>
                  <a:gd name="connsiteY13" fmla="*/ 4220051 h 4220051"/>
                  <a:gd name="connsiteX14" fmla="*/ 0 w 6396036"/>
                  <a:gd name="connsiteY14" fmla="*/ 4220051 h 4220051"/>
                  <a:gd name="connsiteX15" fmla="*/ 3810000 w 6396036"/>
                  <a:gd name="connsiteY15" fmla="*/ 2843212 h 4220051"/>
                  <a:gd name="connsiteX0" fmla="*/ 3810000 w 6590418"/>
                  <a:gd name="connsiteY0" fmla="*/ 2843212 h 4220051"/>
                  <a:gd name="connsiteX1" fmla="*/ 4241800 w 6590418"/>
                  <a:gd name="connsiteY1" fmla="*/ 2036763 h 4220051"/>
                  <a:gd name="connsiteX2" fmla="*/ 3271836 w 6590418"/>
                  <a:gd name="connsiteY2" fmla="*/ 1419226 h 4220051"/>
                  <a:gd name="connsiteX3" fmla="*/ 3886993 w 6590418"/>
                  <a:gd name="connsiteY3" fmla="*/ 861220 h 4220051"/>
                  <a:gd name="connsiteX4" fmla="*/ 5724523 w 6590418"/>
                  <a:gd name="connsiteY4" fmla="*/ 519113 h 4220051"/>
                  <a:gd name="connsiteX5" fmla="*/ 5879305 w 6590418"/>
                  <a:gd name="connsiteY5" fmla="*/ 223839 h 4220051"/>
                  <a:gd name="connsiteX6" fmla="*/ 6396036 w 6590418"/>
                  <a:gd name="connsiteY6" fmla="*/ 0 h 4220051"/>
                  <a:gd name="connsiteX7" fmla="*/ 6167436 w 6590418"/>
                  <a:gd name="connsiteY7" fmla="*/ 800100 h 4220051"/>
                  <a:gd name="connsiteX8" fmla="*/ 4864098 w 6590418"/>
                  <a:gd name="connsiteY8" fmla="*/ 1014413 h 4220051"/>
                  <a:gd name="connsiteX9" fmla="*/ 4445792 w 6590418"/>
                  <a:gd name="connsiteY9" fmla="*/ 1273969 h 4220051"/>
                  <a:gd name="connsiteX10" fmla="*/ 4829966 w 6590418"/>
                  <a:gd name="connsiteY10" fmla="*/ 1534320 h 4220051"/>
                  <a:gd name="connsiteX11" fmla="*/ 5743575 w 6590418"/>
                  <a:gd name="connsiteY11" fmla="*/ 1871663 h 4220051"/>
                  <a:gd name="connsiteX12" fmla="*/ 4845844 w 6590418"/>
                  <a:gd name="connsiteY12" fmla="*/ 3505199 h 4220051"/>
                  <a:gd name="connsiteX13" fmla="*/ 2340769 w 6590418"/>
                  <a:gd name="connsiteY13" fmla="*/ 4220051 h 4220051"/>
                  <a:gd name="connsiteX14" fmla="*/ 0 w 6590418"/>
                  <a:gd name="connsiteY14" fmla="*/ 4220051 h 4220051"/>
                  <a:gd name="connsiteX15" fmla="*/ 3810000 w 6590418"/>
                  <a:gd name="connsiteY15" fmla="*/ 2843212 h 4220051"/>
                  <a:gd name="connsiteX0" fmla="*/ 3810000 w 6883967"/>
                  <a:gd name="connsiteY0" fmla="*/ 2843212 h 4220051"/>
                  <a:gd name="connsiteX1" fmla="*/ 4241800 w 6883967"/>
                  <a:gd name="connsiteY1" fmla="*/ 2036763 h 4220051"/>
                  <a:gd name="connsiteX2" fmla="*/ 3271836 w 6883967"/>
                  <a:gd name="connsiteY2" fmla="*/ 1419226 h 4220051"/>
                  <a:gd name="connsiteX3" fmla="*/ 3886993 w 6883967"/>
                  <a:gd name="connsiteY3" fmla="*/ 861220 h 4220051"/>
                  <a:gd name="connsiteX4" fmla="*/ 5724523 w 6883967"/>
                  <a:gd name="connsiteY4" fmla="*/ 519113 h 4220051"/>
                  <a:gd name="connsiteX5" fmla="*/ 5879305 w 6883967"/>
                  <a:gd name="connsiteY5" fmla="*/ 223839 h 4220051"/>
                  <a:gd name="connsiteX6" fmla="*/ 6396036 w 6883967"/>
                  <a:gd name="connsiteY6" fmla="*/ 0 h 4220051"/>
                  <a:gd name="connsiteX7" fmla="*/ 6167436 w 6883967"/>
                  <a:gd name="connsiteY7" fmla="*/ 800100 h 4220051"/>
                  <a:gd name="connsiteX8" fmla="*/ 4864098 w 6883967"/>
                  <a:gd name="connsiteY8" fmla="*/ 1014413 h 4220051"/>
                  <a:gd name="connsiteX9" fmla="*/ 4445792 w 6883967"/>
                  <a:gd name="connsiteY9" fmla="*/ 1273969 h 4220051"/>
                  <a:gd name="connsiteX10" fmla="*/ 4829966 w 6883967"/>
                  <a:gd name="connsiteY10" fmla="*/ 1534320 h 4220051"/>
                  <a:gd name="connsiteX11" fmla="*/ 5743575 w 6883967"/>
                  <a:gd name="connsiteY11" fmla="*/ 1871663 h 4220051"/>
                  <a:gd name="connsiteX12" fmla="*/ 4845844 w 6883967"/>
                  <a:gd name="connsiteY12" fmla="*/ 3505199 h 4220051"/>
                  <a:gd name="connsiteX13" fmla="*/ 2340769 w 6883967"/>
                  <a:gd name="connsiteY13" fmla="*/ 4220051 h 4220051"/>
                  <a:gd name="connsiteX14" fmla="*/ 0 w 6883967"/>
                  <a:gd name="connsiteY14" fmla="*/ 4220051 h 4220051"/>
                  <a:gd name="connsiteX15" fmla="*/ 3810000 w 6883967"/>
                  <a:gd name="connsiteY15" fmla="*/ 2843212 h 4220051"/>
                  <a:gd name="connsiteX0" fmla="*/ 3810000 w 6887003"/>
                  <a:gd name="connsiteY0" fmla="*/ 2843212 h 4220051"/>
                  <a:gd name="connsiteX1" fmla="*/ 4241800 w 6887003"/>
                  <a:gd name="connsiteY1" fmla="*/ 2036763 h 4220051"/>
                  <a:gd name="connsiteX2" fmla="*/ 3271836 w 6887003"/>
                  <a:gd name="connsiteY2" fmla="*/ 1419226 h 4220051"/>
                  <a:gd name="connsiteX3" fmla="*/ 3886993 w 6887003"/>
                  <a:gd name="connsiteY3" fmla="*/ 861220 h 4220051"/>
                  <a:gd name="connsiteX4" fmla="*/ 5724523 w 6887003"/>
                  <a:gd name="connsiteY4" fmla="*/ 519113 h 4220051"/>
                  <a:gd name="connsiteX5" fmla="*/ 5879305 w 6887003"/>
                  <a:gd name="connsiteY5" fmla="*/ 223839 h 4220051"/>
                  <a:gd name="connsiteX6" fmla="*/ 6396036 w 6887003"/>
                  <a:gd name="connsiteY6" fmla="*/ 0 h 4220051"/>
                  <a:gd name="connsiteX7" fmla="*/ 6884192 w 6887003"/>
                  <a:gd name="connsiteY7" fmla="*/ 354808 h 4220051"/>
                  <a:gd name="connsiteX8" fmla="*/ 6167436 w 6887003"/>
                  <a:gd name="connsiteY8" fmla="*/ 800100 h 4220051"/>
                  <a:gd name="connsiteX9" fmla="*/ 4864098 w 6887003"/>
                  <a:gd name="connsiteY9" fmla="*/ 1014413 h 4220051"/>
                  <a:gd name="connsiteX10" fmla="*/ 4445792 w 6887003"/>
                  <a:gd name="connsiteY10" fmla="*/ 1273969 h 4220051"/>
                  <a:gd name="connsiteX11" fmla="*/ 4829966 w 6887003"/>
                  <a:gd name="connsiteY11" fmla="*/ 1534320 h 4220051"/>
                  <a:gd name="connsiteX12" fmla="*/ 5743575 w 6887003"/>
                  <a:gd name="connsiteY12" fmla="*/ 1871663 h 4220051"/>
                  <a:gd name="connsiteX13" fmla="*/ 4845844 w 6887003"/>
                  <a:gd name="connsiteY13" fmla="*/ 3505199 h 4220051"/>
                  <a:gd name="connsiteX14" fmla="*/ 2340769 w 6887003"/>
                  <a:gd name="connsiteY14" fmla="*/ 4220051 h 4220051"/>
                  <a:gd name="connsiteX15" fmla="*/ 0 w 6887003"/>
                  <a:gd name="connsiteY15" fmla="*/ 4220051 h 4220051"/>
                  <a:gd name="connsiteX16" fmla="*/ 3810000 w 6887003"/>
                  <a:gd name="connsiteY16" fmla="*/ 2843212 h 4220051"/>
                  <a:gd name="connsiteX0" fmla="*/ 3810000 w 6927220"/>
                  <a:gd name="connsiteY0" fmla="*/ 2843212 h 4220051"/>
                  <a:gd name="connsiteX1" fmla="*/ 4241800 w 6927220"/>
                  <a:gd name="connsiteY1" fmla="*/ 2036763 h 4220051"/>
                  <a:gd name="connsiteX2" fmla="*/ 3271836 w 6927220"/>
                  <a:gd name="connsiteY2" fmla="*/ 1419226 h 4220051"/>
                  <a:gd name="connsiteX3" fmla="*/ 3886993 w 6927220"/>
                  <a:gd name="connsiteY3" fmla="*/ 861220 h 4220051"/>
                  <a:gd name="connsiteX4" fmla="*/ 5724523 w 6927220"/>
                  <a:gd name="connsiteY4" fmla="*/ 519113 h 4220051"/>
                  <a:gd name="connsiteX5" fmla="*/ 5879305 w 6927220"/>
                  <a:gd name="connsiteY5" fmla="*/ 223839 h 4220051"/>
                  <a:gd name="connsiteX6" fmla="*/ 6396036 w 6927220"/>
                  <a:gd name="connsiteY6" fmla="*/ 0 h 4220051"/>
                  <a:gd name="connsiteX7" fmla="*/ 6924673 w 6927220"/>
                  <a:gd name="connsiteY7" fmla="*/ 364333 h 4220051"/>
                  <a:gd name="connsiteX8" fmla="*/ 6167436 w 6927220"/>
                  <a:gd name="connsiteY8" fmla="*/ 800100 h 4220051"/>
                  <a:gd name="connsiteX9" fmla="*/ 4864098 w 6927220"/>
                  <a:gd name="connsiteY9" fmla="*/ 1014413 h 4220051"/>
                  <a:gd name="connsiteX10" fmla="*/ 4445792 w 6927220"/>
                  <a:gd name="connsiteY10" fmla="*/ 1273969 h 4220051"/>
                  <a:gd name="connsiteX11" fmla="*/ 4829966 w 6927220"/>
                  <a:gd name="connsiteY11" fmla="*/ 1534320 h 4220051"/>
                  <a:gd name="connsiteX12" fmla="*/ 5743575 w 6927220"/>
                  <a:gd name="connsiteY12" fmla="*/ 1871663 h 4220051"/>
                  <a:gd name="connsiteX13" fmla="*/ 4845844 w 6927220"/>
                  <a:gd name="connsiteY13" fmla="*/ 3505199 h 4220051"/>
                  <a:gd name="connsiteX14" fmla="*/ 2340769 w 6927220"/>
                  <a:gd name="connsiteY14" fmla="*/ 4220051 h 4220051"/>
                  <a:gd name="connsiteX15" fmla="*/ 0 w 6927220"/>
                  <a:gd name="connsiteY15" fmla="*/ 4220051 h 4220051"/>
                  <a:gd name="connsiteX16" fmla="*/ 3810000 w 6927220"/>
                  <a:gd name="connsiteY16" fmla="*/ 2843212 h 4220051"/>
                  <a:gd name="connsiteX0" fmla="*/ 3810000 w 6927220"/>
                  <a:gd name="connsiteY0" fmla="*/ 2843212 h 4220051"/>
                  <a:gd name="connsiteX1" fmla="*/ 4241800 w 6927220"/>
                  <a:gd name="connsiteY1" fmla="*/ 2036763 h 4220051"/>
                  <a:gd name="connsiteX2" fmla="*/ 3271836 w 6927220"/>
                  <a:gd name="connsiteY2" fmla="*/ 1419226 h 4220051"/>
                  <a:gd name="connsiteX3" fmla="*/ 3886993 w 6927220"/>
                  <a:gd name="connsiteY3" fmla="*/ 861220 h 4220051"/>
                  <a:gd name="connsiteX4" fmla="*/ 5724523 w 6927220"/>
                  <a:gd name="connsiteY4" fmla="*/ 519113 h 4220051"/>
                  <a:gd name="connsiteX5" fmla="*/ 5879305 w 6927220"/>
                  <a:gd name="connsiteY5" fmla="*/ 223839 h 4220051"/>
                  <a:gd name="connsiteX6" fmla="*/ 6396036 w 6927220"/>
                  <a:gd name="connsiteY6" fmla="*/ 0 h 4220051"/>
                  <a:gd name="connsiteX7" fmla="*/ 6924673 w 6927220"/>
                  <a:gd name="connsiteY7" fmla="*/ 364333 h 4220051"/>
                  <a:gd name="connsiteX8" fmla="*/ 6167436 w 6927220"/>
                  <a:gd name="connsiteY8" fmla="*/ 800100 h 4220051"/>
                  <a:gd name="connsiteX9" fmla="*/ 4864098 w 6927220"/>
                  <a:gd name="connsiteY9" fmla="*/ 1014413 h 4220051"/>
                  <a:gd name="connsiteX10" fmla="*/ 4445792 w 6927220"/>
                  <a:gd name="connsiteY10" fmla="*/ 1273969 h 4220051"/>
                  <a:gd name="connsiteX11" fmla="*/ 4829966 w 6927220"/>
                  <a:gd name="connsiteY11" fmla="*/ 1534320 h 4220051"/>
                  <a:gd name="connsiteX12" fmla="*/ 5743575 w 6927220"/>
                  <a:gd name="connsiteY12" fmla="*/ 1871663 h 4220051"/>
                  <a:gd name="connsiteX13" fmla="*/ 4845844 w 6927220"/>
                  <a:gd name="connsiteY13" fmla="*/ 3505199 h 4220051"/>
                  <a:gd name="connsiteX14" fmla="*/ 2340769 w 6927220"/>
                  <a:gd name="connsiteY14" fmla="*/ 4220051 h 4220051"/>
                  <a:gd name="connsiteX15" fmla="*/ 0 w 6927220"/>
                  <a:gd name="connsiteY15" fmla="*/ 4220051 h 4220051"/>
                  <a:gd name="connsiteX16" fmla="*/ 3810000 w 6927220"/>
                  <a:gd name="connsiteY16" fmla="*/ 2843212 h 4220051"/>
                  <a:gd name="connsiteX0" fmla="*/ 3810000 w 6925729"/>
                  <a:gd name="connsiteY0" fmla="*/ 2843212 h 4220051"/>
                  <a:gd name="connsiteX1" fmla="*/ 4241800 w 6925729"/>
                  <a:gd name="connsiteY1" fmla="*/ 2036763 h 4220051"/>
                  <a:gd name="connsiteX2" fmla="*/ 3271836 w 6925729"/>
                  <a:gd name="connsiteY2" fmla="*/ 1419226 h 4220051"/>
                  <a:gd name="connsiteX3" fmla="*/ 3886993 w 6925729"/>
                  <a:gd name="connsiteY3" fmla="*/ 861220 h 4220051"/>
                  <a:gd name="connsiteX4" fmla="*/ 5724523 w 6925729"/>
                  <a:gd name="connsiteY4" fmla="*/ 519113 h 4220051"/>
                  <a:gd name="connsiteX5" fmla="*/ 5879305 w 6925729"/>
                  <a:gd name="connsiteY5" fmla="*/ 223839 h 4220051"/>
                  <a:gd name="connsiteX6" fmla="*/ 6396036 w 6925729"/>
                  <a:gd name="connsiteY6" fmla="*/ 0 h 4220051"/>
                  <a:gd name="connsiteX7" fmla="*/ 6924673 w 6925729"/>
                  <a:gd name="connsiteY7" fmla="*/ 364333 h 4220051"/>
                  <a:gd name="connsiteX8" fmla="*/ 6167436 w 6925729"/>
                  <a:gd name="connsiteY8" fmla="*/ 800100 h 4220051"/>
                  <a:gd name="connsiteX9" fmla="*/ 4864098 w 6925729"/>
                  <a:gd name="connsiteY9" fmla="*/ 1014413 h 4220051"/>
                  <a:gd name="connsiteX10" fmla="*/ 4445792 w 6925729"/>
                  <a:gd name="connsiteY10" fmla="*/ 1273969 h 4220051"/>
                  <a:gd name="connsiteX11" fmla="*/ 4829966 w 6925729"/>
                  <a:gd name="connsiteY11" fmla="*/ 1534320 h 4220051"/>
                  <a:gd name="connsiteX12" fmla="*/ 5743575 w 6925729"/>
                  <a:gd name="connsiteY12" fmla="*/ 1871663 h 4220051"/>
                  <a:gd name="connsiteX13" fmla="*/ 4845844 w 6925729"/>
                  <a:gd name="connsiteY13" fmla="*/ 3505199 h 4220051"/>
                  <a:gd name="connsiteX14" fmla="*/ 2340769 w 6925729"/>
                  <a:gd name="connsiteY14" fmla="*/ 4220051 h 4220051"/>
                  <a:gd name="connsiteX15" fmla="*/ 0 w 6925729"/>
                  <a:gd name="connsiteY15" fmla="*/ 4220051 h 4220051"/>
                  <a:gd name="connsiteX16" fmla="*/ 3810000 w 6925729"/>
                  <a:gd name="connsiteY16" fmla="*/ 2843212 h 4220051"/>
                  <a:gd name="connsiteX0" fmla="*/ 3810000 w 6925748"/>
                  <a:gd name="connsiteY0" fmla="*/ 2843212 h 4220051"/>
                  <a:gd name="connsiteX1" fmla="*/ 4241800 w 6925748"/>
                  <a:gd name="connsiteY1" fmla="*/ 2036763 h 4220051"/>
                  <a:gd name="connsiteX2" fmla="*/ 3271836 w 6925748"/>
                  <a:gd name="connsiteY2" fmla="*/ 1419226 h 4220051"/>
                  <a:gd name="connsiteX3" fmla="*/ 3886993 w 6925748"/>
                  <a:gd name="connsiteY3" fmla="*/ 861220 h 4220051"/>
                  <a:gd name="connsiteX4" fmla="*/ 5724523 w 6925748"/>
                  <a:gd name="connsiteY4" fmla="*/ 519113 h 4220051"/>
                  <a:gd name="connsiteX5" fmla="*/ 5879305 w 6925748"/>
                  <a:gd name="connsiteY5" fmla="*/ 223839 h 4220051"/>
                  <a:gd name="connsiteX6" fmla="*/ 6396036 w 6925748"/>
                  <a:gd name="connsiteY6" fmla="*/ 0 h 4220051"/>
                  <a:gd name="connsiteX7" fmla="*/ 6924673 w 6925748"/>
                  <a:gd name="connsiteY7" fmla="*/ 364333 h 4220051"/>
                  <a:gd name="connsiteX8" fmla="*/ 6167436 w 6925748"/>
                  <a:gd name="connsiteY8" fmla="*/ 800100 h 4220051"/>
                  <a:gd name="connsiteX9" fmla="*/ 4864098 w 6925748"/>
                  <a:gd name="connsiteY9" fmla="*/ 1014413 h 4220051"/>
                  <a:gd name="connsiteX10" fmla="*/ 4445792 w 6925748"/>
                  <a:gd name="connsiteY10" fmla="*/ 1273969 h 4220051"/>
                  <a:gd name="connsiteX11" fmla="*/ 4829966 w 6925748"/>
                  <a:gd name="connsiteY11" fmla="*/ 1534320 h 4220051"/>
                  <a:gd name="connsiteX12" fmla="*/ 5743575 w 6925748"/>
                  <a:gd name="connsiteY12" fmla="*/ 1871663 h 4220051"/>
                  <a:gd name="connsiteX13" fmla="*/ 4845844 w 6925748"/>
                  <a:gd name="connsiteY13" fmla="*/ 3505199 h 4220051"/>
                  <a:gd name="connsiteX14" fmla="*/ 2340769 w 6925748"/>
                  <a:gd name="connsiteY14" fmla="*/ 4220051 h 4220051"/>
                  <a:gd name="connsiteX15" fmla="*/ 0 w 6925748"/>
                  <a:gd name="connsiteY15" fmla="*/ 4220051 h 4220051"/>
                  <a:gd name="connsiteX16" fmla="*/ 3810000 w 6925748"/>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24523 w 6925216"/>
                  <a:gd name="connsiteY4" fmla="*/ 519113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24523 w 6925216"/>
                  <a:gd name="connsiteY4" fmla="*/ 519113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24523 w 6925216"/>
                  <a:gd name="connsiteY4" fmla="*/ 519113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24523 w 6925216"/>
                  <a:gd name="connsiteY4" fmla="*/ 519113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48397 w 6925216"/>
                  <a:gd name="connsiteY13" fmla="*/ 2557464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69778 w 6925216"/>
                  <a:gd name="connsiteY5" fmla="*/ 342902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0"/>
                  <a:gd name="connsiteY0" fmla="*/ 2843212 h 4220051"/>
                  <a:gd name="connsiteX1" fmla="*/ 4241800 w 6925210"/>
                  <a:gd name="connsiteY1" fmla="*/ 2036763 h 4220051"/>
                  <a:gd name="connsiteX2" fmla="*/ 3271836 w 6925210"/>
                  <a:gd name="connsiteY2" fmla="*/ 1419226 h 4220051"/>
                  <a:gd name="connsiteX3" fmla="*/ 3886993 w 6925210"/>
                  <a:gd name="connsiteY3" fmla="*/ 861220 h 4220051"/>
                  <a:gd name="connsiteX4" fmla="*/ 5719761 w 6925210"/>
                  <a:gd name="connsiteY4" fmla="*/ 511969 h 4220051"/>
                  <a:gd name="connsiteX5" fmla="*/ 5879305 w 6925210"/>
                  <a:gd name="connsiteY5" fmla="*/ 223839 h 4220051"/>
                  <a:gd name="connsiteX6" fmla="*/ 6396036 w 6925210"/>
                  <a:gd name="connsiteY6" fmla="*/ 0 h 4220051"/>
                  <a:gd name="connsiteX7" fmla="*/ 6924673 w 6925210"/>
                  <a:gd name="connsiteY7" fmla="*/ 364333 h 4220051"/>
                  <a:gd name="connsiteX8" fmla="*/ 6167436 w 6925210"/>
                  <a:gd name="connsiteY8" fmla="*/ 800100 h 4220051"/>
                  <a:gd name="connsiteX9" fmla="*/ 4864098 w 6925210"/>
                  <a:gd name="connsiteY9" fmla="*/ 1014413 h 4220051"/>
                  <a:gd name="connsiteX10" fmla="*/ 4445792 w 6925210"/>
                  <a:gd name="connsiteY10" fmla="*/ 1273969 h 4220051"/>
                  <a:gd name="connsiteX11" fmla="*/ 4829966 w 6925210"/>
                  <a:gd name="connsiteY11" fmla="*/ 1534320 h 4220051"/>
                  <a:gd name="connsiteX12" fmla="*/ 5736431 w 6925210"/>
                  <a:gd name="connsiteY12" fmla="*/ 1885950 h 4220051"/>
                  <a:gd name="connsiteX13" fmla="*/ 6255540 w 6925210"/>
                  <a:gd name="connsiteY13" fmla="*/ 2562227 h 4220051"/>
                  <a:gd name="connsiteX14" fmla="*/ 4852988 w 6925210"/>
                  <a:gd name="connsiteY14" fmla="*/ 3505199 h 4220051"/>
                  <a:gd name="connsiteX15" fmla="*/ 2340769 w 6925210"/>
                  <a:gd name="connsiteY15" fmla="*/ 4220051 h 4220051"/>
                  <a:gd name="connsiteX16" fmla="*/ 0 w 6925210"/>
                  <a:gd name="connsiteY16" fmla="*/ 4220051 h 4220051"/>
                  <a:gd name="connsiteX17" fmla="*/ 3810000 w 6925210"/>
                  <a:gd name="connsiteY17" fmla="*/ 2843212 h 4220051"/>
                  <a:gd name="connsiteX0" fmla="*/ 3810000 w 6925210"/>
                  <a:gd name="connsiteY0" fmla="*/ 2843212 h 4220051"/>
                  <a:gd name="connsiteX1" fmla="*/ 4241800 w 6925210"/>
                  <a:gd name="connsiteY1" fmla="*/ 2036763 h 4220051"/>
                  <a:gd name="connsiteX2" fmla="*/ 3271836 w 6925210"/>
                  <a:gd name="connsiteY2" fmla="*/ 1419226 h 4220051"/>
                  <a:gd name="connsiteX3" fmla="*/ 3886993 w 6925210"/>
                  <a:gd name="connsiteY3" fmla="*/ 861220 h 4220051"/>
                  <a:gd name="connsiteX4" fmla="*/ 5719761 w 6925210"/>
                  <a:gd name="connsiteY4" fmla="*/ 511969 h 4220051"/>
                  <a:gd name="connsiteX5" fmla="*/ 5879305 w 6925210"/>
                  <a:gd name="connsiteY5" fmla="*/ 223839 h 4220051"/>
                  <a:gd name="connsiteX6" fmla="*/ 6153147 w 6925210"/>
                  <a:gd name="connsiteY6" fmla="*/ 100014 h 4220051"/>
                  <a:gd name="connsiteX7" fmla="*/ 6396036 w 6925210"/>
                  <a:gd name="connsiteY7" fmla="*/ 0 h 4220051"/>
                  <a:gd name="connsiteX8" fmla="*/ 6924673 w 6925210"/>
                  <a:gd name="connsiteY8" fmla="*/ 364333 h 4220051"/>
                  <a:gd name="connsiteX9" fmla="*/ 6167436 w 6925210"/>
                  <a:gd name="connsiteY9" fmla="*/ 800100 h 4220051"/>
                  <a:gd name="connsiteX10" fmla="*/ 4864098 w 6925210"/>
                  <a:gd name="connsiteY10" fmla="*/ 1014413 h 4220051"/>
                  <a:gd name="connsiteX11" fmla="*/ 4445792 w 6925210"/>
                  <a:gd name="connsiteY11" fmla="*/ 1273969 h 4220051"/>
                  <a:gd name="connsiteX12" fmla="*/ 4829966 w 6925210"/>
                  <a:gd name="connsiteY12" fmla="*/ 1534320 h 4220051"/>
                  <a:gd name="connsiteX13" fmla="*/ 5736431 w 6925210"/>
                  <a:gd name="connsiteY13" fmla="*/ 1885950 h 4220051"/>
                  <a:gd name="connsiteX14" fmla="*/ 6255540 w 6925210"/>
                  <a:gd name="connsiteY14" fmla="*/ 2562227 h 4220051"/>
                  <a:gd name="connsiteX15" fmla="*/ 4852988 w 6925210"/>
                  <a:gd name="connsiteY15" fmla="*/ 3505199 h 4220051"/>
                  <a:gd name="connsiteX16" fmla="*/ 2340769 w 6925210"/>
                  <a:gd name="connsiteY16" fmla="*/ 4220051 h 4220051"/>
                  <a:gd name="connsiteX17" fmla="*/ 0 w 6925210"/>
                  <a:gd name="connsiteY17" fmla="*/ 4220051 h 4220051"/>
                  <a:gd name="connsiteX18" fmla="*/ 3810000 w 6925210"/>
                  <a:gd name="connsiteY18" fmla="*/ 2843212 h 4220051"/>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876922 w 6925210"/>
                  <a:gd name="connsiteY6" fmla="*/ 0 h 4327206"/>
                  <a:gd name="connsiteX7" fmla="*/ 6396036 w 6925210"/>
                  <a:gd name="connsiteY7" fmla="*/ 107155 h 4327206"/>
                  <a:gd name="connsiteX8" fmla="*/ 6924673 w 6925210"/>
                  <a:gd name="connsiteY8" fmla="*/ 471488 h 4327206"/>
                  <a:gd name="connsiteX9" fmla="*/ 6167436 w 6925210"/>
                  <a:gd name="connsiteY9" fmla="*/ 907255 h 4327206"/>
                  <a:gd name="connsiteX10" fmla="*/ 4864098 w 6925210"/>
                  <a:gd name="connsiteY10" fmla="*/ 1121568 h 4327206"/>
                  <a:gd name="connsiteX11" fmla="*/ 4445792 w 6925210"/>
                  <a:gd name="connsiteY11" fmla="*/ 1381124 h 4327206"/>
                  <a:gd name="connsiteX12" fmla="*/ 4829966 w 6925210"/>
                  <a:gd name="connsiteY12" fmla="*/ 1641475 h 4327206"/>
                  <a:gd name="connsiteX13" fmla="*/ 5736431 w 6925210"/>
                  <a:gd name="connsiteY13" fmla="*/ 1993105 h 4327206"/>
                  <a:gd name="connsiteX14" fmla="*/ 6255540 w 6925210"/>
                  <a:gd name="connsiteY14" fmla="*/ 2669382 h 4327206"/>
                  <a:gd name="connsiteX15" fmla="*/ 4852988 w 6925210"/>
                  <a:gd name="connsiteY15" fmla="*/ 3612354 h 4327206"/>
                  <a:gd name="connsiteX16" fmla="*/ 2340769 w 6925210"/>
                  <a:gd name="connsiteY16" fmla="*/ 4327206 h 4327206"/>
                  <a:gd name="connsiteX17" fmla="*/ 0 w 6925210"/>
                  <a:gd name="connsiteY17" fmla="*/ 4327206 h 4327206"/>
                  <a:gd name="connsiteX18" fmla="*/ 3810000 w 6925210"/>
                  <a:gd name="connsiteY18" fmla="*/ 2950367 h 4327206"/>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876922 w 6925210"/>
                  <a:gd name="connsiteY6" fmla="*/ 142875 h 4327206"/>
                  <a:gd name="connsiteX7" fmla="*/ 5876922 w 6925210"/>
                  <a:gd name="connsiteY7" fmla="*/ 0 h 4327206"/>
                  <a:gd name="connsiteX8" fmla="*/ 6396036 w 6925210"/>
                  <a:gd name="connsiteY8" fmla="*/ 107155 h 4327206"/>
                  <a:gd name="connsiteX9" fmla="*/ 6924673 w 6925210"/>
                  <a:gd name="connsiteY9" fmla="*/ 471488 h 4327206"/>
                  <a:gd name="connsiteX10" fmla="*/ 6167436 w 6925210"/>
                  <a:gd name="connsiteY10" fmla="*/ 907255 h 4327206"/>
                  <a:gd name="connsiteX11" fmla="*/ 4864098 w 6925210"/>
                  <a:gd name="connsiteY11" fmla="*/ 1121568 h 4327206"/>
                  <a:gd name="connsiteX12" fmla="*/ 4445792 w 6925210"/>
                  <a:gd name="connsiteY12" fmla="*/ 1381124 h 4327206"/>
                  <a:gd name="connsiteX13" fmla="*/ 4829966 w 6925210"/>
                  <a:gd name="connsiteY13" fmla="*/ 1641475 h 4327206"/>
                  <a:gd name="connsiteX14" fmla="*/ 5736431 w 6925210"/>
                  <a:gd name="connsiteY14" fmla="*/ 1993105 h 4327206"/>
                  <a:gd name="connsiteX15" fmla="*/ 6255540 w 6925210"/>
                  <a:gd name="connsiteY15" fmla="*/ 2669382 h 4327206"/>
                  <a:gd name="connsiteX16" fmla="*/ 4852988 w 6925210"/>
                  <a:gd name="connsiteY16" fmla="*/ 3612354 h 4327206"/>
                  <a:gd name="connsiteX17" fmla="*/ 2340769 w 6925210"/>
                  <a:gd name="connsiteY17" fmla="*/ 4327206 h 4327206"/>
                  <a:gd name="connsiteX18" fmla="*/ 0 w 6925210"/>
                  <a:gd name="connsiteY18" fmla="*/ 4327206 h 4327206"/>
                  <a:gd name="connsiteX19" fmla="*/ 3810000 w 6925210"/>
                  <a:gd name="connsiteY19" fmla="*/ 2950367 h 4327206"/>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091109 w 6925210"/>
                  <a:gd name="connsiteY6" fmla="*/ 111919 h 4327206"/>
                  <a:gd name="connsiteX7" fmla="*/ 5876922 w 6925210"/>
                  <a:gd name="connsiteY7" fmla="*/ 0 h 4327206"/>
                  <a:gd name="connsiteX8" fmla="*/ 6396036 w 6925210"/>
                  <a:gd name="connsiteY8" fmla="*/ 107155 h 4327206"/>
                  <a:gd name="connsiteX9" fmla="*/ 6924673 w 6925210"/>
                  <a:gd name="connsiteY9" fmla="*/ 471488 h 4327206"/>
                  <a:gd name="connsiteX10" fmla="*/ 6167436 w 6925210"/>
                  <a:gd name="connsiteY10" fmla="*/ 907255 h 4327206"/>
                  <a:gd name="connsiteX11" fmla="*/ 4864098 w 6925210"/>
                  <a:gd name="connsiteY11" fmla="*/ 1121568 h 4327206"/>
                  <a:gd name="connsiteX12" fmla="*/ 4445792 w 6925210"/>
                  <a:gd name="connsiteY12" fmla="*/ 1381124 h 4327206"/>
                  <a:gd name="connsiteX13" fmla="*/ 4829966 w 6925210"/>
                  <a:gd name="connsiteY13" fmla="*/ 1641475 h 4327206"/>
                  <a:gd name="connsiteX14" fmla="*/ 5736431 w 6925210"/>
                  <a:gd name="connsiteY14" fmla="*/ 1993105 h 4327206"/>
                  <a:gd name="connsiteX15" fmla="*/ 6255540 w 6925210"/>
                  <a:gd name="connsiteY15" fmla="*/ 2669382 h 4327206"/>
                  <a:gd name="connsiteX16" fmla="*/ 4852988 w 6925210"/>
                  <a:gd name="connsiteY16" fmla="*/ 3612354 h 4327206"/>
                  <a:gd name="connsiteX17" fmla="*/ 2340769 w 6925210"/>
                  <a:gd name="connsiteY17" fmla="*/ 4327206 h 4327206"/>
                  <a:gd name="connsiteX18" fmla="*/ 0 w 6925210"/>
                  <a:gd name="connsiteY18" fmla="*/ 4327206 h 4327206"/>
                  <a:gd name="connsiteX19" fmla="*/ 3810000 w 6925210"/>
                  <a:gd name="connsiteY19" fmla="*/ 2950367 h 4327206"/>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091109 w 6925210"/>
                  <a:gd name="connsiteY6" fmla="*/ 111919 h 4327206"/>
                  <a:gd name="connsiteX7" fmla="*/ 5876922 w 6925210"/>
                  <a:gd name="connsiteY7" fmla="*/ 0 h 4327206"/>
                  <a:gd name="connsiteX8" fmla="*/ 6396036 w 6925210"/>
                  <a:gd name="connsiteY8" fmla="*/ 107155 h 4327206"/>
                  <a:gd name="connsiteX9" fmla="*/ 6924673 w 6925210"/>
                  <a:gd name="connsiteY9" fmla="*/ 471488 h 4327206"/>
                  <a:gd name="connsiteX10" fmla="*/ 6167436 w 6925210"/>
                  <a:gd name="connsiteY10" fmla="*/ 907255 h 4327206"/>
                  <a:gd name="connsiteX11" fmla="*/ 4864098 w 6925210"/>
                  <a:gd name="connsiteY11" fmla="*/ 1121568 h 4327206"/>
                  <a:gd name="connsiteX12" fmla="*/ 4445792 w 6925210"/>
                  <a:gd name="connsiteY12" fmla="*/ 1381124 h 4327206"/>
                  <a:gd name="connsiteX13" fmla="*/ 4829966 w 6925210"/>
                  <a:gd name="connsiteY13" fmla="*/ 1641475 h 4327206"/>
                  <a:gd name="connsiteX14" fmla="*/ 5736431 w 6925210"/>
                  <a:gd name="connsiteY14" fmla="*/ 1993105 h 4327206"/>
                  <a:gd name="connsiteX15" fmla="*/ 6255540 w 6925210"/>
                  <a:gd name="connsiteY15" fmla="*/ 2669382 h 4327206"/>
                  <a:gd name="connsiteX16" fmla="*/ 4852988 w 6925210"/>
                  <a:gd name="connsiteY16" fmla="*/ 3612354 h 4327206"/>
                  <a:gd name="connsiteX17" fmla="*/ 2340769 w 6925210"/>
                  <a:gd name="connsiteY17" fmla="*/ 4327206 h 4327206"/>
                  <a:gd name="connsiteX18" fmla="*/ 0 w 6925210"/>
                  <a:gd name="connsiteY18" fmla="*/ 4327206 h 4327206"/>
                  <a:gd name="connsiteX19" fmla="*/ 3810000 w 6925210"/>
                  <a:gd name="connsiteY19" fmla="*/ 2950367 h 4327206"/>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091109 w 6925210"/>
                  <a:gd name="connsiteY6" fmla="*/ 111919 h 4327206"/>
                  <a:gd name="connsiteX7" fmla="*/ 5876922 w 6925210"/>
                  <a:gd name="connsiteY7" fmla="*/ 0 h 4327206"/>
                  <a:gd name="connsiteX8" fmla="*/ 6396036 w 6925210"/>
                  <a:gd name="connsiteY8" fmla="*/ 107155 h 4327206"/>
                  <a:gd name="connsiteX9" fmla="*/ 6924673 w 6925210"/>
                  <a:gd name="connsiteY9" fmla="*/ 471488 h 4327206"/>
                  <a:gd name="connsiteX10" fmla="*/ 6167436 w 6925210"/>
                  <a:gd name="connsiteY10" fmla="*/ 907255 h 4327206"/>
                  <a:gd name="connsiteX11" fmla="*/ 4864098 w 6925210"/>
                  <a:gd name="connsiteY11" fmla="*/ 1121568 h 4327206"/>
                  <a:gd name="connsiteX12" fmla="*/ 4445792 w 6925210"/>
                  <a:gd name="connsiteY12" fmla="*/ 1381124 h 4327206"/>
                  <a:gd name="connsiteX13" fmla="*/ 4829966 w 6925210"/>
                  <a:gd name="connsiteY13" fmla="*/ 1641475 h 4327206"/>
                  <a:gd name="connsiteX14" fmla="*/ 5736431 w 6925210"/>
                  <a:gd name="connsiteY14" fmla="*/ 1993105 h 4327206"/>
                  <a:gd name="connsiteX15" fmla="*/ 6255540 w 6925210"/>
                  <a:gd name="connsiteY15" fmla="*/ 2669382 h 4327206"/>
                  <a:gd name="connsiteX16" fmla="*/ 4852988 w 6925210"/>
                  <a:gd name="connsiteY16" fmla="*/ 3612354 h 4327206"/>
                  <a:gd name="connsiteX17" fmla="*/ 2340769 w 6925210"/>
                  <a:gd name="connsiteY17" fmla="*/ 4327206 h 4327206"/>
                  <a:gd name="connsiteX18" fmla="*/ 0 w 6925210"/>
                  <a:gd name="connsiteY18" fmla="*/ 4327206 h 4327206"/>
                  <a:gd name="connsiteX19" fmla="*/ 3810000 w 6925210"/>
                  <a:gd name="connsiteY19" fmla="*/ 2950367 h 4327206"/>
                  <a:gd name="connsiteX0" fmla="*/ 3810000 w 6925210"/>
                  <a:gd name="connsiteY0" fmla="*/ 2954652 h 4331491"/>
                  <a:gd name="connsiteX1" fmla="*/ 4241800 w 6925210"/>
                  <a:gd name="connsiteY1" fmla="*/ 2148203 h 4331491"/>
                  <a:gd name="connsiteX2" fmla="*/ 3271836 w 6925210"/>
                  <a:gd name="connsiteY2" fmla="*/ 1530666 h 4331491"/>
                  <a:gd name="connsiteX3" fmla="*/ 3886993 w 6925210"/>
                  <a:gd name="connsiteY3" fmla="*/ 972660 h 4331491"/>
                  <a:gd name="connsiteX4" fmla="*/ 5719761 w 6925210"/>
                  <a:gd name="connsiteY4" fmla="*/ 623409 h 4331491"/>
                  <a:gd name="connsiteX5" fmla="*/ 5879305 w 6925210"/>
                  <a:gd name="connsiteY5" fmla="*/ 335279 h 4331491"/>
                  <a:gd name="connsiteX6" fmla="*/ 5091109 w 6925210"/>
                  <a:gd name="connsiteY6" fmla="*/ 116204 h 4331491"/>
                  <a:gd name="connsiteX7" fmla="*/ 5531641 w 6925210"/>
                  <a:gd name="connsiteY7" fmla="*/ 30479 h 4331491"/>
                  <a:gd name="connsiteX8" fmla="*/ 5876922 w 6925210"/>
                  <a:gd name="connsiteY8" fmla="*/ 4285 h 4331491"/>
                  <a:gd name="connsiteX9" fmla="*/ 6396036 w 6925210"/>
                  <a:gd name="connsiteY9" fmla="*/ 111440 h 4331491"/>
                  <a:gd name="connsiteX10" fmla="*/ 6924673 w 6925210"/>
                  <a:gd name="connsiteY10" fmla="*/ 475773 h 4331491"/>
                  <a:gd name="connsiteX11" fmla="*/ 6167436 w 6925210"/>
                  <a:gd name="connsiteY11" fmla="*/ 911540 h 4331491"/>
                  <a:gd name="connsiteX12" fmla="*/ 4864098 w 6925210"/>
                  <a:gd name="connsiteY12" fmla="*/ 1125853 h 4331491"/>
                  <a:gd name="connsiteX13" fmla="*/ 4445792 w 6925210"/>
                  <a:gd name="connsiteY13" fmla="*/ 1385409 h 4331491"/>
                  <a:gd name="connsiteX14" fmla="*/ 4829966 w 6925210"/>
                  <a:gd name="connsiteY14" fmla="*/ 1645760 h 4331491"/>
                  <a:gd name="connsiteX15" fmla="*/ 5736431 w 6925210"/>
                  <a:gd name="connsiteY15" fmla="*/ 1997390 h 4331491"/>
                  <a:gd name="connsiteX16" fmla="*/ 6255540 w 6925210"/>
                  <a:gd name="connsiteY16" fmla="*/ 2673667 h 4331491"/>
                  <a:gd name="connsiteX17" fmla="*/ 4852988 w 6925210"/>
                  <a:gd name="connsiteY17" fmla="*/ 3616639 h 4331491"/>
                  <a:gd name="connsiteX18" fmla="*/ 2340769 w 6925210"/>
                  <a:gd name="connsiteY18" fmla="*/ 4331491 h 4331491"/>
                  <a:gd name="connsiteX19" fmla="*/ 0 w 6925210"/>
                  <a:gd name="connsiteY19" fmla="*/ 4331491 h 4331491"/>
                  <a:gd name="connsiteX20" fmla="*/ 3810000 w 6925210"/>
                  <a:gd name="connsiteY20" fmla="*/ 2954652 h 4331491"/>
                  <a:gd name="connsiteX0" fmla="*/ 3810000 w 6925210"/>
                  <a:gd name="connsiteY0" fmla="*/ 3180026 h 4556865"/>
                  <a:gd name="connsiteX1" fmla="*/ 4241800 w 6925210"/>
                  <a:gd name="connsiteY1" fmla="*/ 2373577 h 4556865"/>
                  <a:gd name="connsiteX2" fmla="*/ 3271836 w 6925210"/>
                  <a:gd name="connsiteY2" fmla="*/ 1756040 h 4556865"/>
                  <a:gd name="connsiteX3" fmla="*/ 3886993 w 6925210"/>
                  <a:gd name="connsiteY3" fmla="*/ 1198034 h 4556865"/>
                  <a:gd name="connsiteX4" fmla="*/ 5719761 w 6925210"/>
                  <a:gd name="connsiteY4" fmla="*/ 848783 h 4556865"/>
                  <a:gd name="connsiteX5" fmla="*/ 5879305 w 6925210"/>
                  <a:gd name="connsiteY5" fmla="*/ 560653 h 4556865"/>
                  <a:gd name="connsiteX6" fmla="*/ 5091109 w 6925210"/>
                  <a:gd name="connsiteY6" fmla="*/ 341578 h 4556865"/>
                  <a:gd name="connsiteX7" fmla="*/ 5831678 w 6925210"/>
                  <a:gd name="connsiteY7" fmla="*/ 1059 h 4556865"/>
                  <a:gd name="connsiteX8" fmla="*/ 5876922 w 6925210"/>
                  <a:gd name="connsiteY8" fmla="*/ 229659 h 4556865"/>
                  <a:gd name="connsiteX9" fmla="*/ 6396036 w 6925210"/>
                  <a:gd name="connsiteY9" fmla="*/ 336814 h 4556865"/>
                  <a:gd name="connsiteX10" fmla="*/ 6924673 w 6925210"/>
                  <a:gd name="connsiteY10" fmla="*/ 701147 h 4556865"/>
                  <a:gd name="connsiteX11" fmla="*/ 6167436 w 6925210"/>
                  <a:gd name="connsiteY11" fmla="*/ 1136914 h 4556865"/>
                  <a:gd name="connsiteX12" fmla="*/ 4864098 w 6925210"/>
                  <a:gd name="connsiteY12" fmla="*/ 1351227 h 4556865"/>
                  <a:gd name="connsiteX13" fmla="*/ 4445792 w 6925210"/>
                  <a:gd name="connsiteY13" fmla="*/ 1610783 h 4556865"/>
                  <a:gd name="connsiteX14" fmla="*/ 4829966 w 6925210"/>
                  <a:gd name="connsiteY14" fmla="*/ 1871134 h 4556865"/>
                  <a:gd name="connsiteX15" fmla="*/ 5736431 w 6925210"/>
                  <a:gd name="connsiteY15" fmla="*/ 2222764 h 4556865"/>
                  <a:gd name="connsiteX16" fmla="*/ 6255540 w 6925210"/>
                  <a:gd name="connsiteY16" fmla="*/ 2899041 h 4556865"/>
                  <a:gd name="connsiteX17" fmla="*/ 4852988 w 6925210"/>
                  <a:gd name="connsiteY17" fmla="*/ 3842013 h 4556865"/>
                  <a:gd name="connsiteX18" fmla="*/ 2340769 w 6925210"/>
                  <a:gd name="connsiteY18" fmla="*/ 4556865 h 4556865"/>
                  <a:gd name="connsiteX19" fmla="*/ 0 w 6925210"/>
                  <a:gd name="connsiteY19" fmla="*/ 4556865 h 4556865"/>
                  <a:gd name="connsiteX20" fmla="*/ 3810000 w 6925210"/>
                  <a:gd name="connsiteY20" fmla="*/ 3180026 h 4556865"/>
                  <a:gd name="connsiteX0" fmla="*/ 3810000 w 6925210"/>
                  <a:gd name="connsiteY0" fmla="*/ 3178967 h 4555806"/>
                  <a:gd name="connsiteX1" fmla="*/ 4241800 w 6925210"/>
                  <a:gd name="connsiteY1" fmla="*/ 2372518 h 4555806"/>
                  <a:gd name="connsiteX2" fmla="*/ 3271836 w 6925210"/>
                  <a:gd name="connsiteY2" fmla="*/ 1754981 h 4555806"/>
                  <a:gd name="connsiteX3" fmla="*/ 3886993 w 6925210"/>
                  <a:gd name="connsiteY3" fmla="*/ 1196975 h 4555806"/>
                  <a:gd name="connsiteX4" fmla="*/ 5719761 w 6925210"/>
                  <a:gd name="connsiteY4" fmla="*/ 847724 h 4555806"/>
                  <a:gd name="connsiteX5" fmla="*/ 5879305 w 6925210"/>
                  <a:gd name="connsiteY5" fmla="*/ 559594 h 4555806"/>
                  <a:gd name="connsiteX6" fmla="*/ 5091109 w 6925210"/>
                  <a:gd name="connsiteY6" fmla="*/ 340519 h 4555806"/>
                  <a:gd name="connsiteX7" fmla="*/ 5831678 w 6925210"/>
                  <a:gd name="connsiteY7" fmla="*/ 0 h 4555806"/>
                  <a:gd name="connsiteX8" fmla="*/ 5876922 w 6925210"/>
                  <a:gd name="connsiteY8" fmla="*/ 228600 h 4555806"/>
                  <a:gd name="connsiteX9" fmla="*/ 6396036 w 6925210"/>
                  <a:gd name="connsiteY9" fmla="*/ 335755 h 4555806"/>
                  <a:gd name="connsiteX10" fmla="*/ 6924673 w 6925210"/>
                  <a:gd name="connsiteY10" fmla="*/ 700088 h 4555806"/>
                  <a:gd name="connsiteX11" fmla="*/ 6167436 w 6925210"/>
                  <a:gd name="connsiteY11" fmla="*/ 1135855 h 4555806"/>
                  <a:gd name="connsiteX12" fmla="*/ 4864098 w 6925210"/>
                  <a:gd name="connsiteY12" fmla="*/ 1350168 h 4555806"/>
                  <a:gd name="connsiteX13" fmla="*/ 4445792 w 6925210"/>
                  <a:gd name="connsiteY13" fmla="*/ 1609724 h 4555806"/>
                  <a:gd name="connsiteX14" fmla="*/ 4829966 w 6925210"/>
                  <a:gd name="connsiteY14" fmla="*/ 1870075 h 4555806"/>
                  <a:gd name="connsiteX15" fmla="*/ 5736431 w 6925210"/>
                  <a:gd name="connsiteY15" fmla="*/ 2221705 h 4555806"/>
                  <a:gd name="connsiteX16" fmla="*/ 6255540 w 6925210"/>
                  <a:gd name="connsiteY16" fmla="*/ 2897982 h 4555806"/>
                  <a:gd name="connsiteX17" fmla="*/ 4852988 w 6925210"/>
                  <a:gd name="connsiteY17" fmla="*/ 3840954 h 4555806"/>
                  <a:gd name="connsiteX18" fmla="*/ 2340769 w 6925210"/>
                  <a:gd name="connsiteY18" fmla="*/ 4555806 h 4555806"/>
                  <a:gd name="connsiteX19" fmla="*/ 0 w 6925210"/>
                  <a:gd name="connsiteY19" fmla="*/ 4555806 h 4555806"/>
                  <a:gd name="connsiteX20" fmla="*/ 3810000 w 6925210"/>
                  <a:gd name="connsiteY20" fmla="*/ 3178967 h 4555806"/>
                  <a:gd name="connsiteX0" fmla="*/ 3810000 w 6925210"/>
                  <a:gd name="connsiteY0" fmla="*/ 3178967 h 4555806"/>
                  <a:gd name="connsiteX1" fmla="*/ 4241800 w 6925210"/>
                  <a:gd name="connsiteY1" fmla="*/ 2372518 h 4555806"/>
                  <a:gd name="connsiteX2" fmla="*/ 3271836 w 6925210"/>
                  <a:gd name="connsiteY2" fmla="*/ 1754981 h 4555806"/>
                  <a:gd name="connsiteX3" fmla="*/ 3886993 w 6925210"/>
                  <a:gd name="connsiteY3" fmla="*/ 1196975 h 4555806"/>
                  <a:gd name="connsiteX4" fmla="*/ 5719761 w 6925210"/>
                  <a:gd name="connsiteY4" fmla="*/ 847724 h 4555806"/>
                  <a:gd name="connsiteX5" fmla="*/ 5879305 w 6925210"/>
                  <a:gd name="connsiteY5" fmla="*/ 559594 h 4555806"/>
                  <a:gd name="connsiteX6" fmla="*/ 5091109 w 6925210"/>
                  <a:gd name="connsiteY6" fmla="*/ 340519 h 4555806"/>
                  <a:gd name="connsiteX7" fmla="*/ 5831678 w 6925210"/>
                  <a:gd name="connsiteY7" fmla="*/ 0 h 4555806"/>
                  <a:gd name="connsiteX8" fmla="*/ 5876922 w 6925210"/>
                  <a:gd name="connsiteY8" fmla="*/ 228600 h 4555806"/>
                  <a:gd name="connsiteX9" fmla="*/ 6396036 w 6925210"/>
                  <a:gd name="connsiteY9" fmla="*/ 335755 h 4555806"/>
                  <a:gd name="connsiteX10" fmla="*/ 6924673 w 6925210"/>
                  <a:gd name="connsiteY10" fmla="*/ 700088 h 4555806"/>
                  <a:gd name="connsiteX11" fmla="*/ 6167436 w 6925210"/>
                  <a:gd name="connsiteY11" fmla="*/ 1135855 h 4555806"/>
                  <a:gd name="connsiteX12" fmla="*/ 4864098 w 6925210"/>
                  <a:gd name="connsiteY12" fmla="*/ 1350168 h 4555806"/>
                  <a:gd name="connsiteX13" fmla="*/ 4445792 w 6925210"/>
                  <a:gd name="connsiteY13" fmla="*/ 1609724 h 4555806"/>
                  <a:gd name="connsiteX14" fmla="*/ 4829966 w 6925210"/>
                  <a:gd name="connsiteY14" fmla="*/ 1870075 h 4555806"/>
                  <a:gd name="connsiteX15" fmla="*/ 5736431 w 6925210"/>
                  <a:gd name="connsiteY15" fmla="*/ 2221705 h 4555806"/>
                  <a:gd name="connsiteX16" fmla="*/ 6255540 w 6925210"/>
                  <a:gd name="connsiteY16" fmla="*/ 2897982 h 4555806"/>
                  <a:gd name="connsiteX17" fmla="*/ 4852988 w 6925210"/>
                  <a:gd name="connsiteY17" fmla="*/ 3840954 h 4555806"/>
                  <a:gd name="connsiteX18" fmla="*/ 2340769 w 6925210"/>
                  <a:gd name="connsiteY18" fmla="*/ 4555806 h 4555806"/>
                  <a:gd name="connsiteX19" fmla="*/ 0 w 6925210"/>
                  <a:gd name="connsiteY19" fmla="*/ 4555806 h 4555806"/>
                  <a:gd name="connsiteX20" fmla="*/ 3810000 w 6925210"/>
                  <a:gd name="connsiteY20" fmla="*/ 3178967 h 4555806"/>
                  <a:gd name="connsiteX0" fmla="*/ 3810000 w 6925210"/>
                  <a:gd name="connsiteY0" fmla="*/ 3178967 h 4555806"/>
                  <a:gd name="connsiteX1" fmla="*/ 4241800 w 6925210"/>
                  <a:gd name="connsiteY1" fmla="*/ 2372518 h 4555806"/>
                  <a:gd name="connsiteX2" fmla="*/ 3271836 w 6925210"/>
                  <a:gd name="connsiteY2" fmla="*/ 1754981 h 4555806"/>
                  <a:gd name="connsiteX3" fmla="*/ 3886993 w 6925210"/>
                  <a:gd name="connsiteY3" fmla="*/ 1196975 h 4555806"/>
                  <a:gd name="connsiteX4" fmla="*/ 5719761 w 6925210"/>
                  <a:gd name="connsiteY4" fmla="*/ 847724 h 4555806"/>
                  <a:gd name="connsiteX5" fmla="*/ 5879305 w 6925210"/>
                  <a:gd name="connsiteY5" fmla="*/ 559594 h 4555806"/>
                  <a:gd name="connsiteX6" fmla="*/ 5091109 w 6925210"/>
                  <a:gd name="connsiteY6" fmla="*/ 340519 h 4555806"/>
                  <a:gd name="connsiteX7" fmla="*/ 5831678 w 6925210"/>
                  <a:gd name="connsiteY7" fmla="*/ 0 h 4555806"/>
                  <a:gd name="connsiteX8" fmla="*/ 5876922 w 6925210"/>
                  <a:gd name="connsiteY8" fmla="*/ 228600 h 4555806"/>
                  <a:gd name="connsiteX9" fmla="*/ 6396036 w 6925210"/>
                  <a:gd name="connsiteY9" fmla="*/ 335755 h 4555806"/>
                  <a:gd name="connsiteX10" fmla="*/ 6924673 w 6925210"/>
                  <a:gd name="connsiteY10" fmla="*/ 700088 h 4555806"/>
                  <a:gd name="connsiteX11" fmla="*/ 6167436 w 6925210"/>
                  <a:gd name="connsiteY11" fmla="*/ 1135855 h 4555806"/>
                  <a:gd name="connsiteX12" fmla="*/ 4864098 w 6925210"/>
                  <a:gd name="connsiteY12" fmla="*/ 1350168 h 4555806"/>
                  <a:gd name="connsiteX13" fmla="*/ 4445792 w 6925210"/>
                  <a:gd name="connsiteY13" fmla="*/ 1609724 h 4555806"/>
                  <a:gd name="connsiteX14" fmla="*/ 4829966 w 6925210"/>
                  <a:gd name="connsiteY14" fmla="*/ 1870075 h 4555806"/>
                  <a:gd name="connsiteX15" fmla="*/ 5736431 w 6925210"/>
                  <a:gd name="connsiteY15" fmla="*/ 2221705 h 4555806"/>
                  <a:gd name="connsiteX16" fmla="*/ 6255540 w 6925210"/>
                  <a:gd name="connsiteY16" fmla="*/ 2897982 h 4555806"/>
                  <a:gd name="connsiteX17" fmla="*/ 4852988 w 6925210"/>
                  <a:gd name="connsiteY17" fmla="*/ 3840954 h 4555806"/>
                  <a:gd name="connsiteX18" fmla="*/ 2340769 w 6925210"/>
                  <a:gd name="connsiteY18" fmla="*/ 4555806 h 4555806"/>
                  <a:gd name="connsiteX19" fmla="*/ 0 w 6925210"/>
                  <a:gd name="connsiteY19" fmla="*/ 4555806 h 4555806"/>
                  <a:gd name="connsiteX20" fmla="*/ 3810000 w 6925210"/>
                  <a:gd name="connsiteY20" fmla="*/ 3178967 h 4555806"/>
                  <a:gd name="connsiteX0" fmla="*/ 3810000 w 6925210"/>
                  <a:gd name="connsiteY0" fmla="*/ 3178967 h 4555806"/>
                  <a:gd name="connsiteX1" fmla="*/ 4241800 w 6925210"/>
                  <a:gd name="connsiteY1" fmla="*/ 2372518 h 4555806"/>
                  <a:gd name="connsiteX2" fmla="*/ 3271836 w 6925210"/>
                  <a:gd name="connsiteY2" fmla="*/ 1754981 h 4555806"/>
                  <a:gd name="connsiteX3" fmla="*/ 3886993 w 6925210"/>
                  <a:gd name="connsiteY3" fmla="*/ 1196975 h 4555806"/>
                  <a:gd name="connsiteX4" fmla="*/ 5719761 w 6925210"/>
                  <a:gd name="connsiteY4" fmla="*/ 847724 h 4555806"/>
                  <a:gd name="connsiteX5" fmla="*/ 5879305 w 6925210"/>
                  <a:gd name="connsiteY5" fmla="*/ 559594 h 4555806"/>
                  <a:gd name="connsiteX6" fmla="*/ 5091109 w 6925210"/>
                  <a:gd name="connsiteY6" fmla="*/ 340519 h 4555806"/>
                  <a:gd name="connsiteX7" fmla="*/ 5831678 w 6925210"/>
                  <a:gd name="connsiteY7" fmla="*/ 0 h 4555806"/>
                  <a:gd name="connsiteX8" fmla="*/ 5876922 w 6925210"/>
                  <a:gd name="connsiteY8" fmla="*/ 228600 h 4555806"/>
                  <a:gd name="connsiteX9" fmla="*/ 6396036 w 6925210"/>
                  <a:gd name="connsiteY9" fmla="*/ 335755 h 4555806"/>
                  <a:gd name="connsiteX10" fmla="*/ 6924673 w 6925210"/>
                  <a:gd name="connsiteY10" fmla="*/ 700088 h 4555806"/>
                  <a:gd name="connsiteX11" fmla="*/ 6167436 w 6925210"/>
                  <a:gd name="connsiteY11" fmla="*/ 1135855 h 4555806"/>
                  <a:gd name="connsiteX12" fmla="*/ 4864098 w 6925210"/>
                  <a:gd name="connsiteY12" fmla="*/ 1350168 h 4555806"/>
                  <a:gd name="connsiteX13" fmla="*/ 4445792 w 6925210"/>
                  <a:gd name="connsiteY13" fmla="*/ 1609724 h 4555806"/>
                  <a:gd name="connsiteX14" fmla="*/ 4829966 w 6925210"/>
                  <a:gd name="connsiteY14" fmla="*/ 1870075 h 4555806"/>
                  <a:gd name="connsiteX15" fmla="*/ 5736431 w 6925210"/>
                  <a:gd name="connsiteY15" fmla="*/ 2221705 h 4555806"/>
                  <a:gd name="connsiteX16" fmla="*/ 6255540 w 6925210"/>
                  <a:gd name="connsiteY16" fmla="*/ 2897982 h 4555806"/>
                  <a:gd name="connsiteX17" fmla="*/ 4852988 w 6925210"/>
                  <a:gd name="connsiteY17" fmla="*/ 3840954 h 4555806"/>
                  <a:gd name="connsiteX18" fmla="*/ 2340769 w 6925210"/>
                  <a:gd name="connsiteY18" fmla="*/ 4555806 h 4555806"/>
                  <a:gd name="connsiteX19" fmla="*/ 0 w 6925210"/>
                  <a:gd name="connsiteY19" fmla="*/ 4555806 h 4555806"/>
                  <a:gd name="connsiteX20" fmla="*/ 3810000 w 6925210"/>
                  <a:gd name="connsiteY20" fmla="*/ 3178967 h 4555806"/>
                  <a:gd name="connsiteX0" fmla="*/ 3810000 w 6925210"/>
                  <a:gd name="connsiteY0" fmla="*/ 3207147 h 4583986"/>
                  <a:gd name="connsiteX1" fmla="*/ 4241800 w 6925210"/>
                  <a:gd name="connsiteY1" fmla="*/ 2400698 h 4583986"/>
                  <a:gd name="connsiteX2" fmla="*/ 3271836 w 6925210"/>
                  <a:gd name="connsiteY2" fmla="*/ 1783161 h 4583986"/>
                  <a:gd name="connsiteX3" fmla="*/ 3886993 w 6925210"/>
                  <a:gd name="connsiteY3" fmla="*/ 1225155 h 4583986"/>
                  <a:gd name="connsiteX4" fmla="*/ 5719761 w 6925210"/>
                  <a:gd name="connsiteY4" fmla="*/ 875904 h 4583986"/>
                  <a:gd name="connsiteX5" fmla="*/ 5879305 w 6925210"/>
                  <a:gd name="connsiteY5" fmla="*/ 587774 h 4583986"/>
                  <a:gd name="connsiteX6" fmla="*/ 5091109 w 6925210"/>
                  <a:gd name="connsiteY6" fmla="*/ 368699 h 4583986"/>
                  <a:gd name="connsiteX7" fmla="*/ 5831678 w 6925210"/>
                  <a:gd name="connsiteY7" fmla="*/ 28180 h 4583986"/>
                  <a:gd name="connsiteX8" fmla="*/ 5876922 w 6925210"/>
                  <a:gd name="connsiteY8" fmla="*/ 256780 h 4583986"/>
                  <a:gd name="connsiteX9" fmla="*/ 6396036 w 6925210"/>
                  <a:gd name="connsiteY9" fmla="*/ 363935 h 4583986"/>
                  <a:gd name="connsiteX10" fmla="*/ 6924673 w 6925210"/>
                  <a:gd name="connsiteY10" fmla="*/ 728268 h 4583986"/>
                  <a:gd name="connsiteX11" fmla="*/ 6167436 w 6925210"/>
                  <a:gd name="connsiteY11" fmla="*/ 1164035 h 4583986"/>
                  <a:gd name="connsiteX12" fmla="*/ 4864098 w 6925210"/>
                  <a:gd name="connsiteY12" fmla="*/ 1378348 h 4583986"/>
                  <a:gd name="connsiteX13" fmla="*/ 4445792 w 6925210"/>
                  <a:gd name="connsiteY13" fmla="*/ 1637904 h 4583986"/>
                  <a:gd name="connsiteX14" fmla="*/ 4829966 w 6925210"/>
                  <a:gd name="connsiteY14" fmla="*/ 1898255 h 4583986"/>
                  <a:gd name="connsiteX15" fmla="*/ 5736431 w 6925210"/>
                  <a:gd name="connsiteY15" fmla="*/ 2249885 h 4583986"/>
                  <a:gd name="connsiteX16" fmla="*/ 6255540 w 6925210"/>
                  <a:gd name="connsiteY16" fmla="*/ 2926162 h 4583986"/>
                  <a:gd name="connsiteX17" fmla="*/ 4852988 w 6925210"/>
                  <a:gd name="connsiteY17" fmla="*/ 3869134 h 4583986"/>
                  <a:gd name="connsiteX18" fmla="*/ 2340769 w 6925210"/>
                  <a:gd name="connsiteY18" fmla="*/ 4583986 h 4583986"/>
                  <a:gd name="connsiteX19" fmla="*/ 0 w 6925210"/>
                  <a:gd name="connsiteY19" fmla="*/ 4583986 h 4583986"/>
                  <a:gd name="connsiteX20" fmla="*/ 3810000 w 6925210"/>
                  <a:gd name="connsiteY20" fmla="*/ 3207147 h 4583986"/>
                  <a:gd name="connsiteX0" fmla="*/ 3810000 w 6925210"/>
                  <a:gd name="connsiteY0" fmla="*/ 3200706 h 4577545"/>
                  <a:gd name="connsiteX1" fmla="*/ 4241800 w 6925210"/>
                  <a:gd name="connsiteY1" fmla="*/ 2394257 h 4577545"/>
                  <a:gd name="connsiteX2" fmla="*/ 3271836 w 6925210"/>
                  <a:gd name="connsiteY2" fmla="*/ 1776720 h 4577545"/>
                  <a:gd name="connsiteX3" fmla="*/ 3886993 w 6925210"/>
                  <a:gd name="connsiteY3" fmla="*/ 1218714 h 4577545"/>
                  <a:gd name="connsiteX4" fmla="*/ 5719761 w 6925210"/>
                  <a:gd name="connsiteY4" fmla="*/ 869463 h 4577545"/>
                  <a:gd name="connsiteX5" fmla="*/ 5879305 w 6925210"/>
                  <a:gd name="connsiteY5" fmla="*/ 581333 h 4577545"/>
                  <a:gd name="connsiteX6" fmla="*/ 5091109 w 6925210"/>
                  <a:gd name="connsiteY6" fmla="*/ 362258 h 4577545"/>
                  <a:gd name="connsiteX7" fmla="*/ 5424485 w 6925210"/>
                  <a:gd name="connsiteY7" fmla="*/ 47933 h 4577545"/>
                  <a:gd name="connsiteX8" fmla="*/ 5831678 w 6925210"/>
                  <a:gd name="connsiteY8" fmla="*/ 21739 h 4577545"/>
                  <a:gd name="connsiteX9" fmla="*/ 5876922 w 6925210"/>
                  <a:gd name="connsiteY9" fmla="*/ 250339 h 4577545"/>
                  <a:gd name="connsiteX10" fmla="*/ 6396036 w 6925210"/>
                  <a:gd name="connsiteY10" fmla="*/ 357494 h 4577545"/>
                  <a:gd name="connsiteX11" fmla="*/ 6924673 w 6925210"/>
                  <a:gd name="connsiteY11" fmla="*/ 721827 h 4577545"/>
                  <a:gd name="connsiteX12" fmla="*/ 6167436 w 6925210"/>
                  <a:gd name="connsiteY12" fmla="*/ 1157594 h 4577545"/>
                  <a:gd name="connsiteX13" fmla="*/ 4864098 w 6925210"/>
                  <a:gd name="connsiteY13" fmla="*/ 1371907 h 4577545"/>
                  <a:gd name="connsiteX14" fmla="*/ 4445792 w 6925210"/>
                  <a:gd name="connsiteY14" fmla="*/ 1631463 h 4577545"/>
                  <a:gd name="connsiteX15" fmla="*/ 4829966 w 6925210"/>
                  <a:gd name="connsiteY15" fmla="*/ 1891814 h 4577545"/>
                  <a:gd name="connsiteX16" fmla="*/ 5736431 w 6925210"/>
                  <a:gd name="connsiteY16" fmla="*/ 2243444 h 4577545"/>
                  <a:gd name="connsiteX17" fmla="*/ 6255540 w 6925210"/>
                  <a:gd name="connsiteY17" fmla="*/ 2919721 h 4577545"/>
                  <a:gd name="connsiteX18" fmla="*/ 4852988 w 6925210"/>
                  <a:gd name="connsiteY18" fmla="*/ 3862693 h 4577545"/>
                  <a:gd name="connsiteX19" fmla="*/ 2340769 w 6925210"/>
                  <a:gd name="connsiteY19" fmla="*/ 4577545 h 4577545"/>
                  <a:gd name="connsiteX20" fmla="*/ 0 w 6925210"/>
                  <a:gd name="connsiteY20" fmla="*/ 4577545 h 4577545"/>
                  <a:gd name="connsiteX21" fmla="*/ 3810000 w 6925210"/>
                  <a:gd name="connsiteY21" fmla="*/ 3200706 h 4577545"/>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5388766 w 6925210"/>
                  <a:gd name="connsiteY7" fmla="*/ 12000 h 4705918"/>
                  <a:gd name="connsiteX8" fmla="*/ 5831678 w 6925210"/>
                  <a:gd name="connsiteY8" fmla="*/ 150112 h 4705918"/>
                  <a:gd name="connsiteX9" fmla="*/ 5876922 w 6925210"/>
                  <a:gd name="connsiteY9" fmla="*/ 378712 h 4705918"/>
                  <a:gd name="connsiteX10" fmla="*/ 6396036 w 6925210"/>
                  <a:gd name="connsiteY10" fmla="*/ 485867 h 4705918"/>
                  <a:gd name="connsiteX11" fmla="*/ 6924673 w 6925210"/>
                  <a:gd name="connsiteY11" fmla="*/ 850200 h 4705918"/>
                  <a:gd name="connsiteX12" fmla="*/ 6167436 w 6925210"/>
                  <a:gd name="connsiteY12" fmla="*/ 1285967 h 4705918"/>
                  <a:gd name="connsiteX13" fmla="*/ 4864098 w 6925210"/>
                  <a:gd name="connsiteY13" fmla="*/ 1500280 h 4705918"/>
                  <a:gd name="connsiteX14" fmla="*/ 4445792 w 6925210"/>
                  <a:gd name="connsiteY14" fmla="*/ 1759836 h 4705918"/>
                  <a:gd name="connsiteX15" fmla="*/ 4829966 w 6925210"/>
                  <a:gd name="connsiteY15" fmla="*/ 2020187 h 4705918"/>
                  <a:gd name="connsiteX16" fmla="*/ 5736431 w 6925210"/>
                  <a:gd name="connsiteY16" fmla="*/ 2371817 h 4705918"/>
                  <a:gd name="connsiteX17" fmla="*/ 6255540 w 6925210"/>
                  <a:gd name="connsiteY17" fmla="*/ 3048094 h 4705918"/>
                  <a:gd name="connsiteX18" fmla="*/ 4852988 w 6925210"/>
                  <a:gd name="connsiteY18" fmla="*/ 3991066 h 4705918"/>
                  <a:gd name="connsiteX19" fmla="*/ 2340769 w 6925210"/>
                  <a:gd name="connsiteY19" fmla="*/ 4705918 h 4705918"/>
                  <a:gd name="connsiteX20" fmla="*/ 0 w 6925210"/>
                  <a:gd name="connsiteY20" fmla="*/ 4705918 h 4705918"/>
                  <a:gd name="connsiteX21" fmla="*/ 3810000 w 6925210"/>
                  <a:gd name="connsiteY21"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5388766 w 6925210"/>
                  <a:gd name="connsiteY7" fmla="*/ 12000 h 4705918"/>
                  <a:gd name="connsiteX8" fmla="*/ 5831678 w 6925210"/>
                  <a:gd name="connsiteY8" fmla="*/ 150112 h 4705918"/>
                  <a:gd name="connsiteX9" fmla="*/ 5876922 w 6925210"/>
                  <a:gd name="connsiteY9" fmla="*/ 378712 h 4705918"/>
                  <a:gd name="connsiteX10" fmla="*/ 6396036 w 6925210"/>
                  <a:gd name="connsiteY10" fmla="*/ 485867 h 4705918"/>
                  <a:gd name="connsiteX11" fmla="*/ 6924673 w 6925210"/>
                  <a:gd name="connsiteY11" fmla="*/ 850200 h 4705918"/>
                  <a:gd name="connsiteX12" fmla="*/ 6167436 w 6925210"/>
                  <a:gd name="connsiteY12" fmla="*/ 1285967 h 4705918"/>
                  <a:gd name="connsiteX13" fmla="*/ 4864098 w 6925210"/>
                  <a:gd name="connsiteY13" fmla="*/ 1500280 h 4705918"/>
                  <a:gd name="connsiteX14" fmla="*/ 4445792 w 6925210"/>
                  <a:gd name="connsiteY14" fmla="*/ 1759836 h 4705918"/>
                  <a:gd name="connsiteX15" fmla="*/ 4829966 w 6925210"/>
                  <a:gd name="connsiteY15" fmla="*/ 2020187 h 4705918"/>
                  <a:gd name="connsiteX16" fmla="*/ 5736431 w 6925210"/>
                  <a:gd name="connsiteY16" fmla="*/ 2371817 h 4705918"/>
                  <a:gd name="connsiteX17" fmla="*/ 6255540 w 6925210"/>
                  <a:gd name="connsiteY17" fmla="*/ 3048094 h 4705918"/>
                  <a:gd name="connsiteX18" fmla="*/ 4852988 w 6925210"/>
                  <a:gd name="connsiteY18" fmla="*/ 3991066 h 4705918"/>
                  <a:gd name="connsiteX19" fmla="*/ 2340769 w 6925210"/>
                  <a:gd name="connsiteY19" fmla="*/ 4705918 h 4705918"/>
                  <a:gd name="connsiteX20" fmla="*/ 0 w 6925210"/>
                  <a:gd name="connsiteY20" fmla="*/ 4705918 h 4705918"/>
                  <a:gd name="connsiteX21" fmla="*/ 3810000 w 6925210"/>
                  <a:gd name="connsiteY21"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5388766 w 6925210"/>
                  <a:gd name="connsiteY7" fmla="*/ 12000 h 4705918"/>
                  <a:gd name="connsiteX8" fmla="*/ 5831678 w 6925210"/>
                  <a:gd name="connsiteY8" fmla="*/ 150112 h 4705918"/>
                  <a:gd name="connsiteX9" fmla="*/ 5876922 w 6925210"/>
                  <a:gd name="connsiteY9" fmla="*/ 378712 h 4705918"/>
                  <a:gd name="connsiteX10" fmla="*/ 6396036 w 6925210"/>
                  <a:gd name="connsiteY10" fmla="*/ 485867 h 4705918"/>
                  <a:gd name="connsiteX11" fmla="*/ 6924673 w 6925210"/>
                  <a:gd name="connsiteY11" fmla="*/ 850200 h 4705918"/>
                  <a:gd name="connsiteX12" fmla="*/ 6167436 w 6925210"/>
                  <a:gd name="connsiteY12" fmla="*/ 1285967 h 4705918"/>
                  <a:gd name="connsiteX13" fmla="*/ 4864098 w 6925210"/>
                  <a:gd name="connsiteY13" fmla="*/ 1500280 h 4705918"/>
                  <a:gd name="connsiteX14" fmla="*/ 4445792 w 6925210"/>
                  <a:gd name="connsiteY14" fmla="*/ 1759836 h 4705918"/>
                  <a:gd name="connsiteX15" fmla="*/ 4829966 w 6925210"/>
                  <a:gd name="connsiteY15" fmla="*/ 2020187 h 4705918"/>
                  <a:gd name="connsiteX16" fmla="*/ 5736431 w 6925210"/>
                  <a:gd name="connsiteY16" fmla="*/ 2371817 h 4705918"/>
                  <a:gd name="connsiteX17" fmla="*/ 6255540 w 6925210"/>
                  <a:gd name="connsiteY17" fmla="*/ 3048094 h 4705918"/>
                  <a:gd name="connsiteX18" fmla="*/ 4852988 w 6925210"/>
                  <a:gd name="connsiteY18" fmla="*/ 3991066 h 4705918"/>
                  <a:gd name="connsiteX19" fmla="*/ 2340769 w 6925210"/>
                  <a:gd name="connsiteY19" fmla="*/ 4705918 h 4705918"/>
                  <a:gd name="connsiteX20" fmla="*/ 0 w 6925210"/>
                  <a:gd name="connsiteY20" fmla="*/ 4705918 h 4705918"/>
                  <a:gd name="connsiteX21" fmla="*/ 3810000 w 6925210"/>
                  <a:gd name="connsiteY21"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5388766 w 6925210"/>
                  <a:gd name="connsiteY7" fmla="*/ 12000 h 4705918"/>
                  <a:gd name="connsiteX8" fmla="*/ 5831678 w 6925210"/>
                  <a:gd name="connsiteY8" fmla="*/ 150112 h 4705918"/>
                  <a:gd name="connsiteX9" fmla="*/ 5876922 w 6925210"/>
                  <a:gd name="connsiteY9" fmla="*/ 378712 h 4705918"/>
                  <a:gd name="connsiteX10" fmla="*/ 6396036 w 6925210"/>
                  <a:gd name="connsiteY10" fmla="*/ 485867 h 4705918"/>
                  <a:gd name="connsiteX11" fmla="*/ 6924673 w 6925210"/>
                  <a:gd name="connsiteY11" fmla="*/ 850200 h 4705918"/>
                  <a:gd name="connsiteX12" fmla="*/ 6167436 w 6925210"/>
                  <a:gd name="connsiteY12" fmla="*/ 1285967 h 4705918"/>
                  <a:gd name="connsiteX13" fmla="*/ 4864098 w 6925210"/>
                  <a:gd name="connsiteY13" fmla="*/ 1500280 h 4705918"/>
                  <a:gd name="connsiteX14" fmla="*/ 4445792 w 6925210"/>
                  <a:gd name="connsiteY14" fmla="*/ 1759836 h 4705918"/>
                  <a:gd name="connsiteX15" fmla="*/ 4829966 w 6925210"/>
                  <a:gd name="connsiteY15" fmla="*/ 2020187 h 4705918"/>
                  <a:gd name="connsiteX16" fmla="*/ 5736431 w 6925210"/>
                  <a:gd name="connsiteY16" fmla="*/ 2371817 h 4705918"/>
                  <a:gd name="connsiteX17" fmla="*/ 6255540 w 6925210"/>
                  <a:gd name="connsiteY17" fmla="*/ 3048094 h 4705918"/>
                  <a:gd name="connsiteX18" fmla="*/ 4852988 w 6925210"/>
                  <a:gd name="connsiteY18" fmla="*/ 3991066 h 4705918"/>
                  <a:gd name="connsiteX19" fmla="*/ 2340769 w 6925210"/>
                  <a:gd name="connsiteY19" fmla="*/ 4705918 h 4705918"/>
                  <a:gd name="connsiteX20" fmla="*/ 0 w 6925210"/>
                  <a:gd name="connsiteY20" fmla="*/ 4705918 h 4705918"/>
                  <a:gd name="connsiteX21" fmla="*/ 3810000 w 6925210"/>
                  <a:gd name="connsiteY21"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1547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1547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1547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88728 w 6925210"/>
                  <a:gd name="connsiteY6" fmla="*/ 495394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88728 w 6925210"/>
                  <a:gd name="connsiteY6" fmla="*/ 495394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88728 w 6925210"/>
                  <a:gd name="connsiteY6" fmla="*/ 495394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88728 w 6925210"/>
                  <a:gd name="connsiteY6" fmla="*/ 495394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365 h 4706204"/>
                  <a:gd name="connsiteX1" fmla="*/ 4241800 w 6925210"/>
                  <a:gd name="connsiteY1" fmla="*/ 2522916 h 4706204"/>
                  <a:gd name="connsiteX2" fmla="*/ 3271836 w 6925210"/>
                  <a:gd name="connsiteY2" fmla="*/ 1905379 h 4706204"/>
                  <a:gd name="connsiteX3" fmla="*/ 3886993 w 6925210"/>
                  <a:gd name="connsiteY3" fmla="*/ 1347373 h 4706204"/>
                  <a:gd name="connsiteX4" fmla="*/ 5719761 w 6925210"/>
                  <a:gd name="connsiteY4" fmla="*/ 998122 h 4706204"/>
                  <a:gd name="connsiteX5" fmla="*/ 5879305 w 6925210"/>
                  <a:gd name="connsiteY5" fmla="*/ 709992 h 4706204"/>
                  <a:gd name="connsiteX6" fmla="*/ 5088728 w 6925210"/>
                  <a:gd name="connsiteY6" fmla="*/ 495680 h 4706204"/>
                  <a:gd name="connsiteX7" fmla="*/ 4788690 w 6925210"/>
                  <a:gd name="connsiteY7" fmla="*/ 286130 h 4706204"/>
                  <a:gd name="connsiteX8" fmla="*/ 5388766 w 6925210"/>
                  <a:gd name="connsiteY8" fmla="*/ 12286 h 4706204"/>
                  <a:gd name="connsiteX9" fmla="*/ 5831678 w 6925210"/>
                  <a:gd name="connsiteY9" fmla="*/ 145636 h 4706204"/>
                  <a:gd name="connsiteX10" fmla="*/ 5876922 w 6925210"/>
                  <a:gd name="connsiteY10" fmla="*/ 378998 h 4706204"/>
                  <a:gd name="connsiteX11" fmla="*/ 6396036 w 6925210"/>
                  <a:gd name="connsiteY11" fmla="*/ 486153 h 4706204"/>
                  <a:gd name="connsiteX12" fmla="*/ 6924673 w 6925210"/>
                  <a:gd name="connsiteY12" fmla="*/ 850486 h 4706204"/>
                  <a:gd name="connsiteX13" fmla="*/ 6167436 w 6925210"/>
                  <a:gd name="connsiteY13" fmla="*/ 1286253 h 4706204"/>
                  <a:gd name="connsiteX14" fmla="*/ 4864098 w 6925210"/>
                  <a:gd name="connsiteY14" fmla="*/ 1500566 h 4706204"/>
                  <a:gd name="connsiteX15" fmla="*/ 4445792 w 6925210"/>
                  <a:gd name="connsiteY15" fmla="*/ 1760122 h 4706204"/>
                  <a:gd name="connsiteX16" fmla="*/ 4829966 w 6925210"/>
                  <a:gd name="connsiteY16" fmla="*/ 2020473 h 4706204"/>
                  <a:gd name="connsiteX17" fmla="*/ 5736431 w 6925210"/>
                  <a:gd name="connsiteY17" fmla="*/ 2372103 h 4706204"/>
                  <a:gd name="connsiteX18" fmla="*/ 6255540 w 6925210"/>
                  <a:gd name="connsiteY18" fmla="*/ 3048380 h 4706204"/>
                  <a:gd name="connsiteX19" fmla="*/ 4852988 w 6925210"/>
                  <a:gd name="connsiteY19" fmla="*/ 3991352 h 4706204"/>
                  <a:gd name="connsiteX20" fmla="*/ 2340769 w 6925210"/>
                  <a:gd name="connsiteY20" fmla="*/ 4706204 h 4706204"/>
                  <a:gd name="connsiteX21" fmla="*/ 0 w 6925210"/>
                  <a:gd name="connsiteY21" fmla="*/ 4706204 h 4706204"/>
                  <a:gd name="connsiteX22" fmla="*/ 3810000 w 6925210"/>
                  <a:gd name="connsiteY22" fmla="*/ 3329365 h 4706204"/>
                  <a:gd name="connsiteX0" fmla="*/ 3810000 w 6925210"/>
                  <a:gd name="connsiteY0" fmla="*/ 3329365 h 4706204"/>
                  <a:gd name="connsiteX1" fmla="*/ 4241800 w 6925210"/>
                  <a:gd name="connsiteY1" fmla="*/ 2522916 h 4706204"/>
                  <a:gd name="connsiteX2" fmla="*/ 3271836 w 6925210"/>
                  <a:gd name="connsiteY2" fmla="*/ 1905379 h 4706204"/>
                  <a:gd name="connsiteX3" fmla="*/ 3886993 w 6925210"/>
                  <a:gd name="connsiteY3" fmla="*/ 1347373 h 4706204"/>
                  <a:gd name="connsiteX4" fmla="*/ 5719761 w 6925210"/>
                  <a:gd name="connsiteY4" fmla="*/ 998122 h 4706204"/>
                  <a:gd name="connsiteX5" fmla="*/ 5879305 w 6925210"/>
                  <a:gd name="connsiteY5" fmla="*/ 709992 h 4706204"/>
                  <a:gd name="connsiteX6" fmla="*/ 5088728 w 6925210"/>
                  <a:gd name="connsiteY6" fmla="*/ 495680 h 4706204"/>
                  <a:gd name="connsiteX7" fmla="*/ 4788690 w 6925210"/>
                  <a:gd name="connsiteY7" fmla="*/ 286130 h 4706204"/>
                  <a:gd name="connsiteX8" fmla="*/ 5388766 w 6925210"/>
                  <a:gd name="connsiteY8" fmla="*/ 12286 h 4706204"/>
                  <a:gd name="connsiteX9" fmla="*/ 5831678 w 6925210"/>
                  <a:gd name="connsiteY9" fmla="*/ 145636 h 4706204"/>
                  <a:gd name="connsiteX10" fmla="*/ 5876922 w 6925210"/>
                  <a:gd name="connsiteY10" fmla="*/ 378998 h 4706204"/>
                  <a:gd name="connsiteX11" fmla="*/ 6396036 w 6925210"/>
                  <a:gd name="connsiteY11" fmla="*/ 486153 h 4706204"/>
                  <a:gd name="connsiteX12" fmla="*/ 6924673 w 6925210"/>
                  <a:gd name="connsiteY12" fmla="*/ 850486 h 4706204"/>
                  <a:gd name="connsiteX13" fmla="*/ 6167436 w 6925210"/>
                  <a:gd name="connsiteY13" fmla="*/ 1286253 h 4706204"/>
                  <a:gd name="connsiteX14" fmla="*/ 4864098 w 6925210"/>
                  <a:gd name="connsiteY14" fmla="*/ 1500566 h 4706204"/>
                  <a:gd name="connsiteX15" fmla="*/ 4445792 w 6925210"/>
                  <a:gd name="connsiteY15" fmla="*/ 1760122 h 4706204"/>
                  <a:gd name="connsiteX16" fmla="*/ 4829966 w 6925210"/>
                  <a:gd name="connsiteY16" fmla="*/ 2020473 h 4706204"/>
                  <a:gd name="connsiteX17" fmla="*/ 5736431 w 6925210"/>
                  <a:gd name="connsiteY17" fmla="*/ 2372103 h 4706204"/>
                  <a:gd name="connsiteX18" fmla="*/ 6255540 w 6925210"/>
                  <a:gd name="connsiteY18" fmla="*/ 3048380 h 4706204"/>
                  <a:gd name="connsiteX19" fmla="*/ 4852988 w 6925210"/>
                  <a:gd name="connsiteY19" fmla="*/ 3991352 h 4706204"/>
                  <a:gd name="connsiteX20" fmla="*/ 2340769 w 6925210"/>
                  <a:gd name="connsiteY20" fmla="*/ 4706204 h 4706204"/>
                  <a:gd name="connsiteX21" fmla="*/ 0 w 6925210"/>
                  <a:gd name="connsiteY21" fmla="*/ 4706204 h 4706204"/>
                  <a:gd name="connsiteX22" fmla="*/ 3810000 w 6925210"/>
                  <a:gd name="connsiteY22" fmla="*/ 3329365 h 4706204"/>
                  <a:gd name="connsiteX0" fmla="*/ 3810000 w 6925210"/>
                  <a:gd name="connsiteY0" fmla="*/ 3329365 h 4706204"/>
                  <a:gd name="connsiteX1" fmla="*/ 4241800 w 6925210"/>
                  <a:gd name="connsiteY1" fmla="*/ 2522916 h 4706204"/>
                  <a:gd name="connsiteX2" fmla="*/ 3271836 w 6925210"/>
                  <a:gd name="connsiteY2" fmla="*/ 1905379 h 4706204"/>
                  <a:gd name="connsiteX3" fmla="*/ 3886993 w 6925210"/>
                  <a:gd name="connsiteY3" fmla="*/ 1347373 h 4706204"/>
                  <a:gd name="connsiteX4" fmla="*/ 5719761 w 6925210"/>
                  <a:gd name="connsiteY4" fmla="*/ 998122 h 4706204"/>
                  <a:gd name="connsiteX5" fmla="*/ 5879305 w 6925210"/>
                  <a:gd name="connsiteY5" fmla="*/ 709992 h 4706204"/>
                  <a:gd name="connsiteX6" fmla="*/ 5088728 w 6925210"/>
                  <a:gd name="connsiteY6" fmla="*/ 495680 h 4706204"/>
                  <a:gd name="connsiteX7" fmla="*/ 4788690 w 6925210"/>
                  <a:gd name="connsiteY7" fmla="*/ 286130 h 4706204"/>
                  <a:gd name="connsiteX8" fmla="*/ 5388766 w 6925210"/>
                  <a:gd name="connsiteY8" fmla="*/ 12286 h 4706204"/>
                  <a:gd name="connsiteX9" fmla="*/ 5831678 w 6925210"/>
                  <a:gd name="connsiteY9" fmla="*/ 145636 h 4706204"/>
                  <a:gd name="connsiteX10" fmla="*/ 5876922 w 6925210"/>
                  <a:gd name="connsiteY10" fmla="*/ 378998 h 4706204"/>
                  <a:gd name="connsiteX11" fmla="*/ 6396036 w 6925210"/>
                  <a:gd name="connsiteY11" fmla="*/ 486153 h 4706204"/>
                  <a:gd name="connsiteX12" fmla="*/ 6924673 w 6925210"/>
                  <a:gd name="connsiteY12" fmla="*/ 850486 h 4706204"/>
                  <a:gd name="connsiteX13" fmla="*/ 6167436 w 6925210"/>
                  <a:gd name="connsiteY13" fmla="*/ 1286253 h 4706204"/>
                  <a:gd name="connsiteX14" fmla="*/ 4864098 w 6925210"/>
                  <a:gd name="connsiteY14" fmla="*/ 1500566 h 4706204"/>
                  <a:gd name="connsiteX15" fmla="*/ 4445792 w 6925210"/>
                  <a:gd name="connsiteY15" fmla="*/ 1760122 h 4706204"/>
                  <a:gd name="connsiteX16" fmla="*/ 4829966 w 6925210"/>
                  <a:gd name="connsiteY16" fmla="*/ 2020473 h 4706204"/>
                  <a:gd name="connsiteX17" fmla="*/ 5736431 w 6925210"/>
                  <a:gd name="connsiteY17" fmla="*/ 2372103 h 4706204"/>
                  <a:gd name="connsiteX18" fmla="*/ 6255540 w 6925210"/>
                  <a:gd name="connsiteY18" fmla="*/ 3048380 h 4706204"/>
                  <a:gd name="connsiteX19" fmla="*/ 4852988 w 6925210"/>
                  <a:gd name="connsiteY19" fmla="*/ 3991352 h 4706204"/>
                  <a:gd name="connsiteX20" fmla="*/ 2340769 w 6925210"/>
                  <a:gd name="connsiteY20" fmla="*/ 4706204 h 4706204"/>
                  <a:gd name="connsiteX21" fmla="*/ 0 w 6925210"/>
                  <a:gd name="connsiteY21" fmla="*/ 4706204 h 4706204"/>
                  <a:gd name="connsiteX22" fmla="*/ 3810000 w 6925210"/>
                  <a:gd name="connsiteY22" fmla="*/ 3329365 h 4706204"/>
                  <a:gd name="connsiteX0" fmla="*/ 3810000 w 6925210"/>
                  <a:gd name="connsiteY0" fmla="*/ 3326757 h 4703596"/>
                  <a:gd name="connsiteX1" fmla="*/ 4241800 w 6925210"/>
                  <a:gd name="connsiteY1" fmla="*/ 2520308 h 4703596"/>
                  <a:gd name="connsiteX2" fmla="*/ 3271836 w 6925210"/>
                  <a:gd name="connsiteY2" fmla="*/ 1902771 h 4703596"/>
                  <a:gd name="connsiteX3" fmla="*/ 3886993 w 6925210"/>
                  <a:gd name="connsiteY3" fmla="*/ 1344765 h 4703596"/>
                  <a:gd name="connsiteX4" fmla="*/ 5719761 w 6925210"/>
                  <a:gd name="connsiteY4" fmla="*/ 995514 h 4703596"/>
                  <a:gd name="connsiteX5" fmla="*/ 5879305 w 6925210"/>
                  <a:gd name="connsiteY5" fmla="*/ 707384 h 4703596"/>
                  <a:gd name="connsiteX6" fmla="*/ 5088728 w 6925210"/>
                  <a:gd name="connsiteY6" fmla="*/ 493072 h 4703596"/>
                  <a:gd name="connsiteX7" fmla="*/ 4788690 w 6925210"/>
                  <a:gd name="connsiteY7" fmla="*/ 283522 h 4703596"/>
                  <a:gd name="connsiteX8" fmla="*/ 5388766 w 6925210"/>
                  <a:gd name="connsiteY8" fmla="*/ 9678 h 4703596"/>
                  <a:gd name="connsiteX9" fmla="*/ 5684041 w 6925210"/>
                  <a:gd name="connsiteY9" fmla="*/ 69209 h 4703596"/>
                  <a:gd name="connsiteX10" fmla="*/ 5831678 w 6925210"/>
                  <a:gd name="connsiteY10" fmla="*/ 143028 h 4703596"/>
                  <a:gd name="connsiteX11" fmla="*/ 5876922 w 6925210"/>
                  <a:gd name="connsiteY11" fmla="*/ 376390 h 4703596"/>
                  <a:gd name="connsiteX12" fmla="*/ 6396036 w 6925210"/>
                  <a:gd name="connsiteY12" fmla="*/ 483545 h 4703596"/>
                  <a:gd name="connsiteX13" fmla="*/ 6924673 w 6925210"/>
                  <a:gd name="connsiteY13" fmla="*/ 847878 h 4703596"/>
                  <a:gd name="connsiteX14" fmla="*/ 6167436 w 6925210"/>
                  <a:gd name="connsiteY14" fmla="*/ 1283645 h 4703596"/>
                  <a:gd name="connsiteX15" fmla="*/ 4864098 w 6925210"/>
                  <a:gd name="connsiteY15" fmla="*/ 1497958 h 4703596"/>
                  <a:gd name="connsiteX16" fmla="*/ 4445792 w 6925210"/>
                  <a:gd name="connsiteY16" fmla="*/ 1757514 h 4703596"/>
                  <a:gd name="connsiteX17" fmla="*/ 4829966 w 6925210"/>
                  <a:gd name="connsiteY17" fmla="*/ 2017865 h 4703596"/>
                  <a:gd name="connsiteX18" fmla="*/ 5736431 w 6925210"/>
                  <a:gd name="connsiteY18" fmla="*/ 2369495 h 4703596"/>
                  <a:gd name="connsiteX19" fmla="*/ 6255540 w 6925210"/>
                  <a:gd name="connsiteY19" fmla="*/ 3045772 h 4703596"/>
                  <a:gd name="connsiteX20" fmla="*/ 4852988 w 6925210"/>
                  <a:gd name="connsiteY20" fmla="*/ 3988744 h 4703596"/>
                  <a:gd name="connsiteX21" fmla="*/ 2340769 w 6925210"/>
                  <a:gd name="connsiteY21" fmla="*/ 4703596 h 4703596"/>
                  <a:gd name="connsiteX22" fmla="*/ 0 w 6925210"/>
                  <a:gd name="connsiteY22" fmla="*/ 4703596 h 4703596"/>
                  <a:gd name="connsiteX23" fmla="*/ 3810000 w 6925210"/>
                  <a:gd name="connsiteY23" fmla="*/ 3326757 h 4703596"/>
                  <a:gd name="connsiteX0" fmla="*/ 3810000 w 6925210"/>
                  <a:gd name="connsiteY0" fmla="*/ 3462503 h 4839342"/>
                  <a:gd name="connsiteX1" fmla="*/ 4241800 w 6925210"/>
                  <a:gd name="connsiteY1" fmla="*/ 2656054 h 4839342"/>
                  <a:gd name="connsiteX2" fmla="*/ 3271836 w 6925210"/>
                  <a:gd name="connsiteY2" fmla="*/ 2038517 h 4839342"/>
                  <a:gd name="connsiteX3" fmla="*/ 3886993 w 6925210"/>
                  <a:gd name="connsiteY3" fmla="*/ 1480511 h 4839342"/>
                  <a:gd name="connsiteX4" fmla="*/ 5719761 w 6925210"/>
                  <a:gd name="connsiteY4" fmla="*/ 1131260 h 4839342"/>
                  <a:gd name="connsiteX5" fmla="*/ 5879305 w 6925210"/>
                  <a:gd name="connsiteY5" fmla="*/ 843130 h 4839342"/>
                  <a:gd name="connsiteX6" fmla="*/ 5088728 w 6925210"/>
                  <a:gd name="connsiteY6" fmla="*/ 628818 h 4839342"/>
                  <a:gd name="connsiteX7" fmla="*/ 4788690 w 6925210"/>
                  <a:gd name="connsiteY7" fmla="*/ 419268 h 4839342"/>
                  <a:gd name="connsiteX8" fmla="*/ 5388766 w 6925210"/>
                  <a:gd name="connsiteY8" fmla="*/ 145424 h 4839342"/>
                  <a:gd name="connsiteX9" fmla="*/ 6367459 w 6925210"/>
                  <a:gd name="connsiteY9" fmla="*/ 2549 h 4839342"/>
                  <a:gd name="connsiteX10" fmla="*/ 5831678 w 6925210"/>
                  <a:gd name="connsiteY10" fmla="*/ 278774 h 4839342"/>
                  <a:gd name="connsiteX11" fmla="*/ 5876922 w 6925210"/>
                  <a:gd name="connsiteY11" fmla="*/ 512136 h 4839342"/>
                  <a:gd name="connsiteX12" fmla="*/ 6396036 w 6925210"/>
                  <a:gd name="connsiteY12" fmla="*/ 619291 h 4839342"/>
                  <a:gd name="connsiteX13" fmla="*/ 6924673 w 6925210"/>
                  <a:gd name="connsiteY13" fmla="*/ 983624 h 4839342"/>
                  <a:gd name="connsiteX14" fmla="*/ 6167436 w 6925210"/>
                  <a:gd name="connsiteY14" fmla="*/ 1419391 h 4839342"/>
                  <a:gd name="connsiteX15" fmla="*/ 4864098 w 6925210"/>
                  <a:gd name="connsiteY15" fmla="*/ 1633704 h 4839342"/>
                  <a:gd name="connsiteX16" fmla="*/ 4445792 w 6925210"/>
                  <a:gd name="connsiteY16" fmla="*/ 1893260 h 4839342"/>
                  <a:gd name="connsiteX17" fmla="*/ 4829966 w 6925210"/>
                  <a:gd name="connsiteY17" fmla="*/ 2153611 h 4839342"/>
                  <a:gd name="connsiteX18" fmla="*/ 5736431 w 6925210"/>
                  <a:gd name="connsiteY18" fmla="*/ 2505241 h 4839342"/>
                  <a:gd name="connsiteX19" fmla="*/ 6255540 w 6925210"/>
                  <a:gd name="connsiteY19" fmla="*/ 3181518 h 4839342"/>
                  <a:gd name="connsiteX20" fmla="*/ 4852988 w 6925210"/>
                  <a:gd name="connsiteY20" fmla="*/ 4124490 h 4839342"/>
                  <a:gd name="connsiteX21" fmla="*/ 2340769 w 6925210"/>
                  <a:gd name="connsiteY21" fmla="*/ 4839342 h 4839342"/>
                  <a:gd name="connsiteX22" fmla="*/ 0 w 6925210"/>
                  <a:gd name="connsiteY22" fmla="*/ 4839342 h 4839342"/>
                  <a:gd name="connsiteX23" fmla="*/ 3810000 w 6925210"/>
                  <a:gd name="connsiteY23" fmla="*/ 3462503 h 4839342"/>
                  <a:gd name="connsiteX0" fmla="*/ 3810000 w 6925210"/>
                  <a:gd name="connsiteY0" fmla="*/ 3459954 h 4836793"/>
                  <a:gd name="connsiteX1" fmla="*/ 4241800 w 6925210"/>
                  <a:gd name="connsiteY1" fmla="*/ 2653505 h 4836793"/>
                  <a:gd name="connsiteX2" fmla="*/ 3271836 w 6925210"/>
                  <a:gd name="connsiteY2" fmla="*/ 2035968 h 4836793"/>
                  <a:gd name="connsiteX3" fmla="*/ 3886993 w 6925210"/>
                  <a:gd name="connsiteY3" fmla="*/ 1477962 h 4836793"/>
                  <a:gd name="connsiteX4" fmla="*/ 5719761 w 6925210"/>
                  <a:gd name="connsiteY4" fmla="*/ 1128711 h 4836793"/>
                  <a:gd name="connsiteX5" fmla="*/ 5879305 w 6925210"/>
                  <a:gd name="connsiteY5" fmla="*/ 840581 h 4836793"/>
                  <a:gd name="connsiteX6" fmla="*/ 5088728 w 6925210"/>
                  <a:gd name="connsiteY6" fmla="*/ 626269 h 4836793"/>
                  <a:gd name="connsiteX7" fmla="*/ 4788690 w 6925210"/>
                  <a:gd name="connsiteY7" fmla="*/ 416719 h 4836793"/>
                  <a:gd name="connsiteX8" fmla="*/ 5388766 w 6925210"/>
                  <a:gd name="connsiteY8" fmla="*/ 142875 h 4836793"/>
                  <a:gd name="connsiteX9" fmla="*/ 6367459 w 6925210"/>
                  <a:gd name="connsiteY9" fmla="*/ 0 h 4836793"/>
                  <a:gd name="connsiteX10" fmla="*/ 5831678 w 6925210"/>
                  <a:gd name="connsiteY10" fmla="*/ 276225 h 4836793"/>
                  <a:gd name="connsiteX11" fmla="*/ 5876922 w 6925210"/>
                  <a:gd name="connsiteY11" fmla="*/ 509587 h 4836793"/>
                  <a:gd name="connsiteX12" fmla="*/ 6396036 w 6925210"/>
                  <a:gd name="connsiteY12" fmla="*/ 616742 h 4836793"/>
                  <a:gd name="connsiteX13" fmla="*/ 6924673 w 6925210"/>
                  <a:gd name="connsiteY13" fmla="*/ 981075 h 4836793"/>
                  <a:gd name="connsiteX14" fmla="*/ 6167436 w 6925210"/>
                  <a:gd name="connsiteY14" fmla="*/ 1416842 h 4836793"/>
                  <a:gd name="connsiteX15" fmla="*/ 4864098 w 6925210"/>
                  <a:gd name="connsiteY15" fmla="*/ 1631155 h 4836793"/>
                  <a:gd name="connsiteX16" fmla="*/ 4445792 w 6925210"/>
                  <a:gd name="connsiteY16" fmla="*/ 1890711 h 4836793"/>
                  <a:gd name="connsiteX17" fmla="*/ 4829966 w 6925210"/>
                  <a:gd name="connsiteY17" fmla="*/ 2151062 h 4836793"/>
                  <a:gd name="connsiteX18" fmla="*/ 5736431 w 6925210"/>
                  <a:gd name="connsiteY18" fmla="*/ 2502692 h 4836793"/>
                  <a:gd name="connsiteX19" fmla="*/ 6255540 w 6925210"/>
                  <a:gd name="connsiteY19" fmla="*/ 3178969 h 4836793"/>
                  <a:gd name="connsiteX20" fmla="*/ 4852988 w 6925210"/>
                  <a:gd name="connsiteY20" fmla="*/ 4121941 h 4836793"/>
                  <a:gd name="connsiteX21" fmla="*/ 2340769 w 6925210"/>
                  <a:gd name="connsiteY21" fmla="*/ 4836793 h 4836793"/>
                  <a:gd name="connsiteX22" fmla="*/ 0 w 6925210"/>
                  <a:gd name="connsiteY22" fmla="*/ 4836793 h 4836793"/>
                  <a:gd name="connsiteX23" fmla="*/ 3810000 w 6925210"/>
                  <a:gd name="connsiteY23" fmla="*/ 3459954 h 4836793"/>
                  <a:gd name="connsiteX0" fmla="*/ 3810000 w 6925210"/>
                  <a:gd name="connsiteY0" fmla="*/ 3460385 h 4837224"/>
                  <a:gd name="connsiteX1" fmla="*/ 4241800 w 6925210"/>
                  <a:gd name="connsiteY1" fmla="*/ 2653936 h 4837224"/>
                  <a:gd name="connsiteX2" fmla="*/ 3271836 w 6925210"/>
                  <a:gd name="connsiteY2" fmla="*/ 2036399 h 4837224"/>
                  <a:gd name="connsiteX3" fmla="*/ 3886993 w 6925210"/>
                  <a:gd name="connsiteY3" fmla="*/ 1478393 h 4837224"/>
                  <a:gd name="connsiteX4" fmla="*/ 5719761 w 6925210"/>
                  <a:gd name="connsiteY4" fmla="*/ 1129142 h 4837224"/>
                  <a:gd name="connsiteX5" fmla="*/ 5879305 w 6925210"/>
                  <a:gd name="connsiteY5" fmla="*/ 841012 h 4837224"/>
                  <a:gd name="connsiteX6" fmla="*/ 5088728 w 6925210"/>
                  <a:gd name="connsiteY6" fmla="*/ 626700 h 4837224"/>
                  <a:gd name="connsiteX7" fmla="*/ 4788690 w 6925210"/>
                  <a:gd name="connsiteY7" fmla="*/ 417150 h 4837224"/>
                  <a:gd name="connsiteX8" fmla="*/ 5388766 w 6925210"/>
                  <a:gd name="connsiteY8" fmla="*/ 143306 h 4837224"/>
                  <a:gd name="connsiteX9" fmla="*/ 6367459 w 6925210"/>
                  <a:gd name="connsiteY9" fmla="*/ 431 h 4837224"/>
                  <a:gd name="connsiteX10" fmla="*/ 6179341 w 6925210"/>
                  <a:gd name="connsiteY10" fmla="*/ 105206 h 4837224"/>
                  <a:gd name="connsiteX11" fmla="*/ 5831678 w 6925210"/>
                  <a:gd name="connsiteY11" fmla="*/ 276656 h 4837224"/>
                  <a:gd name="connsiteX12" fmla="*/ 5876922 w 6925210"/>
                  <a:gd name="connsiteY12" fmla="*/ 510018 h 4837224"/>
                  <a:gd name="connsiteX13" fmla="*/ 6396036 w 6925210"/>
                  <a:gd name="connsiteY13" fmla="*/ 617173 h 4837224"/>
                  <a:gd name="connsiteX14" fmla="*/ 6924673 w 6925210"/>
                  <a:gd name="connsiteY14" fmla="*/ 981506 h 4837224"/>
                  <a:gd name="connsiteX15" fmla="*/ 6167436 w 6925210"/>
                  <a:gd name="connsiteY15" fmla="*/ 1417273 h 4837224"/>
                  <a:gd name="connsiteX16" fmla="*/ 4864098 w 6925210"/>
                  <a:gd name="connsiteY16" fmla="*/ 1631586 h 4837224"/>
                  <a:gd name="connsiteX17" fmla="*/ 4445792 w 6925210"/>
                  <a:gd name="connsiteY17" fmla="*/ 1891142 h 4837224"/>
                  <a:gd name="connsiteX18" fmla="*/ 4829966 w 6925210"/>
                  <a:gd name="connsiteY18" fmla="*/ 2151493 h 4837224"/>
                  <a:gd name="connsiteX19" fmla="*/ 5736431 w 6925210"/>
                  <a:gd name="connsiteY19" fmla="*/ 2503123 h 4837224"/>
                  <a:gd name="connsiteX20" fmla="*/ 6255540 w 6925210"/>
                  <a:gd name="connsiteY20" fmla="*/ 3179400 h 4837224"/>
                  <a:gd name="connsiteX21" fmla="*/ 4852988 w 6925210"/>
                  <a:gd name="connsiteY21" fmla="*/ 4122372 h 4837224"/>
                  <a:gd name="connsiteX22" fmla="*/ 2340769 w 6925210"/>
                  <a:gd name="connsiteY22" fmla="*/ 4837224 h 4837224"/>
                  <a:gd name="connsiteX23" fmla="*/ 0 w 6925210"/>
                  <a:gd name="connsiteY23" fmla="*/ 4837224 h 4837224"/>
                  <a:gd name="connsiteX24" fmla="*/ 3810000 w 6925210"/>
                  <a:gd name="connsiteY24" fmla="*/ 3460385 h 4837224"/>
                  <a:gd name="connsiteX0" fmla="*/ 3810000 w 7189015"/>
                  <a:gd name="connsiteY0" fmla="*/ 3462115 h 4838954"/>
                  <a:gd name="connsiteX1" fmla="*/ 4241800 w 7189015"/>
                  <a:gd name="connsiteY1" fmla="*/ 2655666 h 4838954"/>
                  <a:gd name="connsiteX2" fmla="*/ 3271836 w 7189015"/>
                  <a:gd name="connsiteY2" fmla="*/ 2038129 h 4838954"/>
                  <a:gd name="connsiteX3" fmla="*/ 3886993 w 7189015"/>
                  <a:gd name="connsiteY3" fmla="*/ 1480123 h 4838954"/>
                  <a:gd name="connsiteX4" fmla="*/ 5719761 w 7189015"/>
                  <a:gd name="connsiteY4" fmla="*/ 1130872 h 4838954"/>
                  <a:gd name="connsiteX5" fmla="*/ 5879305 w 7189015"/>
                  <a:gd name="connsiteY5" fmla="*/ 842742 h 4838954"/>
                  <a:gd name="connsiteX6" fmla="*/ 5088728 w 7189015"/>
                  <a:gd name="connsiteY6" fmla="*/ 628430 h 4838954"/>
                  <a:gd name="connsiteX7" fmla="*/ 4788690 w 7189015"/>
                  <a:gd name="connsiteY7" fmla="*/ 418880 h 4838954"/>
                  <a:gd name="connsiteX8" fmla="*/ 5388766 w 7189015"/>
                  <a:gd name="connsiteY8" fmla="*/ 145036 h 4838954"/>
                  <a:gd name="connsiteX9" fmla="*/ 6367459 w 7189015"/>
                  <a:gd name="connsiteY9" fmla="*/ 2161 h 4838954"/>
                  <a:gd name="connsiteX10" fmla="*/ 7181847 w 7189015"/>
                  <a:gd name="connsiteY10" fmla="*/ 47405 h 4838954"/>
                  <a:gd name="connsiteX11" fmla="*/ 5831678 w 7189015"/>
                  <a:gd name="connsiteY11" fmla="*/ 278386 h 4838954"/>
                  <a:gd name="connsiteX12" fmla="*/ 5876922 w 7189015"/>
                  <a:gd name="connsiteY12" fmla="*/ 511748 h 4838954"/>
                  <a:gd name="connsiteX13" fmla="*/ 6396036 w 7189015"/>
                  <a:gd name="connsiteY13" fmla="*/ 618903 h 4838954"/>
                  <a:gd name="connsiteX14" fmla="*/ 6924673 w 7189015"/>
                  <a:gd name="connsiteY14" fmla="*/ 983236 h 4838954"/>
                  <a:gd name="connsiteX15" fmla="*/ 6167436 w 7189015"/>
                  <a:gd name="connsiteY15" fmla="*/ 1419003 h 4838954"/>
                  <a:gd name="connsiteX16" fmla="*/ 4864098 w 7189015"/>
                  <a:gd name="connsiteY16" fmla="*/ 1633316 h 4838954"/>
                  <a:gd name="connsiteX17" fmla="*/ 4445792 w 7189015"/>
                  <a:gd name="connsiteY17" fmla="*/ 1892872 h 4838954"/>
                  <a:gd name="connsiteX18" fmla="*/ 4829966 w 7189015"/>
                  <a:gd name="connsiteY18" fmla="*/ 2153223 h 4838954"/>
                  <a:gd name="connsiteX19" fmla="*/ 5736431 w 7189015"/>
                  <a:gd name="connsiteY19" fmla="*/ 2504853 h 4838954"/>
                  <a:gd name="connsiteX20" fmla="*/ 6255540 w 7189015"/>
                  <a:gd name="connsiteY20" fmla="*/ 3181130 h 4838954"/>
                  <a:gd name="connsiteX21" fmla="*/ 4852988 w 7189015"/>
                  <a:gd name="connsiteY21" fmla="*/ 4124102 h 4838954"/>
                  <a:gd name="connsiteX22" fmla="*/ 2340769 w 7189015"/>
                  <a:gd name="connsiteY22" fmla="*/ 4838954 h 4838954"/>
                  <a:gd name="connsiteX23" fmla="*/ 0 w 7189015"/>
                  <a:gd name="connsiteY23" fmla="*/ 4838954 h 4838954"/>
                  <a:gd name="connsiteX24" fmla="*/ 3810000 w 7189015"/>
                  <a:gd name="connsiteY24" fmla="*/ 3462115 h 4838954"/>
                  <a:gd name="connsiteX0" fmla="*/ 3810000 w 7189015"/>
                  <a:gd name="connsiteY0" fmla="*/ 3462115 h 4838954"/>
                  <a:gd name="connsiteX1" fmla="*/ 4241800 w 7189015"/>
                  <a:gd name="connsiteY1" fmla="*/ 2655666 h 4838954"/>
                  <a:gd name="connsiteX2" fmla="*/ 3271836 w 7189015"/>
                  <a:gd name="connsiteY2" fmla="*/ 2038129 h 4838954"/>
                  <a:gd name="connsiteX3" fmla="*/ 3886993 w 7189015"/>
                  <a:gd name="connsiteY3" fmla="*/ 1480123 h 4838954"/>
                  <a:gd name="connsiteX4" fmla="*/ 5719761 w 7189015"/>
                  <a:gd name="connsiteY4" fmla="*/ 1130872 h 4838954"/>
                  <a:gd name="connsiteX5" fmla="*/ 5879305 w 7189015"/>
                  <a:gd name="connsiteY5" fmla="*/ 842742 h 4838954"/>
                  <a:gd name="connsiteX6" fmla="*/ 5088728 w 7189015"/>
                  <a:gd name="connsiteY6" fmla="*/ 628430 h 4838954"/>
                  <a:gd name="connsiteX7" fmla="*/ 4788690 w 7189015"/>
                  <a:gd name="connsiteY7" fmla="*/ 418880 h 4838954"/>
                  <a:gd name="connsiteX8" fmla="*/ 5388766 w 7189015"/>
                  <a:gd name="connsiteY8" fmla="*/ 145036 h 4838954"/>
                  <a:gd name="connsiteX9" fmla="*/ 6367459 w 7189015"/>
                  <a:gd name="connsiteY9" fmla="*/ 2161 h 4838954"/>
                  <a:gd name="connsiteX10" fmla="*/ 7181847 w 7189015"/>
                  <a:gd name="connsiteY10" fmla="*/ 47405 h 4838954"/>
                  <a:gd name="connsiteX11" fmla="*/ 5831678 w 7189015"/>
                  <a:gd name="connsiteY11" fmla="*/ 278386 h 4838954"/>
                  <a:gd name="connsiteX12" fmla="*/ 5876922 w 7189015"/>
                  <a:gd name="connsiteY12" fmla="*/ 511748 h 4838954"/>
                  <a:gd name="connsiteX13" fmla="*/ 6396036 w 7189015"/>
                  <a:gd name="connsiteY13" fmla="*/ 618903 h 4838954"/>
                  <a:gd name="connsiteX14" fmla="*/ 6924673 w 7189015"/>
                  <a:gd name="connsiteY14" fmla="*/ 983236 h 4838954"/>
                  <a:gd name="connsiteX15" fmla="*/ 6167436 w 7189015"/>
                  <a:gd name="connsiteY15" fmla="*/ 1419003 h 4838954"/>
                  <a:gd name="connsiteX16" fmla="*/ 4864098 w 7189015"/>
                  <a:gd name="connsiteY16" fmla="*/ 1633316 h 4838954"/>
                  <a:gd name="connsiteX17" fmla="*/ 4445792 w 7189015"/>
                  <a:gd name="connsiteY17" fmla="*/ 1892872 h 4838954"/>
                  <a:gd name="connsiteX18" fmla="*/ 4829966 w 7189015"/>
                  <a:gd name="connsiteY18" fmla="*/ 2153223 h 4838954"/>
                  <a:gd name="connsiteX19" fmla="*/ 5736431 w 7189015"/>
                  <a:gd name="connsiteY19" fmla="*/ 2504853 h 4838954"/>
                  <a:gd name="connsiteX20" fmla="*/ 6255540 w 7189015"/>
                  <a:gd name="connsiteY20" fmla="*/ 3181130 h 4838954"/>
                  <a:gd name="connsiteX21" fmla="*/ 4852988 w 7189015"/>
                  <a:gd name="connsiteY21" fmla="*/ 4124102 h 4838954"/>
                  <a:gd name="connsiteX22" fmla="*/ 2340769 w 7189015"/>
                  <a:gd name="connsiteY22" fmla="*/ 4838954 h 4838954"/>
                  <a:gd name="connsiteX23" fmla="*/ 0 w 7189015"/>
                  <a:gd name="connsiteY23" fmla="*/ 4838954 h 4838954"/>
                  <a:gd name="connsiteX24" fmla="*/ 3810000 w 7189015"/>
                  <a:gd name="connsiteY24" fmla="*/ 3462115 h 4838954"/>
                  <a:gd name="connsiteX0" fmla="*/ 3810000 w 7202957"/>
                  <a:gd name="connsiteY0" fmla="*/ 3472419 h 4849258"/>
                  <a:gd name="connsiteX1" fmla="*/ 4241800 w 7202957"/>
                  <a:gd name="connsiteY1" fmla="*/ 2665970 h 4849258"/>
                  <a:gd name="connsiteX2" fmla="*/ 3271836 w 7202957"/>
                  <a:gd name="connsiteY2" fmla="*/ 2048433 h 4849258"/>
                  <a:gd name="connsiteX3" fmla="*/ 3886993 w 7202957"/>
                  <a:gd name="connsiteY3" fmla="*/ 1490427 h 4849258"/>
                  <a:gd name="connsiteX4" fmla="*/ 5719761 w 7202957"/>
                  <a:gd name="connsiteY4" fmla="*/ 1141176 h 4849258"/>
                  <a:gd name="connsiteX5" fmla="*/ 5879305 w 7202957"/>
                  <a:gd name="connsiteY5" fmla="*/ 853046 h 4849258"/>
                  <a:gd name="connsiteX6" fmla="*/ 5088728 w 7202957"/>
                  <a:gd name="connsiteY6" fmla="*/ 638734 h 4849258"/>
                  <a:gd name="connsiteX7" fmla="*/ 4788690 w 7202957"/>
                  <a:gd name="connsiteY7" fmla="*/ 429184 h 4849258"/>
                  <a:gd name="connsiteX8" fmla="*/ 5388766 w 7202957"/>
                  <a:gd name="connsiteY8" fmla="*/ 155340 h 4849258"/>
                  <a:gd name="connsiteX9" fmla="*/ 6367459 w 7202957"/>
                  <a:gd name="connsiteY9" fmla="*/ 12465 h 4849258"/>
                  <a:gd name="connsiteX10" fmla="*/ 6636541 w 7202957"/>
                  <a:gd name="connsiteY10" fmla="*/ 12465 h 4849258"/>
                  <a:gd name="connsiteX11" fmla="*/ 7181847 w 7202957"/>
                  <a:gd name="connsiteY11" fmla="*/ 57709 h 4849258"/>
                  <a:gd name="connsiteX12" fmla="*/ 5831678 w 7202957"/>
                  <a:gd name="connsiteY12" fmla="*/ 288690 h 4849258"/>
                  <a:gd name="connsiteX13" fmla="*/ 5876922 w 7202957"/>
                  <a:gd name="connsiteY13" fmla="*/ 522052 h 4849258"/>
                  <a:gd name="connsiteX14" fmla="*/ 6396036 w 7202957"/>
                  <a:gd name="connsiteY14" fmla="*/ 629207 h 4849258"/>
                  <a:gd name="connsiteX15" fmla="*/ 6924673 w 7202957"/>
                  <a:gd name="connsiteY15" fmla="*/ 993540 h 4849258"/>
                  <a:gd name="connsiteX16" fmla="*/ 6167436 w 7202957"/>
                  <a:gd name="connsiteY16" fmla="*/ 1429307 h 4849258"/>
                  <a:gd name="connsiteX17" fmla="*/ 4864098 w 7202957"/>
                  <a:gd name="connsiteY17" fmla="*/ 1643620 h 4849258"/>
                  <a:gd name="connsiteX18" fmla="*/ 4445792 w 7202957"/>
                  <a:gd name="connsiteY18" fmla="*/ 1903176 h 4849258"/>
                  <a:gd name="connsiteX19" fmla="*/ 4829966 w 7202957"/>
                  <a:gd name="connsiteY19" fmla="*/ 2163527 h 4849258"/>
                  <a:gd name="connsiteX20" fmla="*/ 5736431 w 7202957"/>
                  <a:gd name="connsiteY20" fmla="*/ 2515157 h 4849258"/>
                  <a:gd name="connsiteX21" fmla="*/ 6255540 w 7202957"/>
                  <a:gd name="connsiteY21" fmla="*/ 3191434 h 4849258"/>
                  <a:gd name="connsiteX22" fmla="*/ 4852988 w 7202957"/>
                  <a:gd name="connsiteY22" fmla="*/ 4134406 h 4849258"/>
                  <a:gd name="connsiteX23" fmla="*/ 2340769 w 7202957"/>
                  <a:gd name="connsiteY23" fmla="*/ 4849258 h 4849258"/>
                  <a:gd name="connsiteX24" fmla="*/ 0 w 7202957"/>
                  <a:gd name="connsiteY24" fmla="*/ 4849258 h 4849258"/>
                  <a:gd name="connsiteX25" fmla="*/ 3810000 w 7202957"/>
                  <a:gd name="connsiteY25" fmla="*/ 3472419 h 4849258"/>
                  <a:gd name="connsiteX0" fmla="*/ 3810000 w 7202957"/>
                  <a:gd name="connsiteY0" fmla="*/ 3762518 h 5139357"/>
                  <a:gd name="connsiteX1" fmla="*/ 4241800 w 7202957"/>
                  <a:gd name="connsiteY1" fmla="*/ 2956069 h 5139357"/>
                  <a:gd name="connsiteX2" fmla="*/ 3271836 w 7202957"/>
                  <a:gd name="connsiteY2" fmla="*/ 2338532 h 5139357"/>
                  <a:gd name="connsiteX3" fmla="*/ 3886993 w 7202957"/>
                  <a:gd name="connsiteY3" fmla="*/ 1780526 h 5139357"/>
                  <a:gd name="connsiteX4" fmla="*/ 5719761 w 7202957"/>
                  <a:gd name="connsiteY4" fmla="*/ 1431275 h 5139357"/>
                  <a:gd name="connsiteX5" fmla="*/ 5879305 w 7202957"/>
                  <a:gd name="connsiteY5" fmla="*/ 1143145 h 5139357"/>
                  <a:gd name="connsiteX6" fmla="*/ 5088728 w 7202957"/>
                  <a:gd name="connsiteY6" fmla="*/ 928833 h 5139357"/>
                  <a:gd name="connsiteX7" fmla="*/ 4788690 w 7202957"/>
                  <a:gd name="connsiteY7" fmla="*/ 719283 h 5139357"/>
                  <a:gd name="connsiteX8" fmla="*/ 5388766 w 7202957"/>
                  <a:gd name="connsiteY8" fmla="*/ 445439 h 5139357"/>
                  <a:gd name="connsiteX9" fmla="*/ 6367459 w 7202957"/>
                  <a:gd name="connsiteY9" fmla="*/ 302564 h 5139357"/>
                  <a:gd name="connsiteX10" fmla="*/ 6636541 w 7202957"/>
                  <a:gd name="connsiteY10" fmla="*/ 146 h 5139357"/>
                  <a:gd name="connsiteX11" fmla="*/ 7181847 w 7202957"/>
                  <a:gd name="connsiteY11" fmla="*/ 347808 h 5139357"/>
                  <a:gd name="connsiteX12" fmla="*/ 5831678 w 7202957"/>
                  <a:gd name="connsiteY12" fmla="*/ 578789 h 5139357"/>
                  <a:gd name="connsiteX13" fmla="*/ 5876922 w 7202957"/>
                  <a:gd name="connsiteY13" fmla="*/ 812151 h 5139357"/>
                  <a:gd name="connsiteX14" fmla="*/ 6396036 w 7202957"/>
                  <a:gd name="connsiteY14" fmla="*/ 919306 h 5139357"/>
                  <a:gd name="connsiteX15" fmla="*/ 6924673 w 7202957"/>
                  <a:gd name="connsiteY15" fmla="*/ 1283639 h 5139357"/>
                  <a:gd name="connsiteX16" fmla="*/ 6167436 w 7202957"/>
                  <a:gd name="connsiteY16" fmla="*/ 1719406 h 5139357"/>
                  <a:gd name="connsiteX17" fmla="*/ 4864098 w 7202957"/>
                  <a:gd name="connsiteY17" fmla="*/ 1933719 h 5139357"/>
                  <a:gd name="connsiteX18" fmla="*/ 4445792 w 7202957"/>
                  <a:gd name="connsiteY18" fmla="*/ 2193275 h 5139357"/>
                  <a:gd name="connsiteX19" fmla="*/ 4829966 w 7202957"/>
                  <a:gd name="connsiteY19" fmla="*/ 2453626 h 5139357"/>
                  <a:gd name="connsiteX20" fmla="*/ 5736431 w 7202957"/>
                  <a:gd name="connsiteY20" fmla="*/ 2805256 h 5139357"/>
                  <a:gd name="connsiteX21" fmla="*/ 6255540 w 7202957"/>
                  <a:gd name="connsiteY21" fmla="*/ 3481533 h 5139357"/>
                  <a:gd name="connsiteX22" fmla="*/ 4852988 w 7202957"/>
                  <a:gd name="connsiteY22" fmla="*/ 4424505 h 5139357"/>
                  <a:gd name="connsiteX23" fmla="*/ 2340769 w 7202957"/>
                  <a:gd name="connsiteY23" fmla="*/ 5139357 h 5139357"/>
                  <a:gd name="connsiteX24" fmla="*/ 0 w 7202957"/>
                  <a:gd name="connsiteY24" fmla="*/ 5139357 h 5139357"/>
                  <a:gd name="connsiteX25" fmla="*/ 3810000 w 7202957"/>
                  <a:gd name="connsiteY25" fmla="*/ 3762518 h 5139357"/>
                  <a:gd name="connsiteX0" fmla="*/ 3810000 w 7245501"/>
                  <a:gd name="connsiteY0" fmla="*/ 3766756 h 5143595"/>
                  <a:gd name="connsiteX1" fmla="*/ 4241800 w 7245501"/>
                  <a:gd name="connsiteY1" fmla="*/ 2960307 h 5143595"/>
                  <a:gd name="connsiteX2" fmla="*/ 3271836 w 7245501"/>
                  <a:gd name="connsiteY2" fmla="*/ 2342770 h 5143595"/>
                  <a:gd name="connsiteX3" fmla="*/ 3886993 w 7245501"/>
                  <a:gd name="connsiteY3" fmla="*/ 1784764 h 5143595"/>
                  <a:gd name="connsiteX4" fmla="*/ 5719761 w 7245501"/>
                  <a:gd name="connsiteY4" fmla="*/ 1435513 h 5143595"/>
                  <a:gd name="connsiteX5" fmla="*/ 5879305 w 7245501"/>
                  <a:gd name="connsiteY5" fmla="*/ 1147383 h 5143595"/>
                  <a:gd name="connsiteX6" fmla="*/ 5088728 w 7245501"/>
                  <a:gd name="connsiteY6" fmla="*/ 933071 h 5143595"/>
                  <a:gd name="connsiteX7" fmla="*/ 4788690 w 7245501"/>
                  <a:gd name="connsiteY7" fmla="*/ 723521 h 5143595"/>
                  <a:gd name="connsiteX8" fmla="*/ 5388766 w 7245501"/>
                  <a:gd name="connsiteY8" fmla="*/ 449677 h 5143595"/>
                  <a:gd name="connsiteX9" fmla="*/ 6367459 w 7245501"/>
                  <a:gd name="connsiteY9" fmla="*/ 306802 h 5143595"/>
                  <a:gd name="connsiteX10" fmla="*/ 6636541 w 7245501"/>
                  <a:gd name="connsiteY10" fmla="*/ 4384 h 5143595"/>
                  <a:gd name="connsiteX11" fmla="*/ 6986585 w 7245501"/>
                  <a:gd name="connsiteY11" fmla="*/ 142497 h 5143595"/>
                  <a:gd name="connsiteX12" fmla="*/ 7181847 w 7245501"/>
                  <a:gd name="connsiteY12" fmla="*/ 352046 h 5143595"/>
                  <a:gd name="connsiteX13" fmla="*/ 5831678 w 7245501"/>
                  <a:gd name="connsiteY13" fmla="*/ 583027 h 5143595"/>
                  <a:gd name="connsiteX14" fmla="*/ 5876922 w 7245501"/>
                  <a:gd name="connsiteY14" fmla="*/ 816389 h 5143595"/>
                  <a:gd name="connsiteX15" fmla="*/ 6396036 w 7245501"/>
                  <a:gd name="connsiteY15" fmla="*/ 923544 h 5143595"/>
                  <a:gd name="connsiteX16" fmla="*/ 6924673 w 7245501"/>
                  <a:gd name="connsiteY16" fmla="*/ 1287877 h 5143595"/>
                  <a:gd name="connsiteX17" fmla="*/ 6167436 w 7245501"/>
                  <a:gd name="connsiteY17" fmla="*/ 1723644 h 5143595"/>
                  <a:gd name="connsiteX18" fmla="*/ 4864098 w 7245501"/>
                  <a:gd name="connsiteY18" fmla="*/ 1937957 h 5143595"/>
                  <a:gd name="connsiteX19" fmla="*/ 4445792 w 7245501"/>
                  <a:gd name="connsiteY19" fmla="*/ 2197513 h 5143595"/>
                  <a:gd name="connsiteX20" fmla="*/ 4829966 w 7245501"/>
                  <a:gd name="connsiteY20" fmla="*/ 2457864 h 5143595"/>
                  <a:gd name="connsiteX21" fmla="*/ 5736431 w 7245501"/>
                  <a:gd name="connsiteY21" fmla="*/ 2809494 h 5143595"/>
                  <a:gd name="connsiteX22" fmla="*/ 6255540 w 7245501"/>
                  <a:gd name="connsiteY22" fmla="*/ 3485771 h 5143595"/>
                  <a:gd name="connsiteX23" fmla="*/ 4852988 w 7245501"/>
                  <a:gd name="connsiteY23" fmla="*/ 4428743 h 5143595"/>
                  <a:gd name="connsiteX24" fmla="*/ 2340769 w 7245501"/>
                  <a:gd name="connsiteY24" fmla="*/ 5143595 h 5143595"/>
                  <a:gd name="connsiteX25" fmla="*/ 0 w 7245501"/>
                  <a:gd name="connsiteY25" fmla="*/ 5143595 h 5143595"/>
                  <a:gd name="connsiteX26" fmla="*/ 3810000 w 7245501"/>
                  <a:gd name="connsiteY26" fmla="*/ 3766756 h 5143595"/>
                  <a:gd name="connsiteX0" fmla="*/ 3810000 w 7292238"/>
                  <a:gd name="connsiteY0" fmla="*/ 3840962 h 5217801"/>
                  <a:gd name="connsiteX1" fmla="*/ 4241800 w 7292238"/>
                  <a:gd name="connsiteY1" fmla="*/ 3034513 h 5217801"/>
                  <a:gd name="connsiteX2" fmla="*/ 3271836 w 7292238"/>
                  <a:gd name="connsiteY2" fmla="*/ 2416976 h 5217801"/>
                  <a:gd name="connsiteX3" fmla="*/ 3886993 w 7292238"/>
                  <a:gd name="connsiteY3" fmla="*/ 1858970 h 5217801"/>
                  <a:gd name="connsiteX4" fmla="*/ 5719761 w 7292238"/>
                  <a:gd name="connsiteY4" fmla="*/ 1509719 h 5217801"/>
                  <a:gd name="connsiteX5" fmla="*/ 5879305 w 7292238"/>
                  <a:gd name="connsiteY5" fmla="*/ 1221589 h 5217801"/>
                  <a:gd name="connsiteX6" fmla="*/ 5088728 w 7292238"/>
                  <a:gd name="connsiteY6" fmla="*/ 1007277 h 5217801"/>
                  <a:gd name="connsiteX7" fmla="*/ 4788690 w 7292238"/>
                  <a:gd name="connsiteY7" fmla="*/ 797727 h 5217801"/>
                  <a:gd name="connsiteX8" fmla="*/ 5388766 w 7292238"/>
                  <a:gd name="connsiteY8" fmla="*/ 523883 h 5217801"/>
                  <a:gd name="connsiteX9" fmla="*/ 6367459 w 7292238"/>
                  <a:gd name="connsiteY9" fmla="*/ 381008 h 5217801"/>
                  <a:gd name="connsiteX10" fmla="*/ 6636541 w 7292238"/>
                  <a:gd name="connsiteY10" fmla="*/ 78590 h 5217801"/>
                  <a:gd name="connsiteX11" fmla="*/ 7184229 w 7292238"/>
                  <a:gd name="connsiteY11" fmla="*/ 19059 h 5217801"/>
                  <a:gd name="connsiteX12" fmla="*/ 7181847 w 7292238"/>
                  <a:gd name="connsiteY12" fmla="*/ 426252 h 5217801"/>
                  <a:gd name="connsiteX13" fmla="*/ 5831678 w 7292238"/>
                  <a:gd name="connsiteY13" fmla="*/ 657233 h 5217801"/>
                  <a:gd name="connsiteX14" fmla="*/ 5876922 w 7292238"/>
                  <a:gd name="connsiteY14" fmla="*/ 890595 h 5217801"/>
                  <a:gd name="connsiteX15" fmla="*/ 6396036 w 7292238"/>
                  <a:gd name="connsiteY15" fmla="*/ 997750 h 5217801"/>
                  <a:gd name="connsiteX16" fmla="*/ 6924673 w 7292238"/>
                  <a:gd name="connsiteY16" fmla="*/ 1362083 h 5217801"/>
                  <a:gd name="connsiteX17" fmla="*/ 6167436 w 7292238"/>
                  <a:gd name="connsiteY17" fmla="*/ 1797850 h 5217801"/>
                  <a:gd name="connsiteX18" fmla="*/ 4864098 w 7292238"/>
                  <a:gd name="connsiteY18" fmla="*/ 2012163 h 5217801"/>
                  <a:gd name="connsiteX19" fmla="*/ 4445792 w 7292238"/>
                  <a:gd name="connsiteY19" fmla="*/ 2271719 h 5217801"/>
                  <a:gd name="connsiteX20" fmla="*/ 4829966 w 7292238"/>
                  <a:gd name="connsiteY20" fmla="*/ 2532070 h 5217801"/>
                  <a:gd name="connsiteX21" fmla="*/ 5736431 w 7292238"/>
                  <a:gd name="connsiteY21" fmla="*/ 2883700 h 5217801"/>
                  <a:gd name="connsiteX22" fmla="*/ 6255540 w 7292238"/>
                  <a:gd name="connsiteY22" fmla="*/ 3559977 h 5217801"/>
                  <a:gd name="connsiteX23" fmla="*/ 4852988 w 7292238"/>
                  <a:gd name="connsiteY23" fmla="*/ 4502949 h 5217801"/>
                  <a:gd name="connsiteX24" fmla="*/ 2340769 w 7292238"/>
                  <a:gd name="connsiteY24" fmla="*/ 5217801 h 5217801"/>
                  <a:gd name="connsiteX25" fmla="*/ 0 w 7292238"/>
                  <a:gd name="connsiteY25" fmla="*/ 5217801 h 5217801"/>
                  <a:gd name="connsiteX26" fmla="*/ 3810000 w 7292238"/>
                  <a:gd name="connsiteY26" fmla="*/ 3840962 h 5217801"/>
                  <a:gd name="connsiteX0" fmla="*/ 3810000 w 7415181"/>
                  <a:gd name="connsiteY0" fmla="*/ 3840962 h 5217801"/>
                  <a:gd name="connsiteX1" fmla="*/ 4241800 w 7415181"/>
                  <a:gd name="connsiteY1" fmla="*/ 3034513 h 5217801"/>
                  <a:gd name="connsiteX2" fmla="*/ 3271836 w 7415181"/>
                  <a:gd name="connsiteY2" fmla="*/ 2416976 h 5217801"/>
                  <a:gd name="connsiteX3" fmla="*/ 3886993 w 7415181"/>
                  <a:gd name="connsiteY3" fmla="*/ 1858970 h 5217801"/>
                  <a:gd name="connsiteX4" fmla="*/ 5719761 w 7415181"/>
                  <a:gd name="connsiteY4" fmla="*/ 1509719 h 5217801"/>
                  <a:gd name="connsiteX5" fmla="*/ 5879305 w 7415181"/>
                  <a:gd name="connsiteY5" fmla="*/ 1221589 h 5217801"/>
                  <a:gd name="connsiteX6" fmla="*/ 5088728 w 7415181"/>
                  <a:gd name="connsiteY6" fmla="*/ 1007277 h 5217801"/>
                  <a:gd name="connsiteX7" fmla="*/ 4788690 w 7415181"/>
                  <a:gd name="connsiteY7" fmla="*/ 797727 h 5217801"/>
                  <a:gd name="connsiteX8" fmla="*/ 5388766 w 7415181"/>
                  <a:gd name="connsiteY8" fmla="*/ 523883 h 5217801"/>
                  <a:gd name="connsiteX9" fmla="*/ 6367459 w 7415181"/>
                  <a:gd name="connsiteY9" fmla="*/ 381008 h 5217801"/>
                  <a:gd name="connsiteX10" fmla="*/ 6636541 w 7415181"/>
                  <a:gd name="connsiteY10" fmla="*/ 78590 h 5217801"/>
                  <a:gd name="connsiteX11" fmla="*/ 7184229 w 7415181"/>
                  <a:gd name="connsiteY11" fmla="*/ 19059 h 5217801"/>
                  <a:gd name="connsiteX12" fmla="*/ 7181847 w 7415181"/>
                  <a:gd name="connsiteY12" fmla="*/ 426252 h 5217801"/>
                  <a:gd name="connsiteX13" fmla="*/ 5831678 w 7415181"/>
                  <a:gd name="connsiteY13" fmla="*/ 657233 h 5217801"/>
                  <a:gd name="connsiteX14" fmla="*/ 5876922 w 7415181"/>
                  <a:gd name="connsiteY14" fmla="*/ 890595 h 5217801"/>
                  <a:gd name="connsiteX15" fmla="*/ 6396036 w 7415181"/>
                  <a:gd name="connsiteY15" fmla="*/ 997750 h 5217801"/>
                  <a:gd name="connsiteX16" fmla="*/ 6924673 w 7415181"/>
                  <a:gd name="connsiteY16" fmla="*/ 1362083 h 5217801"/>
                  <a:gd name="connsiteX17" fmla="*/ 6167436 w 7415181"/>
                  <a:gd name="connsiteY17" fmla="*/ 1797850 h 5217801"/>
                  <a:gd name="connsiteX18" fmla="*/ 4864098 w 7415181"/>
                  <a:gd name="connsiteY18" fmla="*/ 2012163 h 5217801"/>
                  <a:gd name="connsiteX19" fmla="*/ 4445792 w 7415181"/>
                  <a:gd name="connsiteY19" fmla="*/ 2271719 h 5217801"/>
                  <a:gd name="connsiteX20" fmla="*/ 4829966 w 7415181"/>
                  <a:gd name="connsiteY20" fmla="*/ 2532070 h 5217801"/>
                  <a:gd name="connsiteX21" fmla="*/ 5736431 w 7415181"/>
                  <a:gd name="connsiteY21" fmla="*/ 2883700 h 5217801"/>
                  <a:gd name="connsiteX22" fmla="*/ 6255540 w 7415181"/>
                  <a:gd name="connsiteY22" fmla="*/ 3559977 h 5217801"/>
                  <a:gd name="connsiteX23" fmla="*/ 4852988 w 7415181"/>
                  <a:gd name="connsiteY23" fmla="*/ 4502949 h 5217801"/>
                  <a:gd name="connsiteX24" fmla="*/ 2340769 w 7415181"/>
                  <a:gd name="connsiteY24" fmla="*/ 5217801 h 5217801"/>
                  <a:gd name="connsiteX25" fmla="*/ 0 w 7415181"/>
                  <a:gd name="connsiteY25" fmla="*/ 5217801 h 5217801"/>
                  <a:gd name="connsiteX26" fmla="*/ 3810000 w 7415181"/>
                  <a:gd name="connsiteY26" fmla="*/ 3840962 h 5217801"/>
                  <a:gd name="connsiteX0" fmla="*/ 3810000 w 7415181"/>
                  <a:gd name="connsiteY0" fmla="*/ 3787231 h 5164070"/>
                  <a:gd name="connsiteX1" fmla="*/ 4241800 w 7415181"/>
                  <a:gd name="connsiteY1" fmla="*/ 2980782 h 5164070"/>
                  <a:gd name="connsiteX2" fmla="*/ 3271836 w 7415181"/>
                  <a:gd name="connsiteY2" fmla="*/ 2363245 h 5164070"/>
                  <a:gd name="connsiteX3" fmla="*/ 3886993 w 7415181"/>
                  <a:gd name="connsiteY3" fmla="*/ 1805239 h 5164070"/>
                  <a:gd name="connsiteX4" fmla="*/ 5719761 w 7415181"/>
                  <a:gd name="connsiteY4" fmla="*/ 1455988 h 5164070"/>
                  <a:gd name="connsiteX5" fmla="*/ 5879305 w 7415181"/>
                  <a:gd name="connsiteY5" fmla="*/ 1167858 h 5164070"/>
                  <a:gd name="connsiteX6" fmla="*/ 5088728 w 7415181"/>
                  <a:gd name="connsiteY6" fmla="*/ 953546 h 5164070"/>
                  <a:gd name="connsiteX7" fmla="*/ 4788690 w 7415181"/>
                  <a:gd name="connsiteY7" fmla="*/ 743996 h 5164070"/>
                  <a:gd name="connsiteX8" fmla="*/ 5388766 w 7415181"/>
                  <a:gd name="connsiteY8" fmla="*/ 470152 h 5164070"/>
                  <a:gd name="connsiteX9" fmla="*/ 6367459 w 7415181"/>
                  <a:gd name="connsiteY9" fmla="*/ 327277 h 5164070"/>
                  <a:gd name="connsiteX10" fmla="*/ 6636541 w 7415181"/>
                  <a:gd name="connsiteY10" fmla="*/ 24859 h 5164070"/>
                  <a:gd name="connsiteX11" fmla="*/ 7184229 w 7415181"/>
                  <a:gd name="connsiteY11" fmla="*/ 39146 h 5164070"/>
                  <a:gd name="connsiteX12" fmla="*/ 7181847 w 7415181"/>
                  <a:gd name="connsiteY12" fmla="*/ 372521 h 5164070"/>
                  <a:gd name="connsiteX13" fmla="*/ 5831678 w 7415181"/>
                  <a:gd name="connsiteY13" fmla="*/ 603502 h 5164070"/>
                  <a:gd name="connsiteX14" fmla="*/ 5876922 w 7415181"/>
                  <a:gd name="connsiteY14" fmla="*/ 836864 h 5164070"/>
                  <a:gd name="connsiteX15" fmla="*/ 6396036 w 7415181"/>
                  <a:gd name="connsiteY15" fmla="*/ 944019 h 5164070"/>
                  <a:gd name="connsiteX16" fmla="*/ 6924673 w 7415181"/>
                  <a:gd name="connsiteY16" fmla="*/ 1308352 h 5164070"/>
                  <a:gd name="connsiteX17" fmla="*/ 6167436 w 7415181"/>
                  <a:gd name="connsiteY17" fmla="*/ 1744119 h 5164070"/>
                  <a:gd name="connsiteX18" fmla="*/ 4864098 w 7415181"/>
                  <a:gd name="connsiteY18" fmla="*/ 1958432 h 5164070"/>
                  <a:gd name="connsiteX19" fmla="*/ 4445792 w 7415181"/>
                  <a:gd name="connsiteY19" fmla="*/ 2217988 h 5164070"/>
                  <a:gd name="connsiteX20" fmla="*/ 4829966 w 7415181"/>
                  <a:gd name="connsiteY20" fmla="*/ 2478339 h 5164070"/>
                  <a:gd name="connsiteX21" fmla="*/ 5736431 w 7415181"/>
                  <a:gd name="connsiteY21" fmla="*/ 2829969 h 5164070"/>
                  <a:gd name="connsiteX22" fmla="*/ 6255540 w 7415181"/>
                  <a:gd name="connsiteY22" fmla="*/ 3506246 h 5164070"/>
                  <a:gd name="connsiteX23" fmla="*/ 4852988 w 7415181"/>
                  <a:gd name="connsiteY23" fmla="*/ 4449218 h 5164070"/>
                  <a:gd name="connsiteX24" fmla="*/ 2340769 w 7415181"/>
                  <a:gd name="connsiteY24" fmla="*/ 5164070 h 5164070"/>
                  <a:gd name="connsiteX25" fmla="*/ 0 w 7415181"/>
                  <a:gd name="connsiteY25" fmla="*/ 5164070 h 5164070"/>
                  <a:gd name="connsiteX26" fmla="*/ 3810000 w 7415181"/>
                  <a:gd name="connsiteY26" fmla="*/ 3787231 h 5164070"/>
                  <a:gd name="connsiteX0" fmla="*/ 3810000 w 7404065"/>
                  <a:gd name="connsiteY0" fmla="*/ 3787231 h 5164070"/>
                  <a:gd name="connsiteX1" fmla="*/ 4241800 w 7404065"/>
                  <a:gd name="connsiteY1" fmla="*/ 2980782 h 5164070"/>
                  <a:gd name="connsiteX2" fmla="*/ 3271836 w 7404065"/>
                  <a:gd name="connsiteY2" fmla="*/ 2363245 h 5164070"/>
                  <a:gd name="connsiteX3" fmla="*/ 3886993 w 7404065"/>
                  <a:gd name="connsiteY3" fmla="*/ 1805239 h 5164070"/>
                  <a:gd name="connsiteX4" fmla="*/ 5719761 w 7404065"/>
                  <a:gd name="connsiteY4" fmla="*/ 1455988 h 5164070"/>
                  <a:gd name="connsiteX5" fmla="*/ 5879305 w 7404065"/>
                  <a:gd name="connsiteY5" fmla="*/ 1167858 h 5164070"/>
                  <a:gd name="connsiteX6" fmla="*/ 5088728 w 7404065"/>
                  <a:gd name="connsiteY6" fmla="*/ 953546 h 5164070"/>
                  <a:gd name="connsiteX7" fmla="*/ 4788690 w 7404065"/>
                  <a:gd name="connsiteY7" fmla="*/ 743996 h 5164070"/>
                  <a:gd name="connsiteX8" fmla="*/ 5388766 w 7404065"/>
                  <a:gd name="connsiteY8" fmla="*/ 470152 h 5164070"/>
                  <a:gd name="connsiteX9" fmla="*/ 6367459 w 7404065"/>
                  <a:gd name="connsiteY9" fmla="*/ 327277 h 5164070"/>
                  <a:gd name="connsiteX10" fmla="*/ 6636541 w 7404065"/>
                  <a:gd name="connsiteY10" fmla="*/ 24859 h 5164070"/>
                  <a:gd name="connsiteX11" fmla="*/ 7184229 w 7404065"/>
                  <a:gd name="connsiteY11" fmla="*/ 39146 h 5164070"/>
                  <a:gd name="connsiteX12" fmla="*/ 7181847 w 7404065"/>
                  <a:gd name="connsiteY12" fmla="*/ 372521 h 5164070"/>
                  <a:gd name="connsiteX13" fmla="*/ 5831678 w 7404065"/>
                  <a:gd name="connsiteY13" fmla="*/ 603502 h 5164070"/>
                  <a:gd name="connsiteX14" fmla="*/ 5876922 w 7404065"/>
                  <a:gd name="connsiteY14" fmla="*/ 836864 h 5164070"/>
                  <a:gd name="connsiteX15" fmla="*/ 6396036 w 7404065"/>
                  <a:gd name="connsiteY15" fmla="*/ 944019 h 5164070"/>
                  <a:gd name="connsiteX16" fmla="*/ 6924673 w 7404065"/>
                  <a:gd name="connsiteY16" fmla="*/ 1308352 h 5164070"/>
                  <a:gd name="connsiteX17" fmla="*/ 6167436 w 7404065"/>
                  <a:gd name="connsiteY17" fmla="*/ 1744119 h 5164070"/>
                  <a:gd name="connsiteX18" fmla="*/ 4864098 w 7404065"/>
                  <a:gd name="connsiteY18" fmla="*/ 1958432 h 5164070"/>
                  <a:gd name="connsiteX19" fmla="*/ 4445792 w 7404065"/>
                  <a:gd name="connsiteY19" fmla="*/ 2217988 h 5164070"/>
                  <a:gd name="connsiteX20" fmla="*/ 4829966 w 7404065"/>
                  <a:gd name="connsiteY20" fmla="*/ 2478339 h 5164070"/>
                  <a:gd name="connsiteX21" fmla="*/ 5736431 w 7404065"/>
                  <a:gd name="connsiteY21" fmla="*/ 2829969 h 5164070"/>
                  <a:gd name="connsiteX22" fmla="*/ 6255540 w 7404065"/>
                  <a:gd name="connsiteY22" fmla="*/ 3506246 h 5164070"/>
                  <a:gd name="connsiteX23" fmla="*/ 4852988 w 7404065"/>
                  <a:gd name="connsiteY23" fmla="*/ 4449218 h 5164070"/>
                  <a:gd name="connsiteX24" fmla="*/ 2340769 w 7404065"/>
                  <a:gd name="connsiteY24" fmla="*/ 5164070 h 5164070"/>
                  <a:gd name="connsiteX25" fmla="*/ 0 w 7404065"/>
                  <a:gd name="connsiteY25" fmla="*/ 5164070 h 5164070"/>
                  <a:gd name="connsiteX26" fmla="*/ 3810000 w 7404065"/>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3502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3502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3502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3502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8264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8264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8264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94342 h 5171181"/>
                  <a:gd name="connsiteX1" fmla="*/ 4241800 w 7412294"/>
                  <a:gd name="connsiteY1" fmla="*/ 2987893 h 5171181"/>
                  <a:gd name="connsiteX2" fmla="*/ 3271836 w 7412294"/>
                  <a:gd name="connsiteY2" fmla="*/ 2370356 h 5171181"/>
                  <a:gd name="connsiteX3" fmla="*/ 3886993 w 7412294"/>
                  <a:gd name="connsiteY3" fmla="*/ 1812350 h 5171181"/>
                  <a:gd name="connsiteX4" fmla="*/ 5719761 w 7412294"/>
                  <a:gd name="connsiteY4" fmla="*/ 1463099 h 5171181"/>
                  <a:gd name="connsiteX5" fmla="*/ 5879305 w 7412294"/>
                  <a:gd name="connsiteY5" fmla="*/ 1174969 h 5171181"/>
                  <a:gd name="connsiteX6" fmla="*/ 5088728 w 7412294"/>
                  <a:gd name="connsiteY6" fmla="*/ 960657 h 5171181"/>
                  <a:gd name="connsiteX7" fmla="*/ 4788690 w 7412294"/>
                  <a:gd name="connsiteY7" fmla="*/ 751107 h 5171181"/>
                  <a:gd name="connsiteX8" fmla="*/ 5388766 w 7412294"/>
                  <a:gd name="connsiteY8" fmla="*/ 477263 h 5171181"/>
                  <a:gd name="connsiteX9" fmla="*/ 6367459 w 7412294"/>
                  <a:gd name="connsiteY9" fmla="*/ 334388 h 5171181"/>
                  <a:gd name="connsiteX10" fmla="*/ 6636541 w 7412294"/>
                  <a:gd name="connsiteY10" fmla="*/ 31970 h 5171181"/>
                  <a:gd name="connsiteX11" fmla="*/ 6846089 w 7412294"/>
                  <a:gd name="connsiteY11" fmla="*/ 10538 h 5171181"/>
                  <a:gd name="connsiteX12" fmla="*/ 7184229 w 7412294"/>
                  <a:gd name="connsiteY12" fmla="*/ 46257 h 5171181"/>
                  <a:gd name="connsiteX13" fmla="*/ 7181847 w 7412294"/>
                  <a:gd name="connsiteY13" fmla="*/ 379632 h 5171181"/>
                  <a:gd name="connsiteX14" fmla="*/ 5831678 w 7412294"/>
                  <a:gd name="connsiteY14" fmla="*/ 615375 h 5171181"/>
                  <a:gd name="connsiteX15" fmla="*/ 5876922 w 7412294"/>
                  <a:gd name="connsiteY15" fmla="*/ 843975 h 5171181"/>
                  <a:gd name="connsiteX16" fmla="*/ 6396036 w 7412294"/>
                  <a:gd name="connsiteY16" fmla="*/ 951130 h 5171181"/>
                  <a:gd name="connsiteX17" fmla="*/ 6924673 w 7412294"/>
                  <a:gd name="connsiteY17" fmla="*/ 1315463 h 5171181"/>
                  <a:gd name="connsiteX18" fmla="*/ 6167436 w 7412294"/>
                  <a:gd name="connsiteY18" fmla="*/ 1751230 h 5171181"/>
                  <a:gd name="connsiteX19" fmla="*/ 4864098 w 7412294"/>
                  <a:gd name="connsiteY19" fmla="*/ 1965543 h 5171181"/>
                  <a:gd name="connsiteX20" fmla="*/ 4445792 w 7412294"/>
                  <a:gd name="connsiteY20" fmla="*/ 2225099 h 5171181"/>
                  <a:gd name="connsiteX21" fmla="*/ 4829966 w 7412294"/>
                  <a:gd name="connsiteY21" fmla="*/ 2485450 h 5171181"/>
                  <a:gd name="connsiteX22" fmla="*/ 5736431 w 7412294"/>
                  <a:gd name="connsiteY22" fmla="*/ 2837080 h 5171181"/>
                  <a:gd name="connsiteX23" fmla="*/ 6255540 w 7412294"/>
                  <a:gd name="connsiteY23" fmla="*/ 3513357 h 5171181"/>
                  <a:gd name="connsiteX24" fmla="*/ 4852988 w 7412294"/>
                  <a:gd name="connsiteY24" fmla="*/ 4456329 h 5171181"/>
                  <a:gd name="connsiteX25" fmla="*/ 2340769 w 7412294"/>
                  <a:gd name="connsiteY25" fmla="*/ 5171181 h 5171181"/>
                  <a:gd name="connsiteX26" fmla="*/ 0 w 7412294"/>
                  <a:gd name="connsiteY26" fmla="*/ 5171181 h 5171181"/>
                  <a:gd name="connsiteX27" fmla="*/ 3810000 w 7412294"/>
                  <a:gd name="connsiteY27" fmla="*/ 3794342 h 5171181"/>
                  <a:gd name="connsiteX0" fmla="*/ 3810000 w 7412294"/>
                  <a:gd name="connsiteY0" fmla="*/ 3995758 h 5372597"/>
                  <a:gd name="connsiteX1" fmla="*/ 4241800 w 7412294"/>
                  <a:gd name="connsiteY1" fmla="*/ 3189309 h 5372597"/>
                  <a:gd name="connsiteX2" fmla="*/ 3271836 w 7412294"/>
                  <a:gd name="connsiteY2" fmla="*/ 2571772 h 5372597"/>
                  <a:gd name="connsiteX3" fmla="*/ 3886993 w 7412294"/>
                  <a:gd name="connsiteY3" fmla="*/ 2013766 h 5372597"/>
                  <a:gd name="connsiteX4" fmla="*/ 5719761 w 7412294"/>
                  <a:gd name="connsiteY4" fmla="*/ 1664515 h 5372597"/>
                  <a:gd name="connsiteX5" fmla="*/ 5879305 w 7412294"/>
                  <a:gd name="connsiteY5" fmla="*/ 1376385 h 5372597"/>
                  <a:gd name="connsiteX6" fmla="*/ 5088728 w 7412294"/>
                  <a:gd name="connsiteY6" fmla="*/ 1162073 h 5372597"/>
                  <a:gd name="connsiteX7" fmla="*/ 4788690 w 7412294"/>
                  <a:gd name="connsiteY7" fmla="*/ 952523 h 5372597"/>
                  <a:gd name="connsiteX8" fmla="*/ 5388766 w 7412294"/>
                  <a:gd name="connsiteY8" fmla="*/ 678679 h 5372597"/>
                  <a:gd name="connsiteX9" fmla="*/ 6367459 w 7412294"/>
                  <a:gd name="connsiteY9" fmla="*/ 535804 h 5372597"/>
                  <a:gd name="connsiteX10" fmla="*/ 6636541 w 7412294"/>
                  <a:gd name="connsiteY10" fmla="*/ 233386 h 5372597"/>
                  <a:gd name="connsiteX11" fmla="*/ 6769889 w 7412294"/>
                  <a:gd name="connsiteY11" fmla="*/ 23 h 5372597"/>
                  <a:gd name="connsiteX12" fmla="*/ 7184229 w 7412294"/>
                  <a:gd name="connsiteY12" fmla="*/ 247673 h 5372597"/>
                  <a:gd name="connsiteX13" fmla="*/ 7181847 w 7412294"/>
                  <a:gd name="connsiteY13" fmla="*/ 581048 h 5372597"/>
                  <a:gd name="connsiteX14" fmla="*/ 5831678 w 7412294"/>
                  <a:gd name="connsiteY14" fmla="*/ 816791 h 5372597"/>
                  <a:gd name="connsiteX15" fmla="*/ 5876922 w 7412294"/>
                  <a:gd name="connsiteY15" fmla="*/ 1045391 h 5372597"/>
                  <a:gd name="connsiteX16" fmla="*/ 6396036 w 7412294"/>
                  <a:gd name="connsiteY16" fmla="*/ 1152546 h 5372597"/>
                  <a:gd name="connsiteX17" fmla="*/ 6924673 w 7412294"/>
                  <a:gd name="connsiteY17" fmla="*/ 1516879 h 5372597"/>
                  <a:gd name="connsiteX18" fmla="*/ 6167436 w 7412294"/>
                  <a:gd name="connsiteY18" fmla="*/ 1952646 h 5372597"/>
                  <a:gd name="connsiteX19" fmla="*/ 4864098 w 7412294"/>
                  <a:gd name="connsiteY19" fmla="*/ 2166959 h 5372597"/>
                  <a:gd name="connsiteX20" fmla="*/ 4445792 w 7412294"/>
                  <a:gd name="connsiteY20" fmla="*/ 2426515 h 5372597"/>
                  <a:gd name="connsiteX21" fmla="*/ 4829966 w 7412294"/>
                  <a:gd name="connsiteY21" fmla="*/ 2686866 h 5372597"/>
                  <a:gd name="connsiteX22" fmla="*/ 5736431 w 7412294"/>
                  <a:gd name="connsiteY22" fmla="*/ 3038496 h 5372597"/>
                  <a:gd name="connsiteX23" fmla="*/ 6255540 w 7412294"/>
                  <a:gd name="connsiteY23" fmla="*/ 3714773 h 5372597"/>
                  <a:gd name="connsiteX24" fmla="*/ 4852988 w 7412294"/>
                  <a:gd name="connsiteY24" fmla="*/ 4657745 h 5372597"/>
                  <a:gd name="connsiteX25" fmla="*/ 2340769 w 7412294"/>
                  <a:gd name="connsiteY25" fmla="*/ 5372597 h 5372597"/>
                  <a:gd name="connsiteX26" fmla="*/ 0 w 7412294"/>
                  <a:gd name="connsiteY26" fmla="*/ 5372597 h 5372597"/>
                  <a:gd name="connsiteX27" fmla="*/ 3810000 w 7412294"/>
                  <a:gd name="connsiteY27" fmla="*/ 3995758 h 5372597"/>
                  <a:gd name="connsiteX0" fmla="*/ 3810000 w 7412294"/>
                  <a:gd name="connsiteY0" fmla="*/ 3999527 h 5376366"/>
                  <a:gd name="connsiteX1" fmla="*/ 4241800 w 7412294"/>
                  <a:gd name="connsiteY1" fmla="*/ 3193078 h 5376366"/>
                  <a:gd name="connsiteX2" fmla="*/ 3271836 w 7412294"/>
                  <a:gd name="connsiteY2" fmla="*/ 2575541 h 5376366"/>
                  <a:gd name="connsiteX3" fmla="*/ 3886993 w 7412294"/>
                  <a:gd name="connsiteY3" fmla="*/ 2017535 h 5376366"/>
                  <a:gd name="connsiteX4" fmla="*/ 5719761 w 7412294"/>
                  <a:gd name="connsiteY4" fmla="*/ 1668284 h 5376366"/>
                  <a:gd name="connsiteX5" fmla="*/ 5879305 w 7412294"/>
                  <a:gd name="connsiteY5" fmla="*/ 1380154 h 5376366"/>
                  <a:gd name="connsiteX6" fmla="*/ 5088728 w 7412294"/>
                  <a:gd name="connsiteY6" fmla="*/ 1165842 h 5376366"/>
                  <a:gd name="connsiteX7" fmla="*/ 4788690 w 7412294"/>
                  <a:gd name="connsiteY7" fmla="*/ 956292 h 5376366"/>
                  <a:gd name="connsiteX8" fmla="*/ 5388766 w 7412294"/>
                  <a:gd name="connsiteY8" fmla="*/ 682448 h 5376366"/>
                  <a:gd name="connsiteX9" fmla="*/ 6367459 w 7412294"/>
                  <a:gd name="connsiteY9" fmla="*/ 539573 h 5376366"/>
                  <a:gd name="connsiteX10" fmla="*/ 6636541 w 7412294"/>
                  <a:gd name="connsiteY10" fmla="*/ 237155 h 5376366"/>
                  <a:gd name="connsiteX11" fmla="*/ 6769889 w 7412294"/>
                  <a:gd name="connsiteY11" fmla="*/ 3792 h 5376366"/>
                  <a:gd name="connsiteX12" fmla="*/ 6991345 w 7412294"/>
                  <a:gd name="connsiteY12" fmla="*/ 103805 h 5376366"/>
                  <a:gd name="connsiteX13" fmla="*/ 7184229 w 7412294"/>
                  <a:gd name="connsiteY13" fmla="*/ 251442 h 5376366"/>
                  <a:gd name="connsiteX14" fmla="*/ 7181847 w 7412294"/>
                  <a:gd name="connsiteY14" fmla="*/ 584817 h 5376366"/>
                  <a:gd name="connsiteX15" fmla="*/ 5831678 w 7412294"/>
                  <a:gd name="connsiteY15" fmla="*/ 820560 h 5376366"/>
                  <a:gd name="connsiteX16" fmla="*/ 5876922 w 7412294"/>
                  <a:gd name="connsiteY16" fmla="*/ 1049160 h 5376366"/>
                  <a:gd name="connsiteX17" fmla="*/ 6396036 w 7412294"/>
                  <a:gd name="connsiteY17" fmla="*/ 1156315 h 5376366"/>
                  <a:gd name="connsiteX18" fmla="*/ 6924673 w 7412294"/>
                  <a:gd name="connsiteY18" fmla="*/ 1520648 h 5376366"/>
                  <a:gd name="connsiteX19" fmla="*/ 6167436 w 7412294"/>
                  <a:gd name="connsiteY19" fmla="*/ 1956415 h 5376366"/>
                  <a:gd name="connsiteX20" fmla="*/ 4864098 w 7412294"/>
                  <a:gd name="connsiteY20" fmla="*/ 2170728 h 5376366"/>
                  <a:gd name="connsiteX21" fmla="*/ 4445792 w 7412294"/>
                  <a:gd name="connsiteY21" fmla="*/ 2430284 h 5376366"/>
                  <a:gd name="connsiteX22" fmla="*/ 4829966 w 7412294"/>
                  <a:gd name="connsiteY22" fmla="*/ 2690635 h 5376366"/>
                  <a:gd name="connsiteX23" fmla="*/ 5736431 w 7412294"/>
                  <a:gd name="connsiteY23" fmla="*/ 3042265 h 5376366"/>
                  <a:gd name="connsiteX24" fmla="*/ 6255540 w 7412294"/>
                  <a:gd name="connsiteY24" fmla="*/ 3718542 h 5376366"/>
                  <a:gd name="connsiteX25" fmla="*/ 4852988 w 7412294"/>
                  <a:gd name="connsiteY25" fmla="*/ 4661514 h 5376366"/>
                  <a:gd name="connsiteX26" fmla="*/ 2340769 w 7412294"/>
                  <a:gd name="connsiteY26" fmla="*/ 5376366 h 5376366"/>
                  <a:gd name="connsiteX27" fmla="*/ 0 w 7412294"/>
                  <a:gd name="connsiteY27" fmla="*/ 5376366 h 5376366"/>
                  <a:gd name="connsiteX28" fmla="*/ 3810000 w 7412294"/>
                  <a:gd name="connsiteY28" fmla="*/ 3999527 h 5376366"/>
                  <a:gd name="connsiteX0" fmla="*/ 3810000 w 7412294"/>
                  <a:gd name="connsiteY0" fmla="*/ 4040582 h 5417421"/>
                  <a:gd name="connsiteX1" fmla="*/ 4241800 w 7412294"/>
                  <a:gd name="connsiteY1" fmla="*/ 3234133 h 5417421"/>
                  <a:gd name="connsiteX2" fmla="*/ 3271836 w 7412294"/>
                  <a:gd name="connsiteY2" fmla="*/ 2616596 h 5417421"/>
                  <a:gd name="connsiteX3" fmla="*/ 3886993 w 7412294"/>
                  <a:gd name="connsiteY3" fmla="*/ 2058590 h 5417421"/>
                  <a:gd name="connsiteX4" fmla="*/ 5719761 w 7412294"/>
                  <a:gd name="connsiteY4" fmla="*/ 1709339 h 5417421"/>
                  <a:gd name="connsiteX5" fmla="*/ 5879305 w 7412294"/>
                  <a:gd name="connsiteY5" fmla="*/ 1421209 h 5417421"/>
                  <a:gd name="connsiteX6" fmla="*/ 5088728 w 7412294"/>
                  <a:gd name="connsiteY6" fmla="*/ 1206897 h 5417421"/>
                  <a:gd name="connsiteX7" fmla="*/ 4788690 w 7412294"/>
                  <a:gd name="connsiteY7" fmla="*/ 997347 h 5417421"/>
                  <a:gd name="connsiteX8" fmla="*/ 5388766 w 7412294"/>
                  <a:gd name="connsiteY8" fmla="*/ 723503 h 5417421"/>
                  <a:gd name="connsiteX9" fmla="*/ 6367459 w 7412294"/>
                  <a:gd name="connsiteY9" fmla="*/ 580628 h 5417421"/>
                  <a:gd name="connsiteX10" fmla="*/ 6636541 w 7412294"/>
                  <a:gd name="connsiteY10" fmla="*/ 278210 h 5417421"/>
                  <a:gd name="connsiteX11" fmla="*/ 6769889 w 7412294"/>
                  <a:gd name="connsiteY11" fmla="*/ 44847 h 5417421"/>
                  <a:gd name="connsiteX12" fmla="*/ 7155651 w 7412294"/>
                  <a:gd name="connsiteY12" fmla="*/ 16273 h 5417421"/>
                  <a:gd name="connsiteX13" fmla="*/ 7184229 w 7412294"/>
                  <a:gd name="connsiteY13" fmla="*/ 292497 h 5417421"/>
                  <a:gd name="connsiteX14" fmla="*/ 7181847 w 7412294"/>
                  <a:gd name="connsiteY14" fmla="*/ 625872 h 5417421"/>
                  <a:gd name="connsiteX15" fmla="*/ 5831678 w 7412294"/>
                  <a:gd name="connsiteY15" fmla="*/ 861615 h 5417421"/>
                  <a:gd name="connsiteX16" fmla="*/ 5876922 w 7412294"/>
                  <a:gd name="connsiteY16" fmla="*/ 1090215 h 5417421"/>
                  <a:gd name="connsiteX17" fmla="*/ 6396036 w 7412294"/>
                  <a:gd name="connsiteY17" fmla="*/ 1197370 h 5417421"/>
                  <a:gd name="connsiteX18" fmla="*/ 6924673 w 7412294"/>
                  <a:gd name="connsiteY18" fmla="*/ 1561703 h 5417421"/>
                  <a:gd name="connsiteX19" fmla="*/ 6167436 w 7412294"/>
                  <a:gd name="connsiteY19" fmla="*/ 1997470 h 5417421"/>
                  <a:gd name="connsiteX20" fmla="*/ 4864098 w 7412294"/>
                  <a:gd name="connsiteY20" fmla="*/ 2211783 h 5417421"/>
                  <a:gd name="connsiteX21" fmla="*/ 4445792 w 7412294"/>
                  <a:gd name="connsiteY21" fmla="*/ 2471339 h 5417421"/>
                  <a:gd name="connsiteX22" fmla="*/ 4829966 w 7412294"/>
                  <a:gd name="connsiteY22" fmla="*/ 2731690 h 5417421"/>
                  <a:gd name="connsiteX23" fmla="*/ 5736431 w 7412294"/>
                  <a:gd name="connsiteY23" fmla="*/ 3083320 h 5417421"/>
                  <a:gd name="connsiteX24" fmla="*/ 6255540 w 7412294"/>
                  <a:gd name="connsiteY24" fmla="*/ 3759597 h 5417421"/>
                  <a:gd name="connsiteX25" fmla="*/ 4852988 w 7412294"/>
                  <a:gd name="connsiteY25" fmla="*/ 4702569 h 5417421"/>
                  <a:gd name="connsiteX26" fmla="*/ 2340769 w 7412294"/>
                  <a:gd name="connsiteY26" fmla="*/ 5417421 h 5417421"/>
                  <a:gd name="connsiteX27" fmla="*/ 0 w 7412294"/>
                  <a:gd name="connsiteY27" fmla="*/ 5417421 h 5417421"/>
                  <a:gd name="connsiteX28" fmla="*/ 3810000 w 7412294"/>
                  <a:gd name="connsiteY28" fmla="*/ 4040582 h 5417421"/>
                  <a:gd name="connsiteX0" fmla="*/ 3810000 w 7412294"/>
                  <a:gd name="connsiteY0" fmla="*/ 4040582 h 5417421"/>
                  <a:gd name="connsiteX1" fmla="*/ 4241800 w 7412294"/>
                  <a:gd name="connsiteY1" fmla="*/ 3234133 h 5417421"/>
                  <a:gd name="connsiteX2" fmla="*/ 3271836 w 7412294"/>
                  <a:gd name="connsiteY2" fmla="*/ 2616596 h 5417421"/>
                  <a:gd name="connsiteX3" fmla="*/ 3886993 w 7412294"/>
                  <a:gd name="connsiteY3" fmla="*/ 2058590 h 5417421"/>
                  <a:gd name="connsiteX4" fmla="*/ 5719761 w 7412294"/>
                  <a:gd name="connsiteY4" fmla="*/ 1709339 h 5417421"/>
                  <a:gd name="connsiteX5" fmla="*/ 5879305 w 7412294"/>
                  <a:gd name="connsiteY5" fmla="*/ 1421209 h 5417421"/>
                  <a:gd name="connsiteX6" fmla="*/ 5088728 w 7412294"/>
                  <a:gd name="connsiteY6" fmla="*/ 1206897 h 5417421"/>
                  <a:gd name="connsiteX7" fmla="*/ 4788690 w 7412294"/>
                  <a:gd name="connsiteY7" fmla="*/ 997347 h 5417421"/>
                  <a:gd name="connsiteX8" fmla="*/ 5388766 w 7412294"/>
                  <a:gd name="connsiteY8" fmla="*/ 723503 h 5417421"/>
                  <a:gd name="connsiteX9" fmla="*/ 6367459 w 7412294"/>
                  <a:gd name="connsiteY9" fmla="*/ 580628 h 5417421"/>
                  <a:gd name="connsiteX10" fmla="*/ 6636541 w 7412294"/>
                  <a:gd name="connsiteY10" fmla="*/ 278210 h 5417421"/>
                  <a:gd name="connsiteX11" fmla="*/ 6769889 w 7412294"/>
                  <a:gd name="connsiteY11" fmla="*/ 44847 h 5417421"/>
                  <a:gd name="connsiteX12" fmla="*/ 7155651 w 7412294"/>
                  <a:gd name="connsiteY12" fmla="*/ 16273 h 5417421"/>
                  <a:gd name="connsiteX13" fmla="*/ 7184229 w 7412294"/>
                  <a:gd name="connsiteY13" fmla="*/ 292497 h 5417421"/>
                  <a:gd name="connsiteX14" fmla="*/ 7181847 w 7412294"/>
                  <a:gd name="connsiteY14" fmla="*/ 625872 h 5417421"/>
                  <a:gd name="connsiteX15" fmla="*/ 5831678 w 7412294"/>
                  <a:gd name="connsiteY15" fmla="*/ 861615 h 5417421"/>
                  <a:gd name="connsiteX16" fmla="*/ 5876922 w 7412294"/>
                  <a:gd name="connsiteY16" fmla="*/ 1090215 h 5417421"/>
                  <a:gd name="connsiteX17" fmla="*/ 6396036 w 7412294"/>
                  <a:gd name="connsiteY17" fmla="*/ 1197370 h 5417421"/>
                  <a:gd name="connsiteX18" fmla="*/ 6924673 w 7412294"/>
                  <a:gd name="connsiteY18" fmla="*/ 1561703 h 5417421"/>
                  <a:gd name="connsiteX19" fmla="*/ 6167436 w 7412294"/>
                  <a:gd name="connsiteY19" fmla="*/ 1997470 h 5417421"/>
                  <a:gd name="connsiteX20" fmla="*/ 4864098 w 7412294"/>
                  <a:gd name="connsiteY20" fmla="*/ 2211783 h 5417421"/>
                  <a:gd name="connsiteX21" fmla="*/ 4445792 w 7412294"/>
                  <a:gd name="connsiteY21" fmla="*/ 2471339 h 5417421"/>
                  <a:gd name="connsiteX22" fmla="*/ 4829966 w 7412294"/>
                  <a:gd name="connsiteY22" fmla="*/ 2731690 h 5417421"/>
                  <a:gd name="connsiteX23" fmla="*/ 5736431 w 7412294"/>
                  <a:gd name="connsiteY23" fmla="*/ 3083320 h 5417421"/>
                  <a:gd name="connsiteX24" fmla="*/ 6255540 w 7412294"/>
                  <a:gd name="connsiteY24" fmla="*/ 3759597 h 5417421"/>
                  <a:gd name="connsiteX25" fmla="*/ 4852988 w 7412294"/>
                  <a:gd name="connsiteY25" fmla="*/ 4702569 h 5417421"/>
                  <a:gd name="connsiteX26" fmla="*/ 2340769 w 7412294"/>
                  <a:gd name="connsiteY26" fmla="*/ 5417421 h 5417421"/>
                  <a:gd name="connsiteX27" fmla="*/ 0 w 7412294"/>
                  <a:gd name="connsiteY27" fmla="*/ 5417421 h 5417421"/>
                  <a:gd name="connsiteX28" fmla="*/ 3810000 w 7412294"/>
                  <a:gd name="connsiteY28" fmla="*/ 4040582 h 5417421"/>
                  <a:gd name="connsiteX0" fmla="*/ 3810000 w 7412294"/>
                  <a:gd name="connsiteY0" fmla="*/ 4005122 h 5381961"/>
                  <a:gd name="connsiteX1" fmla="*/ 4241800 w 7412294"/>
                  <a:gd name="connsiteY1" fmla="*/ 3198673 h 5381961"/>
                  <a:gd name="connsiteX2" fmla="*/ 3271836 w 7412294"/>
                  <a:gd name="connsiteY2" fmla="*/ 2581136 h 5381961"/>
                  <a:gd name="connsiteX3" fmla="*/ 3886993 w 7412294"/>
                  <a:gd name="connsiteY3" fmla="*/ 2023130 h 5381961"/>
                  <a:gd name="connsiteX4" fmla="*/ 5719761 w 7412294"/>
                  <a:gd name="connsiteY4" fmla="*/ 1673879 h 5381961"/>
                  <a:gd name="connsiteX5" fmla="*/ 5879305 w 7412294"/>
                  <a:gd name="connsiteY5" fmla="*/ 1385749 h 5381961"/>
                  <a:gd name="connsiteX6" fmla="*/ 5088728 w 7412294"/>
                  <a:gd name="connsiteY6" fmla="*/ 1171437 h 5381961"/>
                  <a:gd name="connsiteX7" fmla="*/ 4788690 w 7412294"/>
                  <a:gd name="connsiteY7" fmla="*/ 961887 h 5381961"/>
                  <a:gd name="connsiteX8" fmla="*/ 5388766 w 7412294"/>
                  <a:gd name="connsiteY8" fmla="*/ 688043 h 5381961"/>
                  <a:gd name="connsiteX9" fmla="*/ 6367459 w 7412294"/>
                  <a:gd name="connsiteY9" fmla="*/ 545168 h 5381961"/>
                  <a:gd name="connsiteX10" fmla="*/ 6636541 w 7412294"/>
                  <a:gd name="connsiteY10" fmla="*/ 242750 h 5381961"/>
                  <a:gd name="connsiteX11" fmla="*/ 6769889 w 7412294"/>
                  <a:gd name="connsiteY11" fmla="*/ 9387 h 5381961"/>
                  <a:gd name="connsiteX12" fmla="*/ 7181844 w 7412294"/>
                  <a:gd name="connsiteY12" fmla="*/ 47488 h 5381961"/>
                  <a:gd name="connsiteX13" fmla="*/ 7184229 w 7412294"/>
                  <a:gd name="connsiteY13" fmla="*/ 257037 h 5381961"/>
                  <a:gd name="connsiteX14" fmla="*/ 7181847 w 7412294"/>
                  <a:gd name="connsiteY14" fmla="*/ 590412 h 5381961"/>
                  <a:gd name="connsiteX15" fmla="*/ 5831678 w 7412294"/>
                  <a:gd name="connsiteY15" fmla="*/ 826155 h 5381961"/>
                  <a:gd name="connsiteX16" fmla="*/ 5876922 w 7412294"/>
                  <a:gd name="connsiteY16" fmla="*/ 1054755 h 5381961"/>
                  <a:gd name="connsiteX17" fmla="*/ 6396036 w 7412294"/>
                  <a:gd name="connsiteY17" fmla="*/ 1161910 h 5381961"/>
                  <a:gd name="connsiteX18" fmla="*/ 6924673 w 7412294"/>
                  <a:gd name="connsiteY18" fmla="*/ 1526243 h 5381961"/>
                  <a:gd name="connsiteX19" fmla="*/ 6167436 w 7412294"/>
                  <a:gd name="connsiteY19" fmla="*/ 1962010 h 5381961"/>
                  <a:gd name="connsiteX20" fmla="*/ 4864098 w 7412294"/>
                  <a:gd name="connsiteY20" fmla="*/ 2176323 h 5381961"/>
                  <a:gd name="connsiteX21" fmla="*/ 4445792 w 7412294"/>
                  <a:gd name="connsiteY21" fmla="*/ 2435879 h 5381961"/>
                  <a:gd name="connsiteX22" fmla="*/ 4829966 w 7412294"/>
                  <a:gd name="connsiteY22" fmla="*/ 2696230 h 5381961"/>
                  <a:gd name="connsiteX23" fmla="*/ 5736431 w 7412294"/>
                  <a:gd name="connsiteY23" fmla="*/ 3047860 h 5381961"/>
                  <a:gd name="connsiteX24" fmla="*/ 6255540 w 7412294"/>
                  <a:gd name="connsiteY24" fmla="*/ 3724137 h 5381961"/>
                  <a:gd name="connsiteX25" fmla="*/ 4852988 w 7412294"/>
                  <a:gd name="connsiteY25" fmla="*/ 4667109 h 5381961"/>
                  <a:gd name="connsiteX26" fmla="*/ 2340769 w 7412294"/>
                  <a:gd name="connsiteY26" fmla="*/ 5381961 h 5381961"/>
                  <a:gd name="connsiteX27" fmla="*/ 0 w 7412294"/>
                  <a:gd name="connsiteY27" fmla="*/ 5381961 h 5381961"/>
                  <a:gd name="connsiteX28" fmla="*/ 3810000 w 7412294"/>
                  <a:gd name="connsiteY28" fmla="*/ 4005122 h 5381961"/>
                  <a:gd name="connsiteX0" fmla="*/ 3810000 w 7412294"/>
                  <a:gd name="connsiteY0" fmla="*/ 4005122 h 5381961"/>
                  <a:gd name="connsiteX1" fmla="*/ 4241800 w 7412294"/>
                  <a:gd name="connsiteY1" fmla="*/ 3198673 h 5381961"/>
                  <a:gd name="connsiteX2" fmla="*/ 3271836 w 7412294"/>
                  <a:gd name="connsiteY2" fmla="*/ 2581136 h 5381961"/>
                  <a:gd name="connsiteX3" fmla="*/ 3886993 w 7412294"/>
                  <a:gd name="connsiteY3" fmla="*/ 2023130 h 5381961"/>
                  <a:gd name="connsiteX4" fmla="*/ 5719761 w 7412294"/>
                  <a:gd name="connsiteY4" fmla="*/ 1673879 h 5381961"/>
                  <a:gd name="connsiteX5" fmla="*/ 5879305 w 7412294"/>
                  <a:gd name="connsiteY5" fmla="*/ 1385749 h 5381961"/>
                  <a:gd name="connsiteX6" fmla="*/ 5088728 w 7412294"/>
                  <a:gd name="connsiteY6" fmla="*/ 1171437 h 5381961"/>
                  <a:gd name="connsiteX7" fmla="*/ 4788690 w 7412294"/>
                  <a:gd name="connsiteY7" fmla="*/ 961887 h 5381961"/>
                  <a:gd name="connsiteX8" fmla="*/ 5388766 w 7412294"/>
                  <a:gd name="connsiteY8" fmla="*/ 688043 h 5381961"/>
                  <a:gd name="connsiteX9" fmla="*/ 6367459 w 7412294"/>
                  <a:gd name="connsiteY9" fmla="*/ 545168 h 5381961"/>
                  <a:gd name="connsiteX10" fmla="*/ 6636541 w 7412294"/>
                  <a:gd name="connsiteY10" fmla="*/ 242750 h 5381961"/>
                  <a:gd name="connsiteX11" fmla="*/ 6769889 w 7412294"/>
                  <a:gd name="connsiteY11" fmla="*/ 9387 h 5381961"/>
                  <a:gd name="connsiteX12" fmla="*/ 7181844 w 7412294"/>
                  <a:gd name="connsiteY12" fmla="*/ 47488 h 5381961"/>
                  <a:gd name="connsiteX13" fmla="*/ 7184229 w 7412294"/>
                  <a:gd name="connsiteY13" fmla="*/ 257037 h 5381961"/>
                  <a:gd name="connsiteX14" fmla="*/ 7181847 w 7412294"/>
                  <a:gd name="connsiteY14" fmla="*/ 590412 h 5381961"/>
                  <a:gd name="connsiteX15" fmla="*/ 5831678 w 7412294"/>
                  <a:gd name="connsiteY15" fmla="*/ 826155 h 5381961"/>
                  <a:gd name="connsiteX16" fmla="*/ 5876922 w 7412294"/>
                  <a:gd name="connsiteY16" fmla="*/ 1054755 h 5381961"/>
                  <a:gd name="connsiteX17" fmla="*/ 6396036 w 7412294"/>
                  <a:gd name="connsiteY17" fmla="*/ 1161910 h 5381961"/>
                  <a:gd name="connsiteX18" fmla="*/ 6924673 w 7412294"/>
                  <a:gd name="connsiteY18" fmla="*/ 1526243 h 5381961"/>
                  <a:gd name="connsiteX19" fmla="*/ 6167436 w 7412294"/>
                  <a:gd name="connsiteY19" fmla="*/ 1962010 h 5381961"/>
                  <a:gd name="connsiteX20" fmla="*/ 4864098 w 7412294"/>
                  <a:gd name="connsiteY20" fmla="*/ 2176323 h 5381961"/>
                  <a:gd name="connsiteX21" fmla="*/ 4445792 w 7412294"/>
                  <a:gd name="connsiteY21" fmla="*/ 2435879 h 5381961"/>
                  <a:gd name="connsiteX22" fmla="*/ 4829966 w 7412294"/>
                  <a:gd name="connsiteY22" fmla="*/ 2696230 h 5381961"/>
                  <a:gd name="connsiteX23" fmla="*/ 5736431 w 7412294"/>
                  <a:gd name="connsiteY23" fmla="*/ 3047860 h 5381961"/>
                  <a:gd name="connsiteX24" fmla="*/ 6255540 w 7412294"/>
                  <a:gd name="connsiteY24" fmla="*/ 3724137 h 5381961"/>
                  <a:gd name="connsiteX25" fmla="*/ 4852988 w 7412294"/>
                  <a:gd name="connsiteY25" fmla="*/ 4667109 h 5381961"/>
                  <a:gd name="connsiteX26" fmla="*/ 2340769 w 7412294"/>
                  <a:gd name="connsiteY26" fmla="*/ 5381961 h 5381961"/>
                  <a:gd name="connsiteX27" fmla="*/ 0 w 7412294"/>
                  <a:gd name="connsiteY27" fmla="*/ 5381961 h 5381961"/>
                  <a:gd name="connsiteX28" fmla="*/ 3810000 w 7412294"/>
                  <a:gd name="connsiteY28" fmla="*/ 4005122 h 5381961"/>
                  <a:gd name="connsiteX0" fmla="*/ 3810000 w 7412294"/>
                  <a:gd name="connsiteY0" fmla="*/ 4005122 h 5381961"/>
                  <a:gd name="connsiteX1" fmla="*/ 4241800 w 7412294"/>
                  <a:gd name="connsiteY1" fmla="*/ 3198673 h 5381961"/>
                  <a:gd name="connsiteX2" fmla="*/ 3271836 w 7412294"/>
                  <a:gd name="connsiteY2" fmla="*/ 2581136 h 5381961"/>
                  <a:gd name="connsiteX3" fmla="*/ 3886993 w 7412294"/>
                  <a:gd name="connsiteY3" fmla="*/ 2023130 h 5381961"/>
                  <a:gd name="connsiteX4" fmla="*/ 5719761 w 7412294"/>
                  <a:gd name="connsiteY4" fmla="*/ 1673879 h 5381961"/>
                  <a:gd name="connsiteX5" fmla="*/ 5879305 w 7412294"/>
                  <a:gd name="connsiteY5" fmla="*/ 1385749 h 5381961"/>
                  <a:gd name="connsiteX6" fmla="*/ 5088728 w 7412294"/>
                  <a:gd name="connsiteY6" fmla="*/ 1171437 h 5381961"/>
                  <a:gd name="connsiteX7" fmla="*/ 4788690 w 7412294"/>
                  <a:gd name="connsiteY7" fmla="*/ 961887 h 5381961"/>
                  <a:gd name="connsiteX8" fmla="*/ 5388766 w 7412294"/>
                  <a:gd name="connsiteY8" fmla="*/ 688043 h 5381961"/>
                  <a:gd name="connsiteX9" fmla="*/ 6367459 w 7412294"/>
                  <a:gd name="connsiteY9" fmla="*/ 545168 h 5381961"/>
                  <a:gd name="connsiteX10" fmla="*/ 6636541 w 7412294"/>
                  <a:gd name="connsiteY10" fmla="*/ 242750 h 5381961"/>
                  <a:gd name="connsiteX11" fmla="*/ 6769889 w 7412294"/>
                  <a:gd name="connsiteY11" fmla="*/ 9387 h 5381961"/>
                  <a:gd name="connsiteX12" fmla="*/ 7181844 w 7412294"/>
                  <a:gd name="connsiteY12" fmla="*/ 47488 h 5381961"/>
                  <a:gd name="connsiteX13" fmla="*/ 7184229 w 7412294"/>
                  <a:gd name="connsiteY13" fmla="*/ 257037 h 5381961"/>
                  <a:gd name="connsiteX14" fmla="*/ 7181847 w 7412294"/>
                  <a:gd name="connsiteY14" fmla="*/ 590412 h 5381961"/>
                  <a:gd name="connsiteX15" fmla="*/ 5831678 w 7412294"/>
                  <a:gd name="connsiteY15" fmla="*/ 826155 h 5381961"/>
                  <a:gd name="connsiteX16" fmla="*/ 5876922 w 7412294"/>
                  <a:gd name="connsiteY16" fmla="*/ 1054755 h 5381961"/>
                  <a:gd name="connsiteX17" fmla="*/ 6396036 w 7412294"/>
                  <a:gd name="connsiteY17" fmla="*/ 1161910 h 5381961"/>
                  <a:gd name="connsiteX18" fmla="*/ 6924673 w 7412294"/>
                  <a:gd name="connsiteY18" fmla="*/ 1526243 h 5381961"/>
                  <a:gd name="connsiteX19" fmla="*/ 6167436 w 7412294"/>
                  <a:gd name="connsiteY19" fmla="*/ 1962010 h 5381961"/>
                  <a:gd name="connsiteX20" fmla="*/ 4864098 w 7412294"/>
                  <a:gd name="connsiteY20" fmla="*/ 2176323 h 5381961"/>
                  <a:gd name="connsiteX21" fmla="*/ 4445792 w 7412294"/>
                  <a:gd name="connsiteY21" fmla="*/ 2435879 h 5381961"/>
                  <a:gd name="connsiteX22" fmla="*/ 4829966 w 7412294"/>
                  <a:gd name="connsiteY22" fmla="*/ 2696230 h 5381961"/>
                  <a:gd name="connsiteX23" fmla="*/ 5736431 w 7412294"/>
                  <a:gd name="connsiteY23" fmla="*/ 3047860 h 5381961"/>
                  <a:gd name="connsiteX24" fmla="*/ 6255540 w 7412294"/>
                  <a:gd name="connsiteY24" fmla="*/ 3724137 h 5381961"/>
                  <a:gd name="connsiteX25" fmla="*/ 4852988 w 7412294"/>
                  <a:gd name="connsiteY25" fmla="*/ 4667109 h 5381961"/>
                  <a:gd name="connsiteX26" fmla="*/ 2340769 w 7412294"/>
                  <a:gd name="connsiteY26" fmla="*/ 5381961 h 5381961"/>
                  <a:gd name="connsiteX27" fmla="*/ 0 w 7412294"/>
                  <a:gd name="connsiteY27" fmla="*/ 5381961 h 5381961"/>
                  <a:gd name="connsiteX28" fmla="*/ 3810000 w 7412294"/>
                  <a:gd name="connsiteY28" fmla="*/ 4005122 h 5381961"/>
                  <a:gd name="connsiteX0" fmla="*/ 3810000 w 7412294"/>
                  <a:gd name="connsiteY0" fmla="*/ 4005122 h 5381961"/>
                  <a:gd name="connsiteX1" fmla="*/ 4241800 w 7412294"/>
                  <a:gd name="connsiteY1" fmla="*/ 3198673 h 5381961"/>
                  <a:gd name="connsiteX2" fmla="*/ 3271836 w 7412294"/>
                  <a:gd name="connsiteY2" fmla="*/ 2581136 h 5381961"/>
                  <a:gd name="connsiteX3" fmla="*/ 3886993 w 7412294"/>
                  <a:gd name="connsiteY3" fmla="*/ 2023130 h 5381961"/>
                  <a:gd name="connsiteX4" fmla="*/ 5719761 w 7412294"/>
                  <a:gd name="connsiteY4" fmla="*/ 1673879 h 5381961"/>
                  <a:gd name="connsiteX5" fmla="*/ 5879305 w 7412294"/>
                  <a:gd name="connsiteY5" fmla="*/ 1385749 h 5381961"/>
                  <a:gd name="connsiteX6" fmla="*/ 5088728 w 7412294"/>
                  <a:gd name="connsiteY6" fmla="*/ 1171437 h 5381961"/>
                  <a:gd name="connsiteX7" fmla="*/ 4788690 w 7412294"/>
                  <a:gd name="connsiteY7" fmla="*/ 961887 h 5381961"/>
                  <a:gd name="connsiteX8" fmla="*/ 5388766 w 7412294"/>
                  <a:gd name="connsiteY8" fmla="*/ 688043 h 5381961"/>
                  <a:gd name="connsiteX9" fmla="*/ 6367459 w 7412294"/>
                  <a:gd name="connsiteY9" fmla="*/ 545168 h 5381961"/>
                  <a:gd name="connsiteX10" fmla="*/ 6636541 w 7412294"/>
                  <a:gd name="connsiteY10" fmla="*/ 242750 h 5381961"/>
                  <a:gd name="connsiteX11" fmla="*/ 6769889 w 7412294"/>
                  <a:gd name="connsiteY11" fmla="*/ 9387 h 5381961"/>
                  <a:gd name="connsiteX12" fmla="*/ 7181844 w 7412294"/>
                  <a:gd name="connsiteY12" fmla="*/ 47488 h 5381961"/>
                  <a:gd name="connsiteX13" fmla="*/ 7184229 w 7412294"/>
                  <a:gd name="connsiteY13" fmla="*/ 257037 h 5381961"/>
                  <a:gd name="connsiteX14" fmla="*/ 7181847 w 7412294"/>
                  <a:gd name="connsiteY14" fmla="*/ 590412 h 5381961"/>
                  <a:gd name="connsiteX15" fmla="*/ 5831678 w 7412294"/>
                  <a:gd name="connsiteY15" fmla="*/ 826155 h 5381961"/>
                  <a:gd name="connsiteX16" fmla="*/ 5876922 w 7412294"/>
                  <a:gd name="connsiteY16" fmla="*/ 1054755 h 5381961"/>
                  <a:gd name="connsiteX17" fmla="*/ 6396036 w 7412294"/>
                  <a:gd name="connsiteY17" fmla="*/ 1161910 h 5381961"/>
                  <a:gd name="connsiteX18" fmla="*/ 6924673 w 7412294"/>
                  <a:gd name="connsiteY18" fmla="*/ 1526243 h 5381961"/>
                  <a:gd name="connsiteX19" fmla="*/ 6167436 w 7412294"/>
                  <a:gd name="connsiteY19" fmla="*/ 1962010 h 5381961"/>
                  <a:gd name="connsiteX20" fmla="*/ 4864098 w 7412294"/>
                  <a:gd name="connsiteY20" fmla="*/ 2176323 h 5381961"/>
                  <a:gd name="connsiteX21" fmla="*/ 4445792 w 7412294"/>
                  <a:gd name="connsiteY21" fmla="*/ 2435879 h 5381961"/>
                  <a:gd name="connsiteX22" fmla="*/ 4829966 w 7412294"/>
                  <a:gd name="connsiteY22" fmla="*/ 2696230 h 5381961"/>
                  <a:gd name="connsiteX23" fmla="*/ 5736431 w 7412294"/>
                  <a:gd name="connsiteY23" fmla="*/ 3047860 h 5381961"/>
                  <a:gd name="connsiteX24" fmla="*/ 6255540 w 7412294"/>
                  <a:gd name="connsiteY24" fmla="*/ 3724137 h 5381961"/>
                  <a:gd name="connsiteX25" fmla="*/ 4852988 w 7412294"/>
                  <a:gd name="connsiteY25" fmla="*/ 4667109 h 5381961"/>
                  <a:gd name="connsiteX26" fmla="*/ 2340769 w 7412294"/>
                  <a:gd name="connsiteY26" fmla="*/ 5381961 h 5381961"/>
                  <a:gd name="connsiteX27" fmla="*/ 0 w 7412294"/>
                  <a:gd name="connsiteY27" fmla="*/ 5381961 h 5381961"/>
                  <a:gd name="connsiteX28" fmla="*/ 3810000 w 7412294"/>
                  <a:gd name="connsiteY28" fmla="*/ 4005122 h 5381961"/>
                  <a:gd name="connsiteX0" fmla="*/ 3810000 w 7412294"/>
                  <a:gd name="connsiteY0" fmla="*/ 4018477 h 5395316"/>
                  <a:gd name="connsiteX1" fmla="*/ 4241800 w 7412294"/>
                  <a:gd name="connsiteY1" fmla="*/ 3212028 h 5395316"/>
                  <a:gd name="connsiteX2" fmla="*/ 3271836 w 7412294"/>
                  <a:gd name="connsiteY2" fmla="*/ 2594491 h 5395316"/>
                  <a:gd name="connsiteX3" fmla="*/ 3886993 w 7412294"/>
                  <a:gd name="connsiteY3" fmla="*/ 2036485 h 5395316"/>
                  <a:gd name="connsiteX4" fmla="*/ 5719761 w 7412294"/>
                  <a:gd name="connsiteY4" fmla="*/ 1687234 h 5395316"/>
                  <a:gd name="connsiteX5" fmla="*/ 5879305 w 7412294"/>
                  <a:gd name="connsiteY5" fmla="*/ 1399104 h 5395316"/>
                  <a:gd name="connsiteX6" fmla="*/ 5088728 w 7412294"/>
                  <a:gd name="connsiteY6" fmla="*/ 1184792 h 5395316"/>
                  <a:gd name="connsiteX7" fmla="*/ 4788690 w 7412294"/>
                  <a:gd name="connsiteY7" fmla="*/ 975242 h 5395316"/>
                  <a:gd name="connsiteX8" fmla="*/ 5388766 w 7412294"/>
                  <a:gd name="connsiteY8" fmla="*/ 701398 h 5395316"/>
                  <a:gd name="connsiteX9" fmla="*/ 6367459 w 7412294"/>
                  <a:gd name="connsiteY9" fmla="*/ 558523 h 5395316"/>
                  <a:gd name="connsiteX10" fmla="*/ 6636541 w 7412294"/>
                  <a:gd name="connsiteY10" fmla="*/ 256105 h 5395316"/>
                  <a:gd name="connsiteX11" fmla="*/ 6769889 w 7412294"/>
                  <a:gd name="connsiteY11" fmla="*/ 22742 h 5395316"/>
                  <a:gd name="connsiteX12" fmla="*/ 6910383 w 7412294"/>
                  <a:gd name="connsiteY12" fmla="*/ 13219 h 5395316"/>
                  <a:gd name="connsiteX13" fmla="*/ 7181844 w 7412294"/>
                  <a:gd name="connsiteY13" fmla="*/ 60843 h 5395316"/>
                  <a:gd name="connsiteX14" fmla="*/ 7184229 w 7412294"/>
                  <a:gd name="connsiteY14" fmla="*/ 270392 h 5395316"/>
                  <a:gd name="connsiteX15" fmla="*/ 7181847 w 7412294"/>
                  <a:gd name="connsiteY15" fmla="*/ 603767 h 5395316"/>
                  <a:gd name="connsiteX16" fmla="*/ 5831678 w 7412294"/>
                  <a:gd name="connsiteY16" fmla="*/ 839510 h 5395316"/>
                  <a:gd name="connsiteX17" fmla="*/ 5876922 w 7412294"/>
                  <a:gd name="connsiteY17" fmla="*/ 1068110 h 5395316"/>
                  <a:gd name="connsiteX18" fmla="*/ 6396036 w 7412294"/>
                  <a:gd name="connsiteY18" fmla="*/ 1175265 h 5395316"/>
                  <a:gd name="connsiteX19" fmla="*/ 6924673 w 7412294"/>
                  <a:gd name="connsiteY19" fmla="*/ 1539598 h 5395316"/>
                  <a:gd name="connsiteX20" fmla="*/ 6167436 w 7412294"/>
                  <a:gd name="connsiteY20" fmla="*/ 1975365 h 5395316"/>
                  <a:gd name="connsiteX21" fmla="*/ 4864098 w 7412294"/>
                  <a:gd name="connsiteY21" fmla="*/ 2189678 h 5395316"/>
                  <a:gd name="connsiteX22" fmla="*/ 4445792 w 7412294"/>
                  <a:gd name="connsiteY22" fmla="*/ 2449234 h 5395316"/>
                  <a:gd name="connsiteX23" fmla="*/ 4829966 w 7412294"/>
                  <a:gd name="connsiteY23" fmla="*/ 2709585 h 5395316"/>
                  <a:gd name="connsiteX24" fmla="*/ 5736431 w 7412294"/>
                  <a:gd name="connsiteY24" fmla="*/ 3061215 h 5395316"/>
                  <a:gd name="connsiteX25" fmla="*/ 6255540 w 7412294"/>
                  <a:gd name="connsiteY25" fmla="*/ 3737492 h 5395316"/>
                  <a:gd name="connsiteX26" fmla="*/ 4852988 w 7412294"/>
                  <a:gd name="connsiteY26" fmla="*/ 4680464 h 5395316"/>
                  <a:gd name="connsiteX27" fmla="*/ 2340769 w 7412294"/>
                  <a:gd name="connsiteY27" fmla="*/ 5395316 h 5395316"/>
                  <a:gd name="connsiteX28" fmla="*/ 0 w 7412294"/>
                  <a:gd name="connsiteY28" fmla="*/ 5395316 h 5395316"/>
                  <a:gd name="connsiteX29" fmla="*/ 3810000 w 7412294"/>
                  <a:gd name="connsiteY29" fmla="*/ 4018477 h 5395316"/>
                  <a:gd name="connsiteX0" fmla="*/ 3810000 w 7959539"/>
                  <a:gd name="connsiteY0" fmla="*/ 4040467 h 5417306"/>
                  <a:gd name="connsiteX1" fmla="*/ 4241800 w 7959539"/>
                  <a:gd name="connsiteY1" fmla="*/ 3234018 h 5417306"/>
                  <a:gd name="connsiteX2" fmla="*/ 3271836 w 7959539"/>
                  <a:gd name="connsiteY2" fmla="*/ 2616481 h 5417306"/>
                  <a:gd name="connsiteX3" fmla="*/ 3886993 w 7959539"/>
                  <a:gd name="connsiteY3" fmla="*/ 2058475 h 5417306"/>
                  <a:gd name="connsiteX4" fmla="*/ 5719761 w 7959539"/>
                  <a:gd name="connsiteY4" fmla="*/ 1709224 h 5417306"/>
                  <a:gd name="connsiteX5" fmla="*/ 5879305 w 7959539"/>
                  <a:gd name="connsiteY5" fmla="*/ 1421094 h 5417306"/>
                  <a:gd name="connsiteX6" fmla="*/ 5088728 w 7959539"/>
                  <a:gd name="connsiteY6" fmla="*/ 1206782 h 5417306"/>
                  <a:gd name="connsiteX7" fmla="*/ 4788690 w 7959539"/>
                  <a:gd name="connsiteY7" fmla="*/ 997232 h 5417306"/>
                  <a:gd name="connsiteX8" fmla="*/ 5388766 w 7959539"/>
                  <a:gd name="connsiteY8" fmla="*/ 723388 h 5417306"/>
                  <a:gd name="connsiteX9" fmla="*/ 6367459 w 7959539"/>
                  <a:gd name="connsiteY9" fmla="*/ 580513 h 5417306"/>
                  <a:gd name="connsiteX10" fmla="*/ 6636541 w 7959539"/>
                  <a:gd name="connsiteY10" fmla="*/ 278095 h 5417306"/>
                  <a:gd name="connsiteX11" fmla="*/ 6769889 w 7959539"/>
                  <a:gd name="connsiteY11" fmla="*/ 44732 h 5417306"/>
                  <a:gd name="connsiteX12" fmla="*/ 7955752 w 7959539"/>
                  <a:gd name="connsiteY12" fmla="*/ 1872 h 5417306"/>
                  <a:gd name="connsiteX13" fmla="*/ 7181844 w 7959539"/>
                  <a:gd name="connsiteY13" fmla="*/ 82833 h 5417306"/>
                  <a:gd name="connsiteX14" fmla="*/ 7184229 w 7959539"/>
                  <a:gd name="connsiteY14" fmla="*/ 292382 h 5417306"/>
                  <a:gd name="connsiteX15" fmla="*/ 7181847 w 7959539"/>
                  <a:gd name="connsiteY15" fmla="*/ 625757 h 5417306"/>
                  <a:gd name="connsiteX16" fmla="*/ 5831678 w 7959539"/>
                  <a:gd name="connsiteY16" fmla="*/ 861500 h 5417306"/>
                  <a:gd name="connsiteX17" fmla="*/ 5876922 w 7959539"/>
                  <a:gd name="connsiteY17" fmla="*/ 1090100 h 5417306"/>
                  <a:gd name="connsiteX18" fmla="*/ 6396036 w 7959539"/>
                  <a:gd name="connsiteY18" fmla="*/ 1197255 h 5417306"/>
                  <a:gd name="connsiteX19" fmla="*/ 6924673 w 7959539"/>
                  <a:gd name="connsiteY19" fmla="*/ 1561588 h 5417306"/>
                  <a:gd name="connsiteX20" fmla="*/ 6167436 w 7959539"/>
                  <a:gd name="connsiteY20" fmla="*/ 1997355 h 5417306"/>
                  <a:gd name="connsiteX21" fmla="*/ 4864098 w 7959539"/>
                  <a:gd name="connsiteY21" fmla="*/ 2211668 h 5417306"/>
                  <a:gd name="connsiteX22" fmla="*/ 4445792 w 7959539"/>
                  <a:gd name="connsiteY22" fmla="*/ 2471224 h 5417306"/>
                  <a:gd name="connsiteX23" fmla="*/ 4829966 w 7959539"/>
                  <a:gd name="connsiteY23" fmla="*/ 2731575 h 5417306"/>
                  <a:gd name="connsiteX24" fmla="*/ 5736431 w 7959539"/>
                  <a:gd name="connsiteY24" fmla="*/ 3083205 h 5417306"/>
                  <a:gd name="connsiteX25" fmla="*/ 6255540 w 7959539"/>
                  <a:gd name="connsiteY25" fmla="*/ 3759482 h 5417306"/>
                  <a:gd name="connsiteX26" fmla="*/ 4852988 w 7959539"/>
                  <a:gd name="connsiteY26" fmla="*/ 4702454 h 5417306"/>
                  <a:gd name="connsiteX27" fmla="*/ 2340769 w 7959539"/>
                  <a:gd name="connsiteY27" fmla="*/ 5417306 h 5417306"/>
                  <a:gd name="connsiteX28" fmla="*/ 0 w 7959539"/>
                  <a:gd name="connsiteY28" fmla="*/ 5417306 h 5417306"/>
                  <a:gd name="connsiteX29" fmla="*/ 3810000 w 7959539"/>
                  <a:gd name="connsiteY29" fmla="*/ 4040467 h 5417306"/>
                  <a:gd name="connsiteX0" fmla="*/ 3810000 w 8824490"/>
                  <a:gd name="connsiteY0" fmla="*/ 4148378 h 5525217"/>
                  <a:gd name="connsiteX1" fmla="*/ 4241800 w 8824490"/>
                  <a:gd name="connsiteY1" fmla="*/ 3341929 h 5525217"/>
                  <a:gd name="connsiteX2" fmla="*/ 3271836 w 8824490"/>
                  <a:gd name="connsiteY2" fmla="*/ 2724392 h 5525217"/>
                  <a:gd name="connsiteX3" fmla="*/ 3886993 w 8824490"/>
                  <a:gd name="connsiteY3" fmla="*/ 2166386 h 5525217"/>
                  <a:gd name="connsiteX4" fmla="*/ 5719761 w 8824490"/>
                  <a:gd name="connsiteY4" fmla="*/ 1817135 h 5525217"/>
                  <a:gd name="connsiteX5" fmla="*/ 5879305 w 8824490"/>
                  <a:gd name="connsiteY5" fmla="*/ 1529005 h 5525217"/>
                  <a:gd name="connsiteX6" fmla="*/ 5088728 w 8824490"/>
                  <a:gd name="connsiteY6" fmla="*/ 1314693 h 5525217"/>
                  <a:gd name="connsiteX7" fmla="*/ 4788690 w 8824490"/>
                  <a:gd name="connsiteY7" fmla="*/ 1105143 h 5525217"/>
                  <a:gd name="connsiteX8" fmla="*/ 5388766 w 8824490"/>
                  <a:gd name="connsiteY8" fmla="*/ 831299 h 5525217"/>
                  <a:gd name="connsiteX9" fmla="*/ 6367459 w 8824490"/>
                  <a:gd name="connsiteY9" fmla="*/ 688424 h 5525217"/>
                  <a:gd name="connsiteX10" fmla="*/ 6636541 w 8824490"/>
                  <a:gd name="connsiteY10" fmla="*/ 386006 h 5525217"/>
                  <a:gd name="connsiteX11" fmla="*/ 6769889 w 8824490"/>
                  <a:gd name="connsiteY11" fmla="*/ 152643 h 5525217"/>
                  <a:gd name="connsiteX12" fmla="*/ 8822527 w 8824490"/>
                  <a:gd name="connsiteY12" fmla="*/ 246 h 5525217"/>
                  <a:gd name="connsiteX13" fmla="*/ 7181844 w 8824490"/>
                  <a:gd name="connsiteY13" fmla="*/ 190744 h 5525217"/>
                  <a:gd name="connsiteX14" fmla="*/ 7184229 w 8824490"/>
                  <a:gd name="connsiteY14" fmla="*/ 400293 h 5525217"/>
                  <a:gd name="connsiteX15" fmla="*/ 7181847 w 8824490"/>
                  <a:gd name="connsiteY15" fmla="*/ 733668 h 5525217"/>
                  <a:gd name="connsiteX16" fmla="*/ 5831678 w 8824490"/>
                  <a:gd name="connsiteY16" fmla="*/ 969411 h 5525217"/>
                  <a:gd name="connsiteX17" fmla="*/ 5876922 w 8824490"/>
                  <a:gd name="connsiteY17" fmla="*/ 1198011 h 5525217"/>
                  <a:gd name="connsiteX18" fmla="*/ 6396036 w 8824490"/>
                  <a:gd name="connsiteY18" fmla="*/ 1305166 h 5525217"/>
                  <a:gd name="connsiteX19" fmla="*/ 6924673 w 8824490"/>
                  <a:gd name="connsiteY19" fmla="*/ 1669499 h 5525217"/>
                  <a:gd name="connsiteX20" fmla="*/ 6167436 w 8824490"/>
                  <a:gd name="connsiteY20" fmla="*/ 2105266 h 5525217"/>
                  <a:gd name="connsiteX21" fmla="*/ 4864098 w 8824490"/>
                  <a:gd name="connsiteY21" fmla="*/ 2319579 h 5525217"/>
                  <a:gd name="connsiteX22" fmla="*/ 4445792 w 8824490"/>
                  <a:gd name="connsiteY22" fmla="*/ 2579135 h 5525217"/>
                  <a:gd name="connsiteX23" fmla="*/ 4829966 w 8824490"/>
                  <a:gd name="connsiteY23" fmla="*/ 2839486 h 5525217"/>
                  <a:gd name="connsiteX24" fmla="*/ 5736431 w 8824490"/>
                  <a:gd name="connsiteY24" fmla="*/ 3191116 h 5525217"/>
                  <a:gd name="connsiteX25" fmla="*/ 6255540 w 8824490"/>
                  <a:gd name="connsiteY25" fmla="*/ 3867393 h 5525217"/>
                  <a:gd name="connsiteX26" fmla="*/ 4852988 w 8824490"/>
                  <a:gd name="connsiteY26" fmla="*/ 4810365 h 5525217"/>
                  <a:gd name="connsiteX27" fmla="*/ 2340769 w 8824490"/>
                  <a:gd name="connsiteY27" fmla="*/ 5525217 h 5525217"/>
                  <a:gd name="connsiteX28" fmla="*/ 0 w 8824490"/>
                  <a:gd name="connsiteY28" fmla="*/ 5525217 h 5525217"/>
                  <a:gd name="connsiteX29" fmla="*/ 3810000 w 8824490"/>
                  <a:gd name="connsiteY29" fmla="*/ 4148378 h 5525217"/>
                  <a:gd name="connsiteX0" fmla="*/ 3810000 w 8939273"/>
                  <a:gd name="connsiteY0" fmla="*/ 4157061 h 5533900"/>
                  <a:gd name="connsiteX1" fmla="*/ 4241800 w 8939273"/>
                  <a:gd name="connsiteY1" fmla="*/ 3350612 h 5533900"/>
                  <a:gd name="connsiteX2" fmla="*/ 3271836 w 8939273"/>
                  <a:gd name="connsiteY2" fmla="*/ 2733075 h 5533900"/>
                  <a:gd name="connsiteX3" fmla="*/ 3886993 w 8939273"/>
                  <a:gd name="connsiteY3" fmla="*/ 2175069 h 5533900"/>
                  <a:gd name="connsiteX4" fmla="*/ 5719761 w 8939273"/>
                  <a:gd name="connsiteY4" fmla="*/ 1825818 h 5533900"/>
                  <a:gd name="connsiteX5" fmla="*/ 5879305 w 8939273"/>
                  <a:gd name="connsiteY5" fmla="*/ 1537688 h 5533900"/>
                  <a:gd name="connsiteX6" fmla="*/ 5088728 w 8939273"/>
                  <a:gd name="connsiteY6" fmla="*/ 1323376 h 5533900"/>
                  <a:gd name="connsiteX7" fmla="*/ 4788690 w 8939273"/>
                  <a:gd name="connsiteY7" fmla="*/ 1113826 h 5533900"/>
                  <a:gd name="connsiteX8" fmla="*/ 5388766 w 8939273"/>
                  <a:gd name="connsiteY8" fmla="*/ 839982 h 5533900"/>
                  <a:gd name="connsiteX9" fmla="*/ 6367459 w 8939273"/>
                  <a:gd name="connsiteY9" fmla="*/ 697107 h 5533900"/>
                  <a:gd name="connsiteX10" fmla="*/ 6636541 w 8939273"/>
                  <a:gd name="connsiteY10" fmla="*/ 394689 h 5533900"/>
                  <a:gd name="connsiteX11" fmla="*/ 6769889 w 8939273"/>
                  <a:gd name="connsiteY11" fmla="*/ 161326 h 5533900"/>
                  <a:gd name="connsiteX12" fmla="*/ 8822527 w 8939273"/>
                  <a:gd name="connsiteY12" fmla="*/ 8929 h 5533900"/>
                  <a:gd name="connsiteX13" fmla="*/ 8524869 w 8939273"/>
                  <a:gd name="connsiteY13" fmla="*/ 37504 h 5533900"/>
                  <a:gd name="connsiteX14" fmla="*/ 7181844 w 8939273"/>
                  <a:gd name="connsiteY14" fmla="*/ 199427 h 5533900"/>
                  <a:gd name="connsiteX15" fmla="*/ 7184229 w 8939273"/>
                  <a:gd name="connsiteY15" fmla="*/ 408976 h 5533900"/>
                  <a:gd name="connsiteX16" fmla="*/ 7181847 w 8939273"/>
                  <a:gd name="connsiteY16" fmla="*/ 742351 h 5533900"/>
                  <a:gd name="connsiteX17" fmla="*/ 5831678 w 8939273"/>
                  <a:gd name="connsiteY17" fmla="*/ 978094 h 5533900"/>
                  <a:gd name="connsiteX18" fmla="*/ 5876922 w 8939273"/>
                  <a:gd name="connsiteY18" fmla="*/ 1206694 h 5533900"/>
                  <a:gd name="connsiteX19" fmla="*/ 6396036 w 8939273"/>
                  <a:gd name="connsiteY19" fmla="*/ 1313849 h 5533900"/>
                  <a:gd name="connsiteX20" fmla="*/ 6924673 w 8939273"/>
                  <a:gd name="connsiteY20" fmla="*/ 1678182 h 5533900"/>
                  <a:gd name="connsiteX21" fmla="*/ 6167436 w 8939273"/>
                  <a:gd name="connsiteY21" fmla="*/ 2113949 h 5533900"/>
                  <a:gd name="connsiteX22" fmla="*/ 4864098 w 8939273"/>
                  <a:gd name="connsiteY22" fmla="*/ 2328262 h 5533900"/>
                  <a:gd name="connsiteX23" fmla="*/ 4445792 w 8939273"/>
                  <a:gd name="connsiteY23" fmla="*/ 2587818 h 5533900"/>
                  <a:gd name="connsiteX24" fmla="*/ 4829966 w 8939273"/>
                  <a:gd name="connsiteY24" fmla="*/ 2848169 h 5533900"/>
                  <a:gd name="connsiteX25" fmla="*/ 5736431 w 8939273"/>
                  <a:gd name="connsiteY25" fmla="*/ 3199799 h 5533900"/>
                  <a:gd name="connsiteX26" fmla="*/ 6255540 w 8939273"/>
                  <a:gd name="connsiteY26" fmla="*/ 3876076 h 5533900"/>
                  <a:gd name="connsiteX27" fmla="*/ 4852988 w 8939273"/>
                  <a:gd name="connsiteY27" fmla="*/ 4819048 h 5533900"/>
                  <a:gd name="connsiteX28" fmla="*/ 2340769 w 8939273"/>
                  <a:gd name="connsiteY28" fmla="*/ 5533900 h 5533900"/>
                  <a:gd name="connsiteX29" fmla="*/ 0 w 8939273"/>
                  <a:gd name="connsiteY29" fmla="*/ 5533900 h 5533900"/>
                  <a:gd name="connsiteX30" fmla="*/ 3810000 w 8939273"/>
                  <a:gd name="connsiteY30" fmla="*/ 4157061 h 5533900"/>
                  <a:gd name="connsiteX0" fmla="*/ 3810000 w 9022500"/>
                  <a:gd name="connsiteY0" fmla="*/ 4151205 h 5528044"/>
                  <a:gd name="connsiteX1" fmla="*/ 4241800 w 9022500"/>
                  <a:gd name="connsiteY1" fmla="*/ 3344756 h 5528044"/>
                  <a:gd name="connsiteX2" fmla="*/ 3271836 w 9022500"/>
                  <a:gd name="connsiteY2" fmla="*/ 2727219 h 5528044"/>
                  <a:gd name="connsiteX3" fmla="*/ 3886993 w 9022500"/>
                  <a:gd name="connsiteY3" fmla="*/ 2169213 h 5528044"/>
                  <a:gd name="connsiteX4" fmla="*/ 5719761 w 9022500"/>
                  <a:gd name="connsiteY4" fmla="*/ 1819962 h 5528044"/>
                  <a:gd name="connsiteX5" fmla="*/ 5879305 w 9022500"/>
                  <a:gd name="connsiteY5" fmla="*/ 1531832 h 5528044"/>
                  <a:gd name="connsiteX6" fmla="*/ 5088728 w 9022500"/>
                  <a:gd name="connsiteY6" fmla="*/ 1317520 h 5528044"/>
                  <a:gd name="connsiteX7" fmla="*/ 4788690 w 9022500"/>
                  <a:gd name="connsiteY7" fmla="*/ 1107970 h 5528044"/>
                  <a:gd name="connsiteX8" fmla="*/ 5388766 w 9022500"/>
                  <a:gd name="connsiteY8" fmla="*/ 834126 h 5528044"/>
                  <a:gd name="connsiteX9" fmla="*/ 6367459 w 9022500"/>
                  <a:gd name="connsiteY9" fmla="*/ 691251 h 5528044"/>
                  <a:gd name="connsiteX10" fmla="*/ 6636541 w 9022500"/>
                  <a:gd name="connsiteY10" fmla="*/ 388833 h 5528044"/>
                  <a:gd name="connsiteX11" fmla="*/ 6769889 w 9022500"/>
                  <a:gd name="connsiteY11" fmla="*/ 155470 h 5528044"/>
                  <a:gd name="connsiteX12" fmla="*/ 8822527 w 9022500"/>
                  <a:gd name="connsiteY12" fmla="*/ 3073 h 5528044"/>
                  <a:gd name="connsiteX13" fmla="*/ 8796331 w 9022500"/>
                  <a:gd name="connsiteY13" fmla="*/ 103086 h 5528044"/>
                  <a:gd name="connsiteX14" fmla="*/ 7181844 w 9022500"/>
                  <a:gd name="connsiteY14" fmla="*/ 193571 h 5528044"/>
                  <a:gd name="connsiteX15" fmla="*/ 7184229 w 9022500"/>
                  <a:gd name="connsiteY15" fmla="*/ 403120 h 5528044"/>
                  <a:gd name="connsiteX16" fmla="*/ 7181847 w 9022500"/>
                  <a:gd name="connsiteY16" fmla="*/ 736495 h 5528044"/>
                  <a:gd name="connsiteX17" fmla="*/ 5831678 w 9022500"/>
                  <a:gd name="connsiteY17" fmla="*/ 972238 h 5528044"/>
                  <a:gd name="connsiteX18" fmla="*/ 5876922 w 9022500"/>
                  <a:gd name="connsiteY18" fmla="*/ 1200838 h 5528044"/>
                  <a:gd name="connsiteX19" fmla="*/ 6396036 w 9022500"/>
                  <a:gd name="connsiteY19" fmla="*/ 1307993 h 5528044"/>
                  <a:gd name="connsiteX20" fmla="*/ 6924673 w 9022500"/>
                  <a:gd name="connsiteY20" fmla="*/ 1672326 h 5528044"/>
                  <a:gd name="connsiteX21" fmla="*/ 6167436 w 9022500"/>
                  <a:gd name="connsiteY21" fmla="*/ 2108093 h 5528044"/>
                  <a:gd name="connsiteX22" fmla="*/ 4864098 w 9022500"/>
                  <a:gd name="connsiteY22" fmla="*/ 2322406 h 5528044"/>
                  <a:gd name="connsiteX23" fmla="*/ 4445792 w 9022500"/>
                  <a:gd name="connsiteY23" fmla="*/ 2581962 h 5528044"/>
                  <a:gd name="connsiteX24" fmla="*/ 4829966 w 9022500"/>
                  <a:gd name="connsiteY24" fmla="*/ 2842313 h 5528044"/>
                  <a:gd name="connsiteX25" fmla="*/ 5736431 w 9022500"/>
                  <a:gd name="connsiteY25" fmla="*/ 3193943 h 5528044"/>
                  <a:gd name="connsiteX26" fmla="*/ 6255540 w 9022500"/>
                  <a:gd name="connsiteY26" fmla="*/ 3870220 h 5528044"/>
                  <a:gd name="connsiteX27" fmla="*/ 4852988 w 9022500"/>
                  <a:gd name="connsiteY27" fmla="*/ 4813192 h 5528044"/>
                  <a:gd name="connsiteX28" fmla="*/ 2340769 w 9022500"/>
                  <a:gd name="connsiteY28" fmla="*/ 5528044 h 5528044"/>
                  <a:gd name="connsiteX29" fmla="*/ 0 w 9022500"/>
                  <a:gd name="connsiteY29" fmla="*/ 5528044 h 5528044"/>
                  <a:gd name="connsiteX30" fmla="*/ 3810000 w 9022500"/>
                  <a:gd name="connsiteY30" fmla="*/ 4151205 h 5528044"/>
                  <a:gd name="connsiteX0" fmla="*/ 3810000 w 8960168"/>
                  <a:gd name="connsiteY0" fmla="*/ 4150651 h 5527490"/>
                  <a:gd name="connsiteX1" fmla="*/ 4241800 w 8960168"/>
                  <a:gd name="connsiteY1" fmla="*/ 3344202 h 5527490"/>
                  <a:gd name="connsiteX2" fmla="*/ 3271836 w 8960168"/>
                  <a:gd name="connsiteY2" fmla="*/ 2726665 h 5527490"/>
                  <a:gd name="connsiteX3" fmla="*/ 3886993 w 8960168"/>
                  <a:gd name="connsiteY3" fmla="*/ 2168659 h 5527490"/>
                  <a:gd name="connsiteX4" fmla="*/ 5719761 w 8960168"/>
                  <a:gd name="connsiteY4" fmla="*/ 1819408 h 5527490"/>
                  <a:gd name="connsiteX5" fmla="*/ 5879305 w 8960168"/>
                  <a:gd name="connsiteY5" fmla="*/ 1531278 h 5527490"/>
                  <a:gd name="connsiteX6" fmla="*/ 5088728 w 8960168"/>
                  <a:gd name="connsiteY6" fmla="*/ 1316966 h 5527490"/>
                  <a:gd name="connsiteX7" fmla="*/ 4788690 w 8960168"/>
                  <a:gd name="connsiteY7" fmla="*/ 1107416 h 5527490"/>
                  <a:gd name="connsiteX8" fmla="*/ 5388766 w 8960168"/>
                  <a:gd name="connsiteY8" fmla="*/ 833572 h 5527490"/>
                  <a:gd name="connsiteX9" fmla="*/ 6367459 w 8960168"/>
                  <a:gd name="connsiteY9" fmla="*/ 690697 h 5527490"/>
                  <a:gd name="connsiteX10" fmla="*/ 6636541 w 8960168"/>
                  <a:gd name="connsiteY10" fmla="*/ 388279 h 5527490"/>
                  <a:gd name="connsiteX11" fmla="*/ 6769889 w 8960168"/>
                  <a:gd name="connsiteY11" fmla="*/ 154916 h 5527490"/>
                  <a:gd name="connsiteX12" fmla="*/ 8822527 w 8960168"/>
                  <a:gd name="connsiteY12" fmla="*/ 2519 h 5527490"/>
                  <a:gd name="connsiteX13" fmla="*/ 8796331 w 8960168"/>
                  <a:gd name="connsiteY13" fmla="*/ 102532 h 5527490"/>
                  <a:gd name="connsiteX14" fmla="*/ 7181844 w 8960168"/>
                  <a:gd name="connsiteY14" fmla="*/ 193017 h 5527490"/>
                  <a:gd name="connsiteX15" fmla="*/ 7184229 w 8960168"/>
                  <a:gd name="connsiteY15" fmla="*/ 402566 h 5527490"/>
                  <a:gd name="connsiteX16" fmla="*/ 7181847 w 8960168"/>
                  <a:gd name="connsiteY16" fmla="*/ 735941 h 5527490"/>
                  <a:gd name="connsiteX17" fmla="*/ 5831678 w 8960168"/>
                  <a:gd name="connsiteY17" fmla="*/ 971684 h 5527490"/>
                  <a:gd name="connsiteX18" fmla="*/ 5876922 w 8960168"/>
                  <a:gd name="connsiteY18" fmla="*/ 1200284 h 5527490"/>
                  <a:gd name="connsiteX19" fmla="*/ 6396036 w 8960168"/>
                  <a:gd name="connsiteY19" fmla="*/ 1307439 h 5527490"/>
                  <a:gd name="connsiteX20" fmla="*/ 6924673 w 8960168"/>
                  <a:gd name="connsiteY20" fmla="*/ 1671772 h 5527490"/>
                  <a:gd name="connsiteX21" fmla="*/ 6167436 w 8960168"/>
                  <a:gd name="connsiteY21" fmla="*/ 2107539 h 5527490"/>
                  <a:gd name="connsiteX22" fmla="*/ 4864098 w 8960168"/>
                  <a:gd name="connsiteY22" fmla="*/ 2321852 h 5527490"/>
                  <a:gd name="connsiteX23" fmla="*/ 4445792 w 8960168"/>
                  <a:gd name="connsiteY23" fmla="*/ 2581408 h 5527490"/>
                  <a:gd name="connsiteX24" fmla="*/ 4829966 w 8960168"/>
                  <a:gd name="connsiteY24" fmla="*/ 2841759 h 5527490"/>
                  <a:gd name="connsiteX25" fmla="*/ 5736431 w 8960168"/>
                  <a:gd name="connsiteY25" fmla="*/ 3193389 h 5527490"/>
                  <a:gd name="connsiteX26" fmla="*/ 6255540 w 8960168"/>
                  <a:gd name="connsiteY26" fmla="*/ 3869666 h 5527490"/>
                  <a:gd name="connsiteX27" fmla="*/ 4852988 w 8960168"/>
                  <a:gd name="connsiteY27" fmla="*/ 4812638 h 5527490"/>
                  <a:gd name="connsiteX28" fmla="*/ 2340769 w 8960168"/>
                  <a:gd name="connsiteY28" fmla="*/ 5527490 h 5527490"/>
                  <a:gd name="connsiteX29" fmla="*/ 0 w 8960168"/>
                  <a:gd name="connsiteY29" fmla="*/ 5527490 h 5527490"/>
                  <a:gd name="connsiteX30" fmla="*/ 3810000 w 8960168"/>
                  <a:gd name="connsiteY30" fmla="*/ 4150651 h 5527490"/>
                  <a:gd name="connsiteX0" fmla="*/ 3810000 w 8965729"/>
                  <a:gd name="connsiteY0" fmla="*/ 4150651 h 5527490"/>
                  <a:gd name="connsiteX1" fmla="*/ 4241800 w 8965729"/>
                  <a:gd name="connsiteY1" fmla="*/ 3344202 h 5527490"/>
                  <a:gd name="connsiteX2" fmla="*/ 3271836 w 8965729"/>
                  <a:gd name="connsiteY2" fmla="*/ 2726665 h 5527490"/>
                  <a:gd name="connsiteX3" fmla="*/ 3886993 w 8965729"/>
                  <a:gd name="connsiteY3" fmla="*/ 2168659 h 5527490"/>
                  <a:gd name="connsiteX4" fmla="*/ 5719761 w 8965729"/>
                  <a:gd name="connsiteY4" fmla="*/ 1819408 h 5527490"/>
                  <a:gd name="connsiteX5" fmla="*/ 5879305 w 8965729"/>
                  <a:gd name="connsiteY5" fmla="*/ 1531278 h 5527490"/>
                  <a:gd name="connsiteX6" fmla="*/ 5088728 w 8965729"/>
                  <a:gd name="connsiteY6" fmla="*/ 1316966 h 5527490"/>
                  <a:gd name="connsiteX7" fmla="*/ 4788690 w 8965729"/>
                  <a:gd name="connsiteY7" fmla="*/ 1107416 h 5527490"/>
                  <a:gd name="connsiteX8" fmla="*/ 5388766 w 8965729"/>
                  <a:gd name="connsiteY8" fmla="*/ 833572 h 5527490"/>
                  <a:gd name="connsiteX9" fmla="*/ 6367459 w 8965729"/>
                  <a:gd name="connsiteY9" fmla="*/ 690697 h 5527490"/>
                  <a:gd name="connsiteX10" fmla="*/ 6636541 w 8965729"/>
                  <a:gd name="connsiteY10" fmla="*/ 388279 h 5527490"/>
                  <a:gd name="connsiteX11" fmla="*/ 6769889 w 8965729"/>
                  <a:gd name="connsiteY11" fmla="*/ 154916 h 5527490"/>
                  <a:gd name="connsiteX12" fmla="*/ 8822527 w 8965729"/>
                  <a:gd name="connsiteY12" fmla="*/ 2519 h 5527490"/>
                  <a:gd name="connsiteX13" fmla="*/ 8815381 w 8965729"/>
                  <a:gd name="connsiteY13" fmla="*/ 102532 h 5527490"/>
                  <a:gd name="connsiteX14" fmla="*/ 7181844 w 8965729"/>
                  <a:gd name="connsiteY14" fmla="*/ 193017 h 5527490"/>
                  <a:gd name="connsiteX15" fmla="*/ 7184229 w 8965729"/>
                  <a:gd name="connsiteY15" fmla="*/ 402566 h 5527490"/>
                  <a:gd name="connsiteX16" fmla="*/ 7181847 w 8965729"/>
                  <a:gd name="connsiteY16" fmla="*/ 735941 h 5527490"/>
                  <a:gd name="connsiteX17" fmla="*/ 5831678 w 8965729"/>
                  <a:gd name="connsiteY17" fmla="*/ 971684 h 5527490"/>
                  <a:gd name="connsiteX18" fmla="*/ 5876922 w 8965729"/>
                  <a:gd name="connsiteY18" fmla="*/ 1200284 h 5527490"/>
                  <a:gd name="connsiteX19" fmla="*/ 6396036 w 8965729"/>
                  <a:gd name="connsiteY19" fmla="*/ 1307439 h 5527490"/>
                  <a:gd name="connsiteX20" fmla="*/ 6924673 w 8965729"/>
                  <a:gd name="connsiteY20" fmla="*/ 1671772 h 5527490"/>
                  <a:gd name="connsiteX21" fmla="*/ 6167436 w 8965729"/>
                  <a:gd name="connsiteY21" fmla="*/ 2107539 h 5527490"/>
                  <a:gd name="connsiteX22" fmla="*/ 4864098 w 8965729"/>
                  <a:gd name="connsiteY22" fmla="*/ 2321852 h 5527490"/>
                  <a:gd name="connsiteX23" fmla="*/ 4445792 w 8965729"/>
                  <a:gd name="connsiteY23" fmla="*/ 2581408 h 5527490"/>
                  <a:gd name="connsiteX24" fmla="*/ 4829966 w 8965729"/>
                  <a:gd name="connsiteY24" fmla="*/ 2841759 h 5527490"/>
                  <a:gd name="connsiteX25" fmla="*/ 5736431 w 8965729"/>
                  <a:gd name="connsiteY25" fmla="*/ 3193389 h 5527490"/>
                  <a:gd name="connsiteX26" fmla="*/ 6255540 w 8965729"/>
                  <a:gd name="connsiteY26" fmla="*/ 3869666 h 5527490"/>
                  <a:gd name="connsiteX27" fmla="*/ 4852988 w 8965729"/>
                  <a:gd name="connsiteY27" fmla="*/ 4812638 h 5527490"/>
                  <a:gd name="connsiteX28" fmla="*/ 2340769 w 8965729"/>
                  <a:gd name="connsiteY28" fmla="*/ 5527490 h 5527490"/>
                  <a:gd name="connsiteX29" fmla="*/ 0 w 8965729"/>
                  <a:gd name="connsiteY29" fmla="*/ 5527490 h 5527490"/>
                  <a:gd name="connsiteX30" fmla="*/ 3810000 w 8965729"/>
                  <a:gd name="connsiteY30" fmla="*/ 4150651 h 5527490"/>
                  <a:gd name="connsiteX0" fmla="*/ 3810000 w 8969419"/>
                  <a:gd name="connsiteY0" fmla="*/ 4150651 h 5527490"/>
                  <a:gd name="connsiteX1" fmla="*/ 4241800 w 8969419"/>
                  <a:gd name="connsiteY1" fmla="*/ 3344202 h 5527490"/>
                  <a:gd name="connsiteX2" fmla="*/ 3271836 w 8969419"/>
                  <a:gd name="connsiteY2" fmla="*/ 2726665 h 5527490"/>
                  <a:gd name="connsiteX3" fmla="*/ 3886993 w 8969419"/>
                  <a:gd name="connsiteY3" fmla="*/ 2168659 h 5527490"/>
                  <a:gd name="connsiteX4" fmla="*/ 5719761 w 8969419"/>
                  <a:gd name="connsiteY4" fmla="*/ 1819408 h 5527490"/>
                  <a:gd name="connsiteX5" fmla="*/ 5879305 w 8969419"/>
                  <a:gd name="connsiteY5" fmla="*/ 1531278 h 5527490"/>
                  <a:gd name="connsiteX6" fmla="*/ 5088728 w 8969419"/>
                  <a:gd name="connsiteY6" fmla="*/ 1316966 h 5527490"/>
                  <a:gd name="connsiteX7" fmla="*/ 4788690 w 8969419"/>
                  <a:gd name="connsiteY7" fmla="*/ 1107416 h 5527490"/>
                  <a:gd name="connsiteX8" fmla="*/ 5388766 w 8969419"/>
                  <a:gd name="connsiteY8" fmla="*/ 833572 h 5527490"/>
                  <a:gd name="connsiteX9" fmla="*/ 6367459 w 8969419"/>
                  <a:gd name="connsiteY9" fmla="*/ 690697 h 5527490"/>
                  <a:gd name="connsiteX10" fmla="*/ 6636541 w 8969419"/>
                  <a:gd name="connsiteY10" fmla="*/ 388279 h 5527490"/>
                  <a:gd name="connsiteX11" fmla="*/ 6769889 w 8969419"/>
                  <a:gd name="connsiteY11" fmla="*/ 154916 h 5527490"/>
                  <a:gd name="connsiteX12" fmla="*/ 8822527 w 8969419"/>
                  <a:gd name="connsiteY12" fmla="*/ 2519 h 5527490"/>
                  <a:gd name="connsiteX13" fmla="*/ 8827287 w 8969419"/>
                  <a:gd name="connsiteY13" fmla="*/ 102532 h 5527490"/>
                  <a:gd name="connsiteX14" fmla="*/ 7181844 w 8969419"/>
                  <a:gd name="connsiteY14" fmla="*/ 193017 h 5527490"/>
                  <a:gd name="connsiteX15" fmla="*/ 7184229 w 8969419"/>
                  <a:gd name="connsiteY15" fmla="*/ 402566 h 5527490"/>
                  <a:gd name="connsiteX16" fmla="*/ 7181847 w 8969419"/>
                  <a:gd name="connsiteY16" fmla="*/ 735941 h 5527490"/>
                  <a:gd name="connsiteX17" fmla="*/ 5831678 w 8969419"/>
                  <a:gd name="connsiteY17" fmla="*/ 971684 h 5527490"/>
                  <a:gd name="connsiteX18" fmla="*/ 5876922 w 8969419"/>
                  <a:gd name="connsiteY18" fmla="*/ 1200284 h 5527490"/>
                  <a:gd name="connsiteX19" fmla="*/ 6396036 w 8969419"/>
                  <a:gd name="connsiteY19" fmla="*/ 1307439 h 5527490"/>
                  <a:gd name="connsiteX20" fmla="*/ 6924673 w 8969419"/>
                  <a:gd name="connsiteY20" fmla="*/ 1671772 h 5527490"/>
                  <a:gd name="connsiteX21" fmla="*/ 6167436 w 8969419"/>
                  <a:gd name="connsiteY21" fmla="*/ 2107539 h 5527490"/>
                  <a:gd name="connsiteX22" fmla="*/ 4864098 w 8969419"/>
                  <a:gd name="connsiteY22" fmla="*/ 2321852 h 5527490"/>
                  <a:gd name="connsiteX23" fmla="*/ 4445792 w 8969419"/>
                  <a:gd name="connsiteY23" fmla="*/ 2581408 h 5527490"/>
                  <a:gd name="connsiteX24" fmla="*/ 4829966 w 8969419"/>
                  <a:gd name="connsiteY24" fmla="*/ 2841759 h 5527490"/>
                  <a:gd name="connsiteX25" fmla="*/ 5736431 w 8969419"/>
                  <a:gd name="connsiteY25" fmla="*/ 3193389 h 5527490"/>
                  <a:gd name="connsiteX26" fmla="*/ 6255540 w 8969419"/>
                  <a:gd name="connsiteY26" fmla="*/ 3869666 h 5527490"/>
                  <a:gd name="connsiteX27" fmla="*/ 4852988 w 8969419"/>
                  <a:gd name="connsiteY27" fmla="*/ 4812638 h 5527490"/>
                  <a:gd name="connsiteX28" fmla="*/ 2340769 w 8969419"/>
                  <a:gd name="connsiteY28" fmla="*/ 5527490 h 5527490"/>
                  <a:gd name="connsiteX29" fmla="*/ 0 w 8969419"/>
                  <a:gd name="connsiteY29" fmla="*/ 5527490 h 5527490"/>
                  <a:gd name="connsiteX30" fmla="*/ 3810000 w 8969419"/>
                  <a:gd name="connsiteY30" fmla="*/ 4150651 h 5527490"/>
                  <a:gd name="connsiteX0" fmla="*/ 3810000 w 8967922"/>
                  <a:gd name="connsiteY0" fmla="*/ 4150605 h 5527444"/>
                  <a:gd name="connsiteX1" fmla="*/ 4241800 w 8967922"/>
                  <a:gd name="connsiteY1" fmla="*/ 3344156 h 5527444"/>
                  <a:gd name="connsiteX2" fmla="*/ 3271836 w 8967922"/>
                  <a:gd name="connsiteY2" fmla="*/ 2726619 h 5527444"/>
                  <a:gd name="connsiteX3" fmla="*/ 3886993 w 8967922"/>
                  <a:gd name="connsiteY3" fmla="*/ 2168613 h 5527444"/>
                  <a:gd name="connsiteX4" fmla="*/ 5719761 w 8967922"/>
                  <a:gd name="connsiteY4" fmla="*/ 1819362 h 5527444"/>
                  <a:gd name="connsiteX5" fmla="*/ 5879305 w 8967922"/>
                  <a:gd name="connsiteY5" fmla="*/ 1531232 h 5527444"/>
                  <a:gd name="connsiteX6" fmla="*/ 5088728 w 8967922"/>
                  <a:gd name="connsiteY6" fmla="*/ 1316920 h 5527444"/>
                  <a:gd name="connsiteX7" fmla="*/ 4788690 w 8967922"/>
                  <a:gd name="connsiteY7" fmla="*/ 1107370 h 5527444"/>
                  <a:gd name="connsiteX8" fmla="*/ 5388766 w 8967922"/>
                  <a:gd name="connsiteY8" fmla="*/ 833526 h 5527444"/>
                  <a:gd name="connsiteX9" fmla="*/ 6367459 w 8967922"/>
                  <a:gd name="connsiteY9" fmla="*/ 690651 h 5527444"/>
                  <a:gd name="connsiteX10" fmla="*/ 6636541 w 8967922"/>
                  <a:gd name="connsiteY10" fmla="*/ 388233 h 5527444"/>
                  <a:gd name="connsiteX11" fmla="*/ 6769889 w 8967922"/>
                  <a:gd name="connsiteY11" fmla="*/ 154870 h 5527444"/>
                  <a:gd name="connsiteX12" fmla="*/ 8822527 w 8967922"/>
                  <a:gd name="connsiteY12" fmla="*/ 2473 h 5527444"/>
                  <a:gd name="connsiteX13" fmla="*/ 8822524 w 8967922"/>
                  <a:gd name="connsiteY13" fmla="*/ 104868 h 5527444"/>
                  <a:gd name="connsiteX14" fmla="*/ 7181844 w 8967922"/>
                  <a:gd name="connsiteY14" fmla="*/ 192971 h 5527444"/>
                  <a:gd name="connsiteX15" fmla="*/ 7184229 w 8967922"/>
                  <a:gd name="connsiteY15" fmla="*/ 402520 h 5527444"/>
                  <a:gd name="connsiteX16" fmla="*/ 7181847 w 8967922"/>
                  <a:gd name="connsiteY16" fmla="*/ 735895 h 5527444"/>
                  <a:gd name="connsiteX17" fmla="*/ 5831678 w 8967922"/>
                  <a:gd name="connsiteY17" fmla="*/ 971638 h 5527444"/>
                  <a:gd name="connsiteX18" fmla="*/ 5876922 w 8967922"/>
                  <a:gd name="connsiteY18" fmla="*/ 1200238 h 5527444"/>
                  <a:gd name="connsiteX19" fmla="*/ 6396036 w 8967922"/>
                  <a:gd name="connsiteY19" fmla="*/ 1307393 h 5527444"/>
                  <a:gd name="connsiteX20" fmla="*/ 6924673 w 8967922"/>
                  <a:gd name="connsiteY20" fmla="*/ 1671726 h 5527444"/>
                  <a:gd name="connsiteX21" fmla="*/ 6167436 w 8967922"/>
                  <a:gd name="connsiteY21" fmla="*/ 2107493 h 5527444"/>
                  <a:gd name="connsiteX22" fmla="*/ 4864098 w 8967922"/>
                  <a:gd name="connsiteY22" fmla="*/ 2321806 h 5527444"/>
                  <a:gd name="connsiteX23" fmla="*/ 4445792 w 8967922"/>
                  <a:gd name="connsiteY23" fmla="*/ 2581362 h 5527444"/>
                  <a:gd name="connsiteX24" fmla="*/ 4829966 w 8967922"/>
                  <a:gd name="connsiteY24" fmla="*/ 2841713 h 5527444"/>
                  <a:gd name="connsiteX25" fmla="*/ 5736431 w 8967922"/>
                  <a:gd name="connsiteY25" fmla="*/ 3193343 h 5527444"/>
                  <a:gd name="connsiteX26" fmla="*/ 6255540 w 8967922"/>
                  <a:gd name="connsiteY26" fmla="*/ 3869620 h 5527444"/>
                  <a:gd name="connsiteX27" fmla="*/ 4852988 w 8967922"/>
                  <a:gd name="connsiteY27" fmla="*/ 4812592 h 5527444"/>
                  <a:gd name="connsiteX28" fmla="*/ 2340769 w 8967922"/>
                  <a:gd name="connsiteY28" fmla="*/ 5527444 h 5527444"/>
                  <a:gd name="connsiteX29" fmla="*/ 0 w 8967922"/>
                  <a:gd name="connsiteY29" fmla="*/ 5527444 h 5527444"/>
                  <a:gd name="connsiteX30" fmla="*/ 3810000 w 8967922"/>
                  <a:gd name="connsiteY30" fmla="*/ 4150605 h 5527444"/>
                  <a:gd name="connsiteX0" fmla="*/ 3810000 w 8851369"/>
                  <a:gd name="connsiteY0" fmla="*/ 4148379 h 5525218"/>
                  <a:gd name="connsiteX1" fmla="*/ 4241800 w 8851369"/>
                  <a:gd name="connsiteY1" fmla="*/ 3341930 h 5525218"/>
                  <a:gd name="connsiteX2" fmla="*/ 3271836 w 8851369"/>
                  <a:gd name="connsiteY2" fmla="*/ 2724393 h 5525218"/>
                  <a:gd name="connsiteX3" fmla="*/ 3886993 w 8851369"/>
                  <a:gd name="connsiteY3" fmla="*/ 2166387 h 5525218"/>
                  <a:gd name="connsiteX4" fmla="*/ 5719761 w 8851369"/>
                  <a:gd name="connsiteY4" fmla="*/ 1817136 h 5525218"/>
                  <a:gd name="connsiteX5" fmla="*/ 5879305 w 8851369"/>
                  <a:gd name="connsiteY5" fmla="*/ 1529006 h 5525218"/>
                  <a:gd name="connsiteX6" fmla="*/ 5088728 w 8851369"/>
                  <a:gd name="connsiteY6" fmla="*/ 1314694 h 5525218"/>
                  <a:gd name="connsiteX7" fmla="*/ 4788690 w 8851369"/>
                  <a:gd name="connsiteY7" fmla="*/ 1105144 h 5525218"/>
                  <a:gd name="connsiteX8" fmla="*/ 5388766 w 8851369"/>
                  <a:gd name="connsiteY8" fmla="*/ 831300 h 5525218"/>
                  <a:gd name="connsiteX9" fmla="*/ 6367459 w 8851369"/>
                  <a:gd name="connsiteY9" fmla="*/ 688425 h 5525218"/>
                  <a:gd name="connsiteX10" fmla="*/ 6636541 w 8851369"/>
                  <a:gd name="connsiteY10" fmla="*/ 386007 h 5525218"/>
                  <a:gd name="connsiteX11" fmla="*/ 6769889 w 8851369"/>
                  <a:gd name="connsiteY11" fmla="*/ 152644 h 5525218"/>
                  <a:gd name="connsiteX12" fmla="*/ 8822527 w 8851369"/>
                  <a:gd name="connsiteY12" fmla="*/ 247 h 5525218"/>
                  <a:gd name="connsiteX13" fmla="*/ 8822524 w 8851369"/>
                  <a:gd name="connsiteY13" fmla="*/ 102642 h 5525218"/>
                  <a:gd name="connsiteX14" fmla="*/ 7181844 w 8851369"/>
                  <a:gd name="connsiteY14" fmla="*/ 190745 h 5525218"/>
                  <a:gd name="connsiteX15" fmla="*/ 7184229 w 8851369"/>
                  <a:gd name="connsiteY15" fmla="*/ 400294 h 5525218"/>
                  <a:gd name="connsiteX16" fmla="*/ 7181847 w 8851369"/>
                  <a:gd name="connsiteY16" fmla="*/ 733669 h 5525218"/>
                  <a:gd name="connsiteX17" fmla="*/ 5831678 w 8851369"/>
                  <a:gd name="connsiteY17" fmla="*/ 969412 h 5525218"/>
                  <a:gd name="connsiteX18" fmla="*/ 5876922 w 8851369"/>
                  <a:gd name="connsiteY18" fmla="*/ 1198012 h 5525218"/>
                  <a:gd name="connsiteX19" fmla="*/ 6396036 w 8851369"/>
                  <a:gd name="connsiteY19" fmla="*/ 1305167 h 5525218"/>
                  <a:gd name="connsiteX20" fmla="*/ 6924673 w 8851369"/>
                  <a:gd name="connsiteY20" fmla="*/ 1669500 h 5525218"/>
                  <a:gd name="connsiteX21" fmla="*/ 6167436 w 8851369"/>
                  <a:gd name="connsiteY21" fmla="*/ 2105267 h 5525218"/>
                  <a:gd name="connsiteX22" fmla="*/ 4864098 w 8851369"/>
                  <a:gd name="connsiteY22" fmla="*/ 2319580 h 5525218"/>
                  <a:gd name="connsiteX23" fmla="*/ 4445792 w 8851369"/>
                  <a:gd name="connsiteY23" fmla="*/ 2579136 h 5525218"/>
                  <a:gd name="connsiteX24" fmla="*/ 4829966 w 8851369"/>
                  <a:gd name="connsiteY24" fmla="*/ 2839487 h 5525218"/>
                  <a:gd name="connsiteX25" fmla="*/ 5736431 w 8851369"/>
                  <a:gd name="connsiteY25" fmla="*/ 3191117 h 5525218"/>
                  <a:gd name="connsiteX26" fmla="*/ 6255540 w 8851369"/>
                  <a:gd name="connsiteY26" fmla="*/ 3867394 h 5525218"/>
                  <a:gd name="connsiteX27" fmla="*/ 4852988 w 8851369"/>
                  <a:gd name="connsiteY27" fmla="*/ 4810366 h 5525218"/>
                  <a:gd name="connsiteX28" fmla="*/ 2340769 w 8851369"/>
                  <a:gd name="connsiteY28" fmla="*/ 5525218 h 5525218"/>
                  <a:gd name="connsiteX29" fmla="*/ 0 w 8851369"/>
                  <a:gd name="connsiteY29" fmla="*/ 5525218 h 5525218"/>
                  <a:gd name="connsiteX30" fmla="*/ 3810000 w 8851369"/>
                  <a:gd name="connsiteY30"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81844 w 8823026"/>
                  <a:gd name="connsiteY14" fmla="*/ 190745 h 5525218"/>
                  <a:gd name="connsiteX15" fmla="*/ 7184229 w 8823026"/>
                  <a:gd name="connsiteY15" fmla="*/ 400294 h 5525218"/>
                  <a:gd name="connsiteX16" fmla="*/ 7181847 w 8823026"/>
                  <a:gd name="connsiteY16" fmla="*/ 733669 h 5525218"/>
                  <a:gd name="connsiteX17" fmla="*/ 5831678 w 8823026"/>
                  <a:gd name="connsiteY17" fmla="*/ 969412 h 5525218"/>
                  <a:gd name="connsiteX18" fmla="*/ 5876922 w 8823026"/>
                  <a:gd name="connsiteY18" fmla="*/ 1198012 h 5525218"/>
                  <a:gd name="connsiteX19" fmla="*/ 6396036 w 8823026"/>
                  <a:gd name="connsiteY19" fmla="*/ 1305167 h 5525218"/>
                  <a:gd name="connsiteX20" fmla="*/ 6924673 w 8823026"/>
                  <a:gd name="connsiteY20" fmla="*/ 1669500 h 5525218"/>
                  <a:gd name="connsiteX21" fmla="*/ 6167436 w 8823026"/>
                  <a:gd name="connsiteY21" fmla="*/ 2105267 h 5525218"/>
                  <a:gd name="connsiteX22" fmla="*/ 4864098 w 8823026"/>
                  <a:gd name="connsiteY22" fmla="*/ 2319580 h 5525218"/>
                  <a:gd name="connsiteX23" fmla="*/ 4445792 w 8823026"/>
                  <a:gd name="connsiteY23" fmla="*/ 2579136 h 5525218"/>
                  <a:gd name="connsiteX24" fmla="*/ 4829966 w 8823026"/>
                  <a:gd name="connsiteY24" fmla="*/ 2839487 h 5525218"/>
                  <a:gd name="connsiteX25" fmla="*/ 5736431 w 8823026"/>
                  <a:gd name="connsiteY25" fmla="*/ 3191117 h 5525218"/>
                  <a:gd name="connsiteX26" fmla="*/ 6255540 w 8823026"/>
                  <a:gd name="connsiteY26" fmla="*/ 3867394 h 5525218"/>
                  <a:gd name="connsiteX27" fmla="*/ 4852988 w 8823026"/>
                  <a:gd name="connsiteY27" fmla="*/ 4810366 h 5525218"/>
                  <a:gd name="connsiteX28" fmla="*/ 2340769 w 8823026"/>
                  <a:gd name="connsiteY28" fmla="*/ 5525218 h 5525218"/>
                  <a:gd name="connsiteX29" fmla="*/ 0 w 8823026"/>
                  <a:gd name="connsiteY29" fmla="*/ 5525218 h 5525218"/>
                  <a:gd name="connsiteX30" fmla="*/ 3810000 w 8823026"/>
                  <a:gd name="connsiteY30"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184229 w 8823026"/>
                  <a:gd name="connsiteY15" fmla="*/ 400294 h 5525218"/>
                  <a:gd name="connsiteX16" fmla="*/ 7181847 w 8823026"/>
                  <a:gd name="connsiteY16" fmla="*/ 733669 h 5525218"/>
                  <a:gd name="connsiteX17" fmla="*/ 5831678 w 8823026"/>
                  <a:gd name="connsiteY17" fmla="*/ 969412 h 5525218"/>
                  <a:gd name="connsiteX18" fmla="*/ 5876922 w 8823026"/>
                  <a:gd name="connsiteY18" fmla="*/ 1198012 h 5525218"/>
                  <a:gd name="connsiteX19" fmla="*/ 6396036 w 8823026"/>
                  <a:gd name="connsiteY19" fmla="*/ 1305167 h 5525218"/>
                  <a:gd name="connsiteX20" fmla="*/ 6924673 w 8823026"/>
                  <a:gd name="connsiteY20" fmla="*/ 1669500 h 5525218"/>
                  <a:gd name="connsiteX21" fmla="*/ 6167436 w 8823026"/>
                  <a:gd name="connsiteY21" fmla="*/ 2105267 h 5525218"/>
                  <a:gd name="connsiteX22" fmla="*/ 4864098 w 8823026"/>
                  <a:gd name="connsiteY22" fmla="*/ 2319580 h 5525218"/>
                  <a:gd name="connsiteX23" fmla="*/ 4445792 w 8823026"/>
                  <a:gd name="connsiteY23" fmla="*/ 2579136 h 5525218"/>
                  <a:gd name="connsiteX24" fmla="*/ 4829966 w 8823026"/>
                  <a:gd name="connsiteY24" fmla="*/ 2839487 h 5525218"/>
                  <a:gd name="connsiteX25" fmla="*/ 5736431 w 8823026"/>
                  <a:gd name="connsiteY25" fmla="*/ 3191117 h 5525218"/>
                  <a:gd name="connsiteX26" fmla="*/ 6255540 w 8823026"/>
                  <a:gd name="connsiteY26" fmla="*/ 3867394 h 5525218"/>
                  <a:gd name="connsiteX27" fmla="*/ 4852988 w 8823026"/>
                  <a:gd name="connsiteY27" fmla="*/ 4810366 h 5525218"/>
                  <a:gd name="connsiteX28" fmla="*/ 2340769 w 8823026"/>
                  <a:gd name="connsiteY28" fmla="*/ 5525218 h 5525218"/>
                  <a:gd name="connsiteX29" fmla="*/ 0 w 8823026"/>
                  <a:gd name="connsiteY29" fmla="*/ 5525218 h 5525218"/>
                  <a:gd name="connsiteX30" fmla="*/ 3810000 w 8823026"/>
                  <a:gd name="connsiteY30"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2794 w 8823026"/>
                  <a:gd name="connsiteY14" fmla="*/ 219280 h 5525178"/>
                  <a:gd name="connsiteX15" fmla="*/ 7019919 w 8823026"/>
                  <a:gd name="connsiteY15" fmla="*/ 326438 h 5525178"/>
                  <a:gd name="connsiteX16" fmla="*/ 7184229 w 8823026"/>
                  <a:gd name="connsiteY16" fmla="*/ 400254 h 5525178"/>
                  <a:gd name="connsiteX17" fmla="*/ 7181847 w 8823026"/>
                  <a:gd name="connsiteY17" fmla="*/ 733629 h 5525178"/>
                  <a:gd name="connsiteX18" fmla="*/ 5831678 w 8823026"/>
                  <a:gd name="connsiteY18" fmla="*/ 969372 h 5525178"/>
                  <a:gd name="connsiteX19" fmla="*/ 5876922 w 8823026"/>
                  <a:gd name="connsiteY19" fmla="*/ 1197972 h 5525178"/>
                  <a:gd name="connsiteX20" fmla="*/ 6396036 w 8823026"/>
                  <a:gd name="connsiteY20" fmla="*/ 1305127 h 5525178"/>
                  <a:gd name="connsiteX21" fmla="*/ 6924673 w 8823026"/>
                  <a:gd name="connsiteY21" fmla="*/ 1669460 h 5525178"/>
                  <a:gd name="connsiteX22" fmla="*/ 6167436 w 8823026"/>
                  <a:gd name="connsiteY22" fmla="*/ 2105227 h 5525178"/>
                  <a:gd name="connsiteX23" fmla="*/ 4864098 w 8823026"/>
                  <a:gd name="connsiteY23" fmla="*/ 2319540 h 5525178"/>
                  <a:gd name="connsiteX24" fmla="*/ 4445792 w 8823026"/>
                  <a:gd name="connsiteY24" fmla="*/ 2579096 h 5525178"/>
                  <a:gd name="connsiteX25" fmla="*/ 4829966 w 8823026"/>
                  <a:gd name="connsiteY25" fmla="*/ 2839447 h 5525178"/>
                  <a:gd name="connsiteX26" fmla="*/ 5736431 w 8823026"/>
                  <a:gd name="connsiteY26" fmla="*/ 3191077 h 5525178"/>
                  <a:gd name="connsiteX27" fmla="*/ 6255540 w 8823026"/>
                  <a:gd name="connsiteY27" fmla="*/ 3867354 h 5525178"/>
                  <a:gd name="connsiteX28" fmla="*/ 4852988 w 8823026"/>
                  <a:gd name="connsiteY28" fmla="*/ 4810326 h 5525178"/>
                  <a:gd name="connsiteX29" fmla="*/ 2340769 w 8823026"/>
                  <a:gd name="connsiteY29" fmla="*/ 5525178 h 5525178"/>
                  <a:gd name="connsiteX30" fmla="*/ 0 w 8823026"/>
                  <a:gd name="connsiteY30" fmla="*/ 5525178 h 5525178"/>
                  <a:gd name="connsiteX31" fmla="*/ 3810000 w 8823026"/>
                  <a:gd name="connsiteY31"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2794 w 8823026"/>
                  <a:gd name="connsiteY14" fmla="*/ 219280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2794 w 8823026"/>
                  <a:gd name="connsiteY14" fmla="*/ 219280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7557 w 8823026"/>
                  <a:gd name="connsiteY14" fmla="*/ 266905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7557 w 8823026"/>
                  <a:gd name="connsiteY14" fmla="*/ 266905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7557 w 8823026"/>
                  <a:gd name="connsiteY14" fmla="*/ 266905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7557 w 8823026"/>
                  <a:gd name="connsiteY14" fmla="*/ 266905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02 h 5525141"/>
                  <a:gd name="connsiteX1" fmla="*/ 4241800 w 8823026"/>
                  <a:gd name="connsiteY1" fmla="*/ 3341853 h 5525141"/>
                  <a:gd name="connsiteX2" fmla="*/ 3271836 w 8823026"/>
                  <a:gd name="connsiteY2" fmla="*/ 2724316 h 5525141"/>
                  <a:gd name="connsiteX3" fmla="*/ 3886993 w 8823026"/>
                  <a:gd name="connsiteY3" fmla="*/ 2166310 h 5525141"/>
                  <a:gd name="connsiteX4" fmla="*/ 5719761 w 8823026"/>
                  <a:gd name="connsiteY4" fmla="*/ 1817059 h 5525141"/>
                  <a:gd name="connsiteX5" fmla="*/ 5879305 w 8823026"/>
                  <a:gd name="connsiteY5" fmla="*/ 1528929 h 5525141"/>
                  <a:gd name="connsiteX6" fmla="*/ 5088728 w 8823026"/>
                  <a:gd name="connsiteY6" fmla="*/ 1314617 h 5525141"/>
                  <a:gd name="connsiteX7" fmla="*/ 4788690 w 8823026"/>
                  <a:gd name="connsiteY7" fmla="*/ 1105067 h 5525141"/>
                  <a:gd name="connsiteX8" fmla="*/ 5388766 w 8823026"/>
                  <a:gd name="connsiteY8" fmla="*/ 831223 h 5525141"/>
                  <a:gd name="connsiteX9" fmla="*/ 6367459 w 8823026"/>
                  <a:gd name="connsiteY9" fmla="*/ 688348 h 5525141"/>
                  <a:gd name="connsiteX10" fmla="*/ 6636541 w 8823026"/>
                  <a:gd name="connsiteY10" fmla="*/ 385930 h 5525141"/>
                  <a:gd name="connsiteX11" fmla="*/ 6769889 w 8823026"/>
                  <a:gd name="connsiteY11" fmla="*/ 184342 h 5525141"/>
                  <a:gd name="connsiteX12" fmla="*/ 8822527 w 8823026"/>
                  <a:gd name="connsiteY12" fmla="*/ 170 h 5525141"/>
                  <a:gd name="connsiteX13" fmla="*/ 8822524 w 8823026"/>
                  <a:gd name="connsiteY13" fmla="*/ 102565 h 5525141"/>
                  <a:gd name="connsiteX14" fmla="*/ 7167557 w 8823026"/>
                  <a:gd name="connsiteY14" fmla="*/ 266868 h 5525141"/>
                  <a:gd name="connsiteX15" fmla="*/ 7184229 w 8823026"/>
                  <a:gd name="connsiteY15" fmla="*/ 400217 h 5525141"/>
                  <a:gd name="connsiteX16" fmla="*/ 7181847 w 8823026"/>
                  <a:gd name="connsiteY16" fmla="*/ 733592 h 5525141"/>
                  <a:gd name="connsiteX17" fmla="*/ 5831678 w 8823026"/>
                  <a:gd name="connsiteY17" fmla="*/ 969335 h 5525141"/>
                  <a:gd name="connsiteX18" fmla="*/ 5876922 w 8823026"/>
                  <a:gd name="connsiteY18" fmla="*/ 1197935 h 5525141"/>
                  <a:gd name="connsiteX19" fmla="*/ 6396036 w 8823026"/>
                  <a:gd name="connsiteY19" fmla="*/ 1305090 h 5525141"/>
                  <a:gd name="connsiteX20" fmla="*/ 6924673 w 8823026"/>
                  <a:gd name="connsiteY20" fmla="*/ 1669423 h 5525141"/>
                  <a:gd name="connsiteX21" fmla="*/ 6167436 w 8823026"/>
                  <a:gd name="connsiteY21" fmla="*/ 2105190 h 5525141"/>
                  <a:gd name="connsiteX22" fmla="*/ 4864098 w 8823026"/>
                  <a:gd name="connsiteY22" fmla="*/ 2319503 h 5525141"/>
                  <a:gd name="connsiteX23" fmla="*/ 4445792 w 8823026"/>
                  <a:gd name="connsiteY23" fmla="*/ 2579059 h 5525141"/>
                  <a:gd name="connsiteX24" fmla="*/ 4829966 w 8823026"/>
                  <a:gd name="connsiteY24" fmla="*/ 2839410 h 5525141"/>
                  <a:gd name="connsiteX25" fmla="*/ 5736431 w 8823026"/>
                  <a:gd name="connsiteY25" fmla="*/ 3191040 h 5525141"/>
                  <a:gd name="connsiteX26" fmla="*/ 6255540 w 8823026"/>
                  <a:gd name="connsiteY26" fmla="*/ 3867317 h 5525141"/>
                  <a:gd name="connsiteX27" fmla="*/ 4852988 w 8823026"/>
                  <a:gd name="connsiteY27" fmla="*/ 4810289 h 5525141"/>
                  <a:gd name="connsiteX28" fmla="*/ 2340769 w 8823026"/>
                  <a:gd name="connsiteY28" fmla="*/ 5525141 h 5525141"/>
                  <a:gd name="connsiteX29" fmla="*/ 0 w 8823026"/>
                  <a:gd name="connsiteY29" fmla="*/ 5525141 h 5525141"/>
                  <a:gd name="connsiteX30" fmla="*/ 3810000 w 8823026"/>
                  <a:gd name="connsiteY30" fmla="*/ 4148302 h 5525141"/>
                  <a:gd name="connsiteX0" fmla="*/ 3810000 w 8822524"/>
                  <a:gd name="connsiteY0" fmla="*/ 4139233 h 5516072"/>
                  <a:gd name="connsiteX1" fmla="*/ 4241800 w 8822524"/>
                  <a:gd name="connsiteY1" fmla="*/ 3332784 h 5516072"/>
                  <a:gd name="connsiteX2" fmla="*/ 3271836 w 8822524"/>
                  <a:gd name="connsiteY2" fmla="*/ 2715247 h 5516072"/>
                  <a:gd name="connsiteX3" fmla="*/ 3886993 w 8822524"/>
                  <a:gd name="connsiteY3" fmla="*/ 2157241 h 5516072"/>
                  <a:gd name="connsiteX4" fmla="*/ 5719761 w 8822524"/>
                  <a:gd name="connsiteY4" fmla="*/ 1807990 h 5516072"/>
                  <a:gd name="connsiteX5" fmla="*/ 5879305 w 8822524"/>
                  <a:gd name="connsiteY5" fmla="*/ 1519860 h 5516072"/>
                  <a:gd name="connsiteX6" fmla="*/ 5088728 w 8822524"/>
                  <a:gd name="connsiteY6" fmla="*/ 1305548 h 5516072"/>
                  <a:gd name="connsiteX7" fmla="*/ 4788690 w 8822524"/>
                  <a:gd name="connsiteY7" fmla="*/ 1095998 h 5516072"/>
                  <a:gd name="connsiteX8" fmla="*/ 5388766 w 8822524"/>
                  <a:gd name="connsiteY8" fmla="*/ 822154 h 5516072"/>
                  <a:gd name="connsiteX9" fmla="*/ 6367459 w 8822524"/>
                  <a:gd name="connsiteY9" fmla="*/ 679279 h 5516072"/>
                  <a:gd name="connsiteX10" fmla="*/ 6636541 w 8822524"/>
                  <a:gd name="connsiteY10" fmla="*/ 376861 h 5516072"/>
                  <a:gd name="connsiteX11" fmla="*/ 6769889 w 8822524"/>
                  <a:gd name="connsiteY11" fmla="*/ 175273 h 5516072"/>
                  <a:gd name="connsiteX12" fmla="*/ 8622794 w 8822524"/>
                  <a:gd name="connsiteY12" fmla="*/ 179 h 5516072"/>
                  <a:gd name="connsiteX13" fmla="*/ 8822524 w 8822524"/>
                  <a:gd name="connsiteY13" fmla="*/ 93496 h 5516072"/>
                  <a:gd name="connsiteX14" fmla="*/ 7167557 w 8822524"/>
                  <a:gd name="connsiteY14" fmla="*/ 257799 h 5516072"/>
                  <a:gd name="connsiteX15" fmla="*/ 7184229 w 8822524"/>
                  <a:gd name="connsiteY15" fmla="*/ 391148 h 5516072"/>
                  <a:gd name="connsiteX16" fmla="*/ 7181847 w 8822524"/>
                  <a:gd name="connsiteY16" fmla="*/ 724523 h 5516072"/>
                  <a:gd name="connsiteX17" fmla="*/ 5831678 w 8822524"/>
                  <a:gd name="connsiteY17" fmla="*/ 960266 h 5516072"/>
                  <a:gd name="connsiteX18" fmla="*/ 5876922 w 8822524"/>
                  <a:gd name="connsiteY18" fmla="*/ 1188866 h 5516072"/>
                  <a:gd name="connsiteX19" fmla="*/ 6396036 w 8822524"/>
                  <a:gd name="connsiteY19" fmla="*/ 1296021 h 5516072"/>
                  <a:gd name="connsiteX20" fmla="*/ 6924673 w 8822524"/>
                  <a:gd name="connsiteY20" fmla="*/ 1660354 h 5516072"/>
                  <a:gd name="connsiteX21" fmla="*/ 6167436 w 8822524"/>
                  <a:gd name="connsiteY21" fmla="*/ 2096121 h 5516072"/>
                  <a:gd name="connsiteX22" fmla="*/ 4864098 w 8822524"/>
                  <a:gd name="connsiteY22" fmla="*/ 2310434 h 5516072"/>
                  <a:gd name="connsiteX23" fmla="*/ 4445792 w 8822524"/>
                  <a:gd name="connsiteY23" fmla="*/ 2569990 h 5516072"/>
                  <a:gd name="connsiteX24" fmla="*/ 4829966 w 8822524"/>
                  <a:gd name="connsiteY24" fmla="*/ 2830341 h 5516072"/>
                  <a:gd name="connsiteX25" fmla="*/ 5736431 w 8822524"/>
                  <a:gd name="connsiteY25" fmla="*/ 3181971 h 5516072"/>
                  <a:gd name="connsiteX26" fmla="*/ 6255540 w 8822524"/>
                  <a:gd name="connsiteY26" fmla="*/ 3858248 h 5516072"/>
                  <a:gd name="connsiteX27" fmla="*/ 4852988 w 8822524"/>
                  <a:gd name="connsiteY27" fmla="*/ 4801220 h 5516072"/>
                  <a:gd name="connsiteX28" fmla="*/ 2340769 w 8822524"/>
                  <a:gd name="connsiteY28" fmla="*/ 5516072 h 5516072"/>
                  <a:gd name="connsiteX29" fmla="*/ 0 w 8822524"/>
                  <a:gd name="connsiteY29" fmla="*/ 5516072 h 5516072"/>
                  <a:gd name="connsiteX30" fmla="*/ 3810000 w 8822524"/>
                  <a:gd name="connsiteY30" fmla="*/ 4139233 h 5516072"/>
                  <a:gd name="connsiteX0" fmla="*/ 3810000 w 8636409"/>
                  <a:gd name="connsiteY0" fmla="*/ 4139233 h 5516072"/>
                  <a:gd name="connsiteX1" fmla="*/ 4241800 w 8636409"/>
                  <a:gd name="connsiteY1" fmla="*/ 3332784 h 5516072"/>
                  <a:gd name="connsiteX2" fmla="*/ 3271836 w 8636409"/>
                  <a:gd name="connsiteY2" fmla="*/ 2715247 h 5516072"/>
                  <a:gd name="connsiteX3" fmla="*/ 3886993 w 8636409"/>
                  <a:gd name="connsiteY3" fmla="*/ 2157241 h 5516072"/>
                  <a:gd name="connsiteX4" fmla="*/ 5719761 w 8636409"/>
                  <a:gd name="connsiteY4" fmla="*/ 1807990 h 5516072"/>
                  <a:gd name="connsiteX5" fmla="*/ 5879305 w 8636409"/>
                  <a:gd name="connsiteY5" fmla="*/ 1519860 h 5516072"/>
                  <a:gd name="connsiteX6" fmla="*/ 5088728 w 8636409"/>
                  <a:gd name="connsiteY6" fmla="*/ 1305548 h 5516072"/>
                  <a:gd name="connsiteX7" fmla="*/ 4788690 w 8636409"/>
                  <a:gd name="connsiteY7" fmla="*/ 1095998 h 5516072"/>
                  <a:gd name="connsiteX8" fmla="*/ 5388766 w 8636409"/>
                  <a:gd name="connsiteY8" fmla="*/ 822154 h 5516072"/>
                  <a:gd name="connsiteX9" fmla="*/ 6367459 w 8636409"/>
                  <a:gd name="connsiteY9" fmla="*/ 679279 h 5516072"/>
                  <a:gd name="connsiteX10" fmla="*/ 6636541 w 8636409"/>
                  <a:gd name="connsiteY10" fmla="*/ 376861 h 5516072"/>
                  <a:gd name="connsiteX11" fmla="*/ 6769889 w 8636409"/>
                  <a:gd name="connsiteY11" fmla="*/ 175273 h 5516072"/>
                  <a:gd name="connsiteX12" fmla="*/ 8622794 w 8636409"/>
                  <a:gd name="connsiteY12" fmla="*/ 179 h 5516072"/>
                  <a:gd name="connsiteX13" fmla="*/ 8636409 w 8636409"/>
                  <a:gd name="connsiteY13" fmla="*/ 107113 h 5516072"/>
                  <a:gd name="connsiteX14" fmla="*/ 7167557 w 8636409"/>
                  <a:gd name="connsiteY14" fmla="*/ 257799 h 5516072"/>
                  <a:gd name="connsiteX15" fmla="*/ 7184229 w 8636409"/>
                  <a:gd name="connsiteY15" fmla="*/ 391148 h 5516072"/>
                  <a:gd name="connsiteX16" fmla="*/ 7181847 w 8636409"/>
                  <a:gd name="connsiteY16" fmla="*/ 724523 h 5516072"/>
                  <a:gd name="connsiteX17" fmla="*/ 5831678 w 8636409"/>
                  <a:gd name="connsiteY17" fmla="*/ 960266 h 5516072"/>
                  <a:gd name="connsiteX18" fmla="*/ 5876922 w 8636409"/>
                  <a:gd name="connsiteY18" fmla="*/ 1188866 h 5516072"/>
                  <a:gd name="connsiteX19" fmla="*/ 6396036 w 8636409"/>
                  <a:gd name="connsiteY19" fmla="*/ 1296021 h 5516072"/>
                  <a:gd name="connsiteX20" fmla="*/ 6924673 w 8636409"/>
                  <a:gd name="connsiteY20" fmla="*/ 1660354 h 5516072"/>
                  <a:gd name="connsiteX21" fmla="*/ 6167436 w 8636409"/>
                  <a:gd name="connsiteY21" fmla="*/ 2096121 h 5516072"/>
                  <a:gd name="connsiteX22" fmla="*/ 4864098 w 8636409"/>
                  <a:gd name="connsiteY22" fmla="*/ 2310434 h 5516072"/>
                  <a:gd name="connsiteX23" fmla="*/ 4445792 w 8636409"/>
                  <a:gd name="connsiteY23" fmla="*/ 2569990 h 5516072"/>
                  <a:gd name="connsiteX24" fmla="*/ 4829966 w 8636409"/>
                  <a:gd name="connsiteY24" fmla="*/ 2830341 h 5516072"/>
                  <a:gd name="connsiteX25" fmla="*/ 5736431 w 8636409"/>
                  <a:gd name="connsiteY25" fmla="*/ 3181971 h 5516072"/>
                  <a:gd name="connsiteX26" fmla="*/ 6255540 w 8636409"/>
                  <a:gd name="connsiteY26" fmla="*/ 3858248 h 5516072"/>
                  <a:gd name="connsiteX27" fmla="*/ 4852988 w 8636409"/>
                  <a:gd name="connsiteY27" fmla="*/ 4801220 h 5516072"/>
                  <a:gd name="connsiteX28" fmla="*/ 2340769 w 8636409"/>
                  <a:gd name="connsiteY28" fmla="*/ 5516072 h 5516072"/>
                  <a:gd name="connsiteX29" fmla="*/ 0 w 8636409"/>
                  <a:gd name="connsiteY29" fmla="*/ 5516072 h 5516072"/>
                  <a:gd name="connsiteX30" fmla="*/ 3810000 w 8636409"/>
                  <a:gd name="connsiteY30" fmla="*/ 4139233 h 5516072"/>
                  <a:gd name="connsiteX0" fmla="*/ 3810000 w 8636409"/>
                  <a:gd name="connsiteY0" fmla="*/ 4102967 h 5479806"/>
                  <a:gd name="connsiteX1" fmla="*/ 4241800 w 8636409"/>
                  <a:gd name="connsiteY1" fmla="*/ 3296518 h 5479806"/>
                  <a:gd name="connsiteX2" fmla="*/ 3271836 w 8636409"/>
                  <a:gd name="connsiteY2" fmla="*/ 2678981 h 5479806"/>
                  <a:gd name="connsiteX3" fmla="*/ 3886993 w 8636409"/>
                  <a:gd name="connsiteY3" fmla="*/ 2120975 h 5479806"/>
                  <a:gd name="connsiteX4" fmla="*/ 5719761 w 8636409"/>
                  <a:gd name="connsiteY4" fmla="*/ 1771724 h 5479806"/>
                  <a:gd name="connsiteX5" fmla="*/ 5879305 w 8636409"/>
                  <a:gd name="connsiteY5" fmla="*/ 1483594 h 5479806"/>
                  <a:gd name="connsiteX6" fmla="*/ 5088728 w 8636409"/>
                  <a:gd name="connsiteY6" fmla="*/ 1269282 h 5479806"/>
                  <a:gd name="connsiteX7" fmla="*/ 4788690 w 8636409"/>
                  <a:gd name="connsiteY7" fmla="*/ 1059732 h 5479806"/>
                  <a:gd name="connsiteX8" fmla="*/ 5388766 w 8636409"/>
                  <a:gd name="connsiteY8" fmla="*/ 785888 h 5479806"/>
                  <a:gd name="connsiteX9" fmla="*/ 6367459 w 8636409"/>
                  <a:gd name="connsiteY9" fmla="*/ 643013 h 5479806"/>
                  <a:gd name="connsiteX10" fmla="*/ 6636541 w 8636409"/>
                  <a:gd name="connsiteY10" fmla="*/ 340595 h 5479806"/>
                  <a:gd name="connsiteX11" fmla="*/ 6769889 w 8636409"/>
                  <a:gd name="connsiteY11" fmla="*/ 139007 h 5479806"/>
                  <a:gd name="connsiteX12" fmla="*/ 8618255 w 8636409"/>
                  <a:gd name="connsiteY12" fmla="*/ 228 h 5479806"/>
                  <a:gd name="connsiteX13" fmla="*/ 8636409 w 8636409"/>
                  <a:gd name="connsiteY13" fmla="*/ 70847 h 5479806"/>
                  <a:gd name="connsiteX14" fmla="*/ 7167557 w 8636409"/>
                  <a:gd name="connsiteY14" fmla="*/ 221533 h 5479806"/>
                  <a:gd name="connsiteX15" fmla="*/ 7184229 w 8636409"/>
                  <a:gd name="connsiteY15" fmla="*/ 354882 h 5479806"/>
                  <a:gd name="connsiteX16" fmla="*/ 7181847 w 8636409"/>
                  <a:gd name="connsiteY16" fmla="*/ 688257 h 5479806"/>
                  <a:gd name="connsiteX17" fmla="*/ 5831678 w 8636409"/>
                  <a:gd name="connsiteY17" fmla="*/ 924000 h 5479806"/>
                  <a:gd name="connsiteX18" fmla="*/ 5876922 w 8636409"/>
                  <a:gd name="connsiteY18" fmla="*/ 1152600 h 5479806"/>
                  <a:gd name="connsiteX19" fmla="*/ 6396036 w 8636409"/>
                  <a:gd name="connsiteY19" fmla="*/ 1259755 h 5479806"/>
                  <a:gd name="connsiteX20" fmla="*/ 6924673 w 8636409"/>
                  <a:gd name="connsiteY20" fmla="*/ 1624088 h 5479806"/>
                  <a:gd name="connsiteX21" fmla="*/ 6167436 w 8636409"/>
                  <a:gd name="connsiteY21" fmla="*/ 2059855 h 5479806"/>
                  <a:gd name="connsiteX22" fmla="*/ 4864098 w 8636409"/>
                  <a:gd name="connsiteY22" fmla="*/ 2274168 h 5479806"/>
                  <a:gd name="connsiteX23" fmla="*/ 4445792 w 8636409"/>
                  <a:gd name="connsiteY23" fmla="*/ 2533724 h 5479806"/>
                  <a:gd name="connsiteX24" fmla="*/ 4829966 w 8636409"/>
                  <a:gd name="connsiteY24" fmla="*/ 2794075 h 5479806"/>
                  <a:gd name="connsiteX25" fmla="*/ 5736431 w 8636409"/>
                  <a:gd name="connsiteY25" fmla="*/ 3145705 h 5479806"/>
                  <a:gd name="connsiteX26" fmla="*/ 6255540 w 8636409"/>
                  <a:gd name="connsiteY26" fmla="*/ 3821982 h 5479806"/>
                  <a:gd name="connsiteX27" fmla="*/ 4852988 w 8636409"/>
                  <a:gd name="connsiteY27" fmla="*/ 4764954 h 5479806"/>
                  <a:gd name="connsiteX28" fmla="*/ 2340769 w 8636409"/>
                  <a:gd name="connsiteY28" fmla="*/ 5479806 h 5479806"/>
                  <a:gd name="connsiteX29" fmla="*/ 0 w 8636409"/>
                  <a:gd name="connsiteY29" fmla="*/ 5479806 h 5479806"/>
                  <a:gd name="connsiteX30" fmla="*/ 3810000 w 8636409"/>
                  <a:gd name="connsiteY30" fmla="*/ 4102967 h 5479806"/>
                  <a:gd name="connsiteX0" fmla="*/ 3810000 w 8636409"/>
                  <a:gd name="connsiteY0" fmla="*/ 4102967 h 5479806"/>
                  <a:gd name="connsiteX1" fmla="*/ 4241800 w 8636409"/>
                  <a:gd name="connsiteY1" fmla="*/ 3296518 h 5479806"/>
                  <a:gd name="connsiteX2" fmla="*/ 3271836 w 8636409"/>
                  <a:gd name="connsiteY2" fmla="*/ 2678981 h 5479806"/>
                  <a:gd name="connsiteX3" fmla="*/ 3886993 w 8636409"/>
                  <a:gd name="connsiteY3" fmla="*/ 2120975 h 5479806"/>
                  <a:gd name="connsiteX4" fmla="*/ 5719761 w 8636409"/>
                  <a:gd name="connsiteY4" fmla="*/ 1771724 h 5479806"/>
                  <a:gd name="connsiteX5" fmla="*/ 5879305 w 8636409"/>
                  <a:gd name="connsiteY5" fmla="*/ 1483594 h 5479806"/>
                  <a:gd name="connsiteX6" fmla="*/ 5088728 w 8636409"/>
                  <a:gd name="connsiteY6" fmla="*/ 1269282 h 5479806"/>
                  <a:gd name="connsiteX7" fmla="*/ 4788690 w 8636409"/>
                  <a:gd name="connsiteY7" fmla="*/ 1059732 h 5479806"/>
                  <a:gd name="connsiteX8" fmla="*/ 5388766 w 8636409"/>
                  <a:gd name="connsiteY8" fmla="*/ 785888 h 5479806"/>
                  <a:gd name="connsiteX9" fmla="*/ 6367459 w 8636409"/>
                  <a:gd name="connsiteY9" fmla="*/ 643013 h 5479806"/>
                  <a:gd name="connsiteX10" fmla="*/ 6636541 w 8636409"/>
                  <a:gd name="connsiteY10" fmla="*/ 340595 h 5479806"/>
                  <a:gd name="connsiteX11" fmla="*/ 6769889 w 8636409"/>
                  <a:gd name="connsiteY11" fmla="*/ 139007 h 5479806"/>
                  <a:gd name="connsiteX12" fmla="*/ 8618255 w 8636409"/>
                  <a:gd name="connsiteY12" fmla="*/ 228 h 5479806"/>
                  <a:gd name="connsiteX13" fmla="*/ 8636409 w 8636409"/>
                  <a:gd name="connsiteY13" fmla="*/ 70847 h 5479806"/>
                  <a:gd name="connsiteX14" fmla="*/ 7167558 w 8636409"/>
                  <a:gd name="connsiteY14" fmla="*/ 203376 h 5479806"/>
                  <a:gd name="connsiteX15" fmla="*/ 7184229 w 8636409"/>
                  <a:gd name="connsiteY15" fmla="*/ 354882 h 5479806"/>
                  <a:gd name="connsiteX16" fmla="*/ 7181847 w 8636409"/>
                  <a:gd name="connsiteY16" fmla="*/ 688257 h 5479806"/>
                  <a:gd name="connsiteX17" fmla="*/ 5831678 w 8636409"/>
                  <a:gd name="connsiteY17" fmla="*/ 924000 h 5479806"/>
                  <a:gd name="connsiteX18" fmla="*/ 5876922 w 8636409"/>
                  <a:gd name="connsiteY18" fmla="*/ 1152600 h 5479806"/>
                  <a:gd name="connsiteX19" fmla="*/ 6396036 w 8636409"/>
                  <a:gd name="connsiteY19" fmla="*/ 1259755 h 5479806"/>
                  <a:gd name="connsiteX20" fmla="*/ 6924673 w 8636409"/>
                  <a:gd name="connsiteY20" fmla="*/ 1624088 h 5479806"/>
                  <a:gd name="connsiteX21" fmla="*/ 6167436 w 8636409"/>
                  <a:gd name="connsiteY21" fmla="*/ 2059855 h 5479806"/>
                  <a:gd name="connsiteX22" fmla="*/ 4864098 w 8636409"/>
                  <a:gd name="connsiteY22" fmla="*/ 2274168 h 5479806"/>
                  <a:gd name="connsiteX23" fmla="*/ 4445792 w 8636409"/>
                  <a:gd name="connsiteY23" fmla="*/ 2533724 h 5479806"/>
                  <a:gd name="connsiteX24" fmla="*/ 4829966 w 8636409"/>
                  <a:gd name="connsiteY24" fmla="*/ 2794075 h 5479806"/>
                  <a:gd name="connsiteX25" fmla="*/ 5736431 w 8636409"/>
                  <a:gd name="connsiteY25" fmla="*/ 3145705 h 5479806"/>
                  <a:gd name="connsiteX26" fmla="*/ 6255540 w 8636409"/>
                  <a:gd name="connsiteY26" fmla="*/ 3821982 h 5479806"/>
                  <a:gd name="connsiteX27" fmla="*/ 4852988 w 8636409"/>
                  <a:gd name="connsiteY27" fmla="*/ 4764954 h 5479806"/>
                  <a:gd name="connsiteX28" fmla="*/ 2340769 w 8636409"/>
                  <a:gd name="connsiteY28" fmla="*/ 5479806 h 5479806"/>
                  <a:gd name="connsiteX29" fmla="*/ 0 w 8636409"/>
                  <a:gd name="connsiteY29" fmla="*/ 5479806 h 5479806"/>
                  <a:gd name="connsiteX30" fmla="*/ 3810000 w 8636409"/>
                  <a:gd name="connsiteY30" fmla="*/ 4102967 h 5479806"/>
                  <a:gd name="connsiteX0" fmla="*/ 3810000 w 8636409"/>
                  <a:gd name="connsiteY0" fmla="*/ 4102967 h 5479806"/>
                  <a:gd name="connsiteX1" fmla="*/ 4241800 w 8636409"/>
                  <a:gd name="connsiteY1" fmla="*/ 3296518 h 5479806"/>
                  <a:gd name="connsiteX2" fmla="*/ 3271836 w 8636409"/>
                  <a:gd name="connsiteY2" fmla="*/ 2678981 h 5479806"/>
                  <a:gd name="connsiteX3" fmla="*/ 3886993 w 8636409"/>
                  <a:gd name="connsiteY3" fmla="*/ 2120975 h 5479806"/>
                  <a:gd name="connsiteX4" fmla="*/ 5719761 w 8636409"/>
                  <a:gd name="connsiteY4" fmla="*/ 1771724 h 5479806"/>
                  <a:gd name="connsiteX5" fmla="*/ 5842991 w 8636409"/>
                  <a:gd name="connsiteY5" fmla="*/ 1527172 h 5479806"/>
                  <a:gd name="connsiteX6" fmla="*/ 5088728 w 8636409"/>
                  <a:gd name="connsiteY6" fmla="*/ 1269282 h 5479806"/>
                  <a:gd name="connsiteX7" fmla="*/ 4788690 w 8636409"/>
                  <a:gd name="connsiteY7" fmla="*/ 1059732 h 5479806"/>
                  <a:gd name="connsiteX8" fmla="*/ 5388766 w 8636409"/>
                  <a:gd name="connsiteY8" fmla="*/ 785888 h 5479806"/>
                  <a:gd name="connsiteX9" fmla="*/ 6367459 w 8636409"/>
                  <a:gd name="connsiteY9" fmla="*/ 643013 h 5479806"/>
                  <a:gd name="connsiteX10" fmla="*/ 6636541 w 8636409"/>
                  <a:gd name="connsiteY10" fmla="*/ 340595 h 5479806"/>
                  <a:gd name="connsiteX11" fmla="*/ 6769889 w 8636409"/>
                  <a:gd name="connsiteY11" fmla="*/ 139007 h 5479806"/>
                  <a:gd name="connsiteX12" fmla="*/ 8618255 w 8636409"/>
                  <a:gd name="connsiteY12" fmla="*/ 228 h 5479806"/>
                  <a:gd name="connsiteX13" fmla="*/ 8636409 w 8636409"/>
                  <a:gd name="connsiteY13" fmla="*/ 70847 h 5479806"/>
                  <a:gd name="connsiteX14" fmla="*/ 7167558 w 8636409"/>
                  <a:gd name="connsiteY14" fmla="*/ 203376 h 5479806"/>
                  <a:gd name="connsiteX15" fmla="*/ 7184229 w 8636409"/>
                  <a:gd name="connsiteY15" fmla="*/ 354882 h 5479806"/>
                  <a:gd name="connsiteX16" fmla="*/ 7181847 w 8636409"/>
                  <a:gd name="connsiteY16" fmla="*/ 688257 h 5479806"/>
                  <a:gd name="connsiteX17" fmla="*/ 5831678 w 8636409"/>
                  <a:gd name="connsiteY17" fmla="*/ 924000 h 5479806"/>
                  <a:gd name="connsiteX18" fmla="*/ 5876922 w 8636409"/>
                  <a:gd name="connsiteY18" fmla="*/ 1152600 h 5479806"/>
                  <a:gd name="connsiteX19" fmla="*/ 6396036 w 8636409"/>
                  <a:gd name="connsiteY19" fmla="*/ 1259755 h 5479806"/>
                  <a:gd name="connsiteX20" fmla="*/ 6924673 w 8636409"/>
                  <a:gd name="connsiteY20" fmla="*/ 1624088 h 5479806"/>
                  <a:gd name="connsiteX21" fmla="*/ 6167436 w 8636409"/>
                  <a:gd name="connsiteY21" fmla="*/ 2059855 h 5479806"/>
                  <a:gd name="connsiteX22" fmla="*/ 4864098 w 8636409"/>
                  <a:gd name="connsiteY22" fmla="*/ 2274168 h 5479806"/>
                  <a:gd name="connsiteX23" fmla="*/ 4445792 w 8636409"/>
                  <a:gd name="connsiteY23" fmla="*/ 2533724 h 5479806"/>
                  <a:gd name="connsiteX24" fmla="*/ 4829966 w 8636409"/>
                  <a:gd name="connsiteY24" fmla="*/ 2794075 h 5479806"/>
                  <a:gd name="connsiteX25" fmla="*/ 5736431 w 8636409"/>
                  <a:gd name="connsiteY25" fmla="*/ 3145705 h 5479806"/>
                  <a:gd name="connsiteX26" fmla="*/ 6255540 w 8636409"/>
                  <a:gd name="connsiteY26" fmla="*/ 3821982 h 5479806"/>
                  <a:gd name="connsiteX27" fmla="*/ 4852988 w 8636409"/>
                  <a:gd name="connsiteY27" fmla="*/ 4764954 h 5479806"/>
                  <a:gd name="connsiteX28" fmla="*/ 2340769 w 8636409"/>
                  <a:gd name="connsiteY28" fmla="*/ 5479806 h 5479806"/>
                  <a:gd name="connsiteX29" fmla="*/ 0 w 8636409"/>
                  <a:gd name="connsiteY29" fmla="*/ 5479806 h 5479806"/>
                  <a:gd name="connsiteX30" fmla="*/ 3810000 w 8636409"/>
                  <a:gd name="connsiteY30" fmla="*/ 4102967 h 5479806"/>
                  <a:gd name="connsiteX0" fmla="*/ 3810000 w 8636409"/>
                  <a:gd name="connsiteY0" fmla="*/ 4102967 h 5479806"/>
                  <a:gd name="connsiteX1" fmla="*/ 4241800 w 8636409"/>
                  <a:gd name="connsiteY1" fmla="*/ 3296518 h 5479806"/>
                  <a:gd name="connsiteX2" fmla="*/ 3271836 w 8636409"/>
                  <a:gd name="connsiteY2" fmla="*/ 2678981 h 5479806"/>
                  <a:gd name="connsiteX3" fmla="*/ 3886993 w 8636409"/>
                  <a:gd name="connsiteY3" fmla="*/ 2120975 h 5479806"/>
                  <a:gd name="connsiteX4" fmla="*/ 5719761 w 8636409"/>
                  <a:gd name="connsiteY4" fmla="*/ 1771724 h 5479806"/>
                  <a:gd name="connsiteX5" fmla="*/ 5842991 w 8636409"/>
                  <a:gd name="connsiteY5" fmla="*/ 1527172 h 5479806"/>
                  <a:gd name="connsiteX6" fmla="*/ 5088728 w 8636409"/>
                  <a:gd name="connsiteY6" fmla="*/ 1269282 h 5479806"/>
                  <a:gd name="connsiteX7" fmla="*/ 4788690 w 8636409"/>
                  <a:gd name="connsiteY7" fmla="*/ 1059732 h 5479806"/>
                  <a:gd name="connsiteX8" fmla="*/ 5388766 w 8636409"/>
                  <a:gd name="connsiteY8" fmla="*/ 785888 h 5479806"/>
                  <a:gd name="connsiteX9" fmla="*/ 6367459 w 8636409"/>
                  <a:gd name="connsiteY9" fmla="*/ 643013 h 5479806"/>
                  <a:gd name="connsiteX10" fmla="*/ 6636541 w 8636409"/>
                  <a:gd name="connsiteY10" fmla="*/ 340595 h 5479806"/>
                  <a:gd name="connsiteX11" fmla="*/ 6769889 w 8636409"/>
                  <a:gd name="connsiteY11" fmla="*/ 139007 h 5479806"/>
                  <a:gd name="connsiteX12" fmla="*/ 8618255 w 8636409"/>
                  <a:gd name="connsiteY12" fmla="*/ 228 h 5479806"/>
                  <a:gd name="connsiteX13" fmla="*/ 8636409 w 8636409"/>
                  <a:gd name="connsiteY13" fmla="*/ 70847 h 5479806"/>
                  <a:gd name="connsiteX14" fmla="*/ 7167558 w 8636409"/>
                  <a:gd name="connsiteY14" fmla="*/ 203376 h 5479806"/>
                  <a:gd name="connsiteX15" fmla="*/ 7184229 w 8636409"/>
                  <a:gd name="connsiteY15" fmla="*/ 354882 h 5479806"/>
                  <a:gd name="connsiteX16" fmla="*/ 7181847 w 8636409"/>
                  <a:gd name="connsiteY16" fmla="*/ 688257 h 5479806"/>
                  <a:gd name="connsiteX17" fmla="*/ 5831678 w 8636409"/>
                  <a:gd name="connsiteY17" fmla="*/ 924000 h 5479806"/>
                  <a:gd name="connsiteX18" fmla="*/ 5876922 w 8636409"/>
                  <a:gd name="connsiteY18" fmla="*/ 1152600 h 5479806"/>
                  <a:gd name="connsiteX19" fmla="*/ 6396036 w 8636409"/>
                  <a:gd name="connsiteY19" fmla="*/ 1259755 h 5479806"/>
                  <a:gd name="connsiteX20" fmla="*/ 6924673 w 8636409"/>
                  <a:gd name="connsiteY20" fmla="*/ 1624088 h 5479806"/>
                  <a:gd name="connsiteX21" fmla="*/ 6167436 w 8636409"/>
                  <a:gd name="connsiteY21" fmla="*/ 2059855 h 5479806"/>
                  <a:gd name="connsiteX22" fmla="*/ 4864098 w 8636409"/>
                  <a:gd name="connsiteY22" fmla="*/ 2274168 h 5479806"/>
                  <a:gd name="connsiteX23" fmla="*/ 4445792 w 8636409"/>
                  <a:gd name="connsiteY23" fmla="*/ 2533724 h 5479806"/>
                  <a:gd name="connsiteX24" fmla="*/ 4829966 w 8636409"/>
                  <a:gd name="connsiteY24" fmla="*/ 2794075 h 5479806"/>
                  <a:gd name="connsiteX25" fmla="*/ 5736431 w 8636409"/>
                  <a:gd name="connsiteY25" fmla="*/ 3145705 h 5479806"/>
                  <a:gd name="connsiteX26" fmla="*/ 6255540 w 8636409"/>
                  <a:gd name="connsiteY26" fmla="*/ 3821982 h 5479806"/>
                  <a:gd name="connsiteX27" fmla="*/ 4852988 w 8636409"/>
                  <a:gd name="connsiteY27" fmla="*/ 4764954 h 5479806"/>
                  <a:gd name="connsiteX28" fmla="*/ 2340769 w 8636409"/>
                  <a:gd name="connsiteY28" fmla="*/ 5479806 h 5479806"/>
                  <a:gd name="connsiteX29" fmla="*/ 0 w 8636409"/>
                  <a:gd name="connsiteY29" fmla="*/ 5479806 h 5479806"/>
                  <a:gd name="connsiteX30" fmla="*/ 3810000 w 8636409"/>
                  <a:gd name="connsiteY30" fmla="*/ 4102967 h 5479806"/>
                  <a:gd name="connsiteX0" fmla="*/ 3810000 w 8636409"/>
                  <a:gd name="connsiteY0" fmla="*/ 4102967 h 5479806"/>
                  <a:gd name="connsiteX1" fmla="*/ 4241800 w 8636409"/>
                  <a:gd name="connsiteY1" fmla="*/ 3296518 h 5479806"/>
                  <a:gd name="connsiteX2" fmla="*/ 3271836 w 8636409"/>
                  <a:gd name="connsiteY2" fmla="*/ 2678981 h 5479806"/>
                  <a:gd name="connsiteX3" fmla="*/ 3886993 w 8636409"/>
                  <a:gd name="connsiteY3" fmla="*/ 2120975 h 5479806"/>
                  <a:gd name="connsiteX4" fmla="*/ 5719761 w 8636409"/>
                  <a:gd name="connsiteY4" fmla="*/ 1771724 h 5479806"/>
                  <a:gd name="connsiteX5" fmla="*/ 5842991 w 8636409"/>
                  <a:gd name="connsiteY5" fmla="*/ 1527172 h 5479806"/>
                  <a:gd name="connsiteX6" fmla="*/ 5074202 w 8636409"/>
                  <a:gd name="connsiteY6" fmla="*/ 1305597 h 5479806"/>
                  <a:gd name="connsiteX7" fmla="*/ 4788690 w 8636409"/>
                  <a:gd name="connsiteY7" fmla="*/ 1059732 h 5479806"/>
                  <a:gd name="connsiteX8" fmla="*/ 5388766 w 8636409"/>
                  <a:gd name="connsiteY8" fmla="*/ 785888 h 5479806"/>
                  <a:gd name="connsiteX9" fmla="*/ 6367459 w 8636409"/>
                  <a:gd name="connsiteY9" fmla="*/ 643013 h 5479806"/>
                  <a:gd name="connsiteX10" fmla="*/ 6636541 w 8636409"/>
                  <a:gd name="connsiteY10" fmla="*/ 340595 h 5479806"/>
                  <a:gd name="connsiteX11" fmla="*/ 6769889 w 8636409"/>
                  <a:gd name="connsiteY11" fmla="*/ 139007 h 5479806"/>
                  <a:gd name="connsiteX12" fmla="*/ 8618255 w 8636409"/>
                  <a:gd name="connsiteY12" fmla="*/ 228 h 5479806"/>
                  <a:gd name="connsiteX13" fmla="*/ 8636409 w 8636409"/>
                  <a:gd name="connsiteY13" fmla="*/ 70847 h 5479806"/>
                  <a:gd name="connsiteX14" fmla="*/ 7167558 w 8636409"/>
                  <a:gd name="connsiteY14" fmla="*/ 203376 h 5479806"/>
                  <a:gd name="connsiteX15" fmla="*/ 7184229 w 8636409"/>
                  <a:gd name="connsiteY15" fmla="*/ 354882 h 5479806"/>
                  <a:gd name="connsiteX16" fmla="*/ 7181847 w 8636409"/>
                  <a:gd name="connsiteY16" fmla="*/ 688257 h 5479806"/>
                  <a:gd name="connsiteX17" fmla="*/ 5831678 w 8636409"/>
                  <a:gd name="connsiteY17" fmla="*/ 924000 h 5479806"/>
                  <a:gd name="connsiteX18" fmla="*/ 5876922 w 8636409"/>
                  <a:gd name="connsiteY18" fmla="*/ 1152600 h 5479806"/>
                  <a:gd name="connsiteX19" fmla="*/ 6396036 w 8636409"/>
                  <a:gd name="connsiteY19" fmla="*/ 1259755 h 5479806"/>
                  <a:gd name="connsiteX20" fmla="*/ 6924673 w 8636409"/>
                  <a:gd name="connsiteY20" fmla="*/ 1624088 h 5479806"/>
                  <a:gd name="connsiteX21" fmla="*/ 6167436 w 8636409"/>
                  <a:gd name="connsiteY21" fmla="*/ 2059855 h 5479806"/>
                  <a:gd name="connsiteX22" fmla="*/ 4864098 w 8636409"/>
                  <a:gd name="connsiteY22" fmla="*/ 2274168 h 5479806"/>
                  <a:gd name="connsiteX23" fmla="*/ 4445792 w 8636409"/>
                  <a:gd name="connsiteY23" fmla="*/ 2533724 h 5479806"/>
                  <a:gd name="connsiteX24" fmla="*/ 4829966 w 8636409"/>
                  <a:gd name="connsiteY24" fmla="*/ 2794075 h 5479806"/>
                  <a:gd name="connsiteX25" fmla="*/ 5736431 w 8636409"/>
                  <a:gd name="connsiteY25" fmla="*/ 3145705 h 5479806"/>
                  <a:gd name="connsiteX26" fmla="*/ 6255540 w 8636409"/>
                  <a:gd name="connsiteY26" fmla="*/ 3821982 h 5479806"/>
                  <a:gd name="connsiteX27" fmla="*/ 4852988 w 8636409"/>
                  <a:gd name="connsiteY27" fmla="*/ 4764954 h 5479806"/>
                  <a:gd name="connsiteX28" fmla="*/ 2340769 w 8636409"/>
                  <a:gd name="connsiteY28" fmla="*/ 5479806 h 5479806"/>
                  <a:gd name="connsiteX29" fmla="*/ 0 w 8636409"/>
                  <a:gd name="connsiteY29" fmla="*/ 5479806 h 5479806"/>
                  <a:gd name="connsiteX30" fmla="*/ 3810000 w 8636409"/>
                  <a:gd name="connsiteY30" fmla="*/ 4102967 h 5479806"/>
                  <a:gd name="connsiteX0" fmla="*/ 3810000 w 8636409"/>
                  <a:gd name="connsiteY0" fmla="*/ 4102967 h 5479806"/>
                  <a:gd name="connsiteX1" fmla="*/ 4241800 w 8636409"/>
                  <a:gd name="connsiteY1" fmla="*/ 3296518 h 5479806"/>
                  <a:gd name="connsiteX2" fmla="*/ 3271836 w 8636409"/>
                  <a:gd name="connsiteY2" fmla="*/ 2678981 h 5479806"/>
                  <a:gd name="connsiteX3" fmla="*/ 3886993 w 8636409"/>
                  <a:gd name="connsiteY3" fmla="*/ 2120975 h 5479806"/>
                  <a:gd name="connsiteX4" fmla="*/ 5719761 w 8636409"/>
                  <a:gd name="connsiteY4" fmla="*/ 1771724 h 5479806"/>
                  <a:gd name="connsiteX5" fmla="*/ 5842991 w 8636409"/>
                  <a:gd name="connsiteY5" fmla="*/ 1527172 h 5479806"/>
                  <a:gd name="connsiteX6" fmla="*/ 5074202 w 8636409"/>
                  <a:gd name="connsiteY6" fmla="*/ 1305597 h 5479806"/>
                  <a:gd name="connsiteX7" fmla="*/ 4788690 w 8636409"/>
                  <a:gd name="connsiteY7" fmla="*/ 1059732 h 5479806"/>
                  <a:gd name="connsiteX8" fmla="*/ 5388766 w 8636409"/>
                  <a:gd name="connsiteY8" fmla="*/ 785888 h 5479806"/>
                  <a:gd name="connsiteX9" fmla="*/ 6367459 w 8636409"/>
                  <a:gd name="connsiteY9" fmla="*/ 643013 h 5479806"/>
                  <a:gd name="connsiteX10" fmla="*/ 6636541 w 8636409"/>
                  <a:gd name="connsiteY10" fmla="*/ 340595 h 5479806"/>
                  <a:gd name="connsiteX11" fmla="*/ 6769889 w 8636409"/>
                  <a:gd name="connsiteY11" fmla="*/ 139007 h 5479806"/>
                  <a:gd name="connsiteX12" fmla="*/ 8618255 w 8636409"/>
                  <a:gd name="connsiteY12" fmla="*/ 228 h 5479806"/>
                  <a:gd name="connsiteX13" fmla="*/ 8636409 w 8636409"/>
                  <a:gd name="connsiteY13" fmla="*/ 70847 h 5479806"/>
                  <a:gd name="connsiteX14" fmla="*/ 7167558 w 8636409"/>
                  <a:gd name="connsiteY14" fmla="*/ 203376 h 5479806"/>
                  <a:gd name="connsiteX15" fmla="*/ 7184229 w 8636409"/>
                  <a:gd name="connsiteY15" fmla="*/ 354882 h 5479806"/>
                  <a:gd name="connsiteX16" fmla="*/ 7181847 w 8636409"/>
                  <a:gd name="connsiteY16" fmla="*/ 688257 h 5479806"/>
                  <a:gd name="connsiteX17" fmla="*/ 5831678 w 8636409"/>
                  <a:gd name="connsiteY17" fmla="*/ 924000 h 5479806"/>
                  <a:gd name="connsiteX18" fmla="*/ 5876922 w 8636409"/>
                  <a:gd name="connsiteY18" fmla="*/ 1152600 h 5479806"/>
                  <a:gd name="connsiteX19" fmla="*/ 6396036 w 8636409"/>
                  <a:gd name="connsiteY19" fmla="*/ 1259755 h 5479806"/>
                  <a:gd name="connsiteX20" fmla="*/ 6924673 w 8636409"/>
                  <a:gd name="connsiteY20" fmla="*/ 1624088 h 5479806"/>
                  <a:gd name="connsiteX21" fmla="*/ 6167436 w 8636409"/>
                  <a:gd name="connsiteY21" fmla="*/ 2059855 h 5479806"/>
                  <a:gd name="connsiteX22" fmla="*/ 4864098 w 8636409"/>
                  <a:gd name="connsiteY22" fmla="*/ 2274168 h 5479806"/>
                  <a:gd name="connsiteX23" fmla="*/ 4445792 w 8636409"/>
                  <a:gd name="connsiteY23" fmla="*/ 2533724 h 5479806"/>
                  <a:gd name="connsiteX24" fmla="*/ 4829966 w 8636409"/>
                  <a:gd name="connsiteY24" fmla="*/ 2794075 h 5479806"/>
                  <a:gd name="connsiteX25" fmla="*/ 5736431 w 8636409"/>
                  <a:gd name="connsiteY25" fmla="*/ 3145705 h 5479806"/>
                  <a:gd name="connsiteX26" fmla="*/ 6255540 w 8636409"/>
                  <a:gd name="connsiteY26" fmla="*/ 3821982 h 5479806"/>
                  <a:gd name="connsiteX27" fmla="*/ 4852988 w 8636409"/>
                  <a:gd name="connsiteY27" fmla="*/ 4764954 h 5479806"/>
                  <a:gd name="connsiteX28" fmla="*/ 2340769 w 8636409"/>
                  <a:gd name="connsiteY28" fmla="*/ 5479806 h 5479806"/>
                  <a:gd name="connsiteX29" fmla="*/ 0 w 8636409"/>
                  <a:gd name="connsiteY29" fmla="*/ 5479806 h 5479806"/>
                  <a:gd name="connsiteX30" fmla="*/ 3810000 w 8636409"/>
                  <a:gd name="connsiteY30" fmla="*/ 4102967 h 5479806"/>
                  <a:gd name="connsiteX0" fmla="*/ 3810000 w 8636409"/>
                  <a:gd name="connsiteY0" fmla="*/ 4102967 h 5489588"/>
                  <a:gd name="connsiteX1" fmla="*/ 4241800 w 8636409"/>
                  <a:gd name="connsiteY1" fmla="*/ 3296518 h 5489588"/>
                  <a:gd name="connsiteX2" fmla="*/ 3271836 w 8636409"/>
                  <a:gd name="connsiteY2" fmla="*/ 2678981 h 5489588"/>
                  <a:gd name="connsiteX3" fmla="*/ 3886993 w 8636409"/>
                  <a:gd name="connsiteY3" fmla="*/ 2120975 h 5489588"/>
                  <a:gd name="connsiteX4" fmla="*/ 5719761 w 8636409"/>
                  <a:gd name="connsiteY4" fmla="*/ 1771724 h 5489588"/>
                  <a:gd name="connsiteX5" fmla="*/ 5842991 w 8636409"/>
                  <a:gd name="connsiteY5" fmla="*/ 1527172 h 5489588"/>
                  <a:gd name="connsiteX6" fmla="*/ 5074202 w 8636409"/>
                  <a:gd name="connsiteY6" fmla="*/ 1305597 h 5489588"/>
                  <a:gd name="connsiteX7" fmla="*/ 4788690 w 8636409"/>
                  <a:gd name="connsiteY7" fmla="*/ 1059732 h 5489588"/>
                  <a:gd name="connsiteX8" fmla="*/ 5388766 w 8636409"/>
                  <a:gd name="connsiteY8" fmla="*/ 785888 h 5489588"/>
                  <a:gd name="connsiteX9" fmla="*/ 6367459 w 8636409"/>
                  <a:gd name="connsiteY9" fmla="*/ 643013 h 5489588"/>
                  <a:gd name="connsiteX10" fmla="*/ 6636541 w 8636409"/>
                  <a:gd name="connsiteY10" fmla="*/ 340595 h 5489588"/>
                  <a:gd name="connsiteX11" fmla="*/ 6769889 w 8636409"/>
                  <a:gd name="connsiteY11" fmla="*/ 139007 h 5489588"/>
                  <a:gd name="connsiteX12" fmla="*/ 8618255 w 8636409"/>
                  <a:gd name="connsiteY12" fmla="*/ 228 h 5489588"/>
                  <a:gd name="connsiteX13" fmla="*/ 8636409 w 8636409"/>
                  <a:gd name="connsiteY13" fmla="*/ 70847 h 5489588"/>
                  <a:gd name="connsiteX14" fmla="*/ 7167558 w 8636409"/>
                  <a:gd name="connsiteY14" fmla="*/ 203376 h 5489588"/>
                  <a:gd name="connsiteX15" fmla="*/ 7184229 w 8636409"/>
                  <a:gd name="connsiteY15" fmla="*/ 354882 h 5489588"/>
                  <a:gd name="connsiteX16" fmla="*/ 7181847 w 8636409"/>
                  <a:gd name="connsiteY16" fmla="*/ 688257 h 5489588"/>
                  <a:gd name="connsiteX17" fmla="*/ 5831678 w 8636409"/>
                  <a:gd name="connsiteY17" fmla="*/ 924000 h 5489588"/>
                  <a:gd name="connsiteX18" fmla="*/ 5876922 w 8636409"/>
                  <a:gd name="connsiteY18" fmla="*/ 1152600 h 5489588"/>
                  <a:gd name="connsiteX19" fmla="*/ 6396036 w 8636409"/>
                  <a:gd name="connsiteY19" fmla="*/ 1259755 h 5489588"/>
                  <a:gd name="connsiteX20" fmla="*/ 6924673 w 8636409"/>
                  <a:gd name="connsiteY20" fmla="*/ 1624088 h 5489588"/>
                  <a:gd name="connsiteX21" fmla="*/ 6167436 w 8636409"/>
                  <a:gd name="connsiteY21" fmla="*/ 2059855 h 5489588"/>
                  <a:gd name="connsiteX22" fmla="*/ 4864098 w 8636409"/>
                  <a:gd name="connsiteY22" fmla="*/ 2274168 h 5489588"/>
                  <a:gd name="connsiteX23" fmla="*/ 4445792 w 8636409"/>
                  <a:gd name="connsiteY23" fmla="*/ 2533724 h 5489588"/>
                  <a:gd name="connsiteX24" fmla="*/ 4829966 w 8636409"/>
                  <a:gd name="connsiteY24" fmla="*/ 2794075 h 5489588"/>
                  <a:gd name="connsiteX25" fmla="*/ 5736431 w 8636409"/>
                  <a:gd name="connsiteY25" fmla="*/ 3145705 h 5489588"/>
                  <a:gd name="connsiteX26" fmla="*/ 6255540 w 8636409"/>
                  <a:gd name="connsiteY26" fmla="*/ 3821982 h 5489588"/>
                  <a:gd name="connsiteX27" fmla="*/ 4852988 w 8636409"/>
                  <a:gd name="connsiteY27" fmla="*/ 4764954 h 5489588"/>
                  <a:gd name="connsiteX28" fmla="*/ 2340769 w 8636409"/>
                  <a:gd name="connsiteY28" fmla="*/ 5479806 h 5489588"/>
                  <a:gd name="connsiteX29" fmla="*/ 151314 w 8636409"/>
                  <a:gd name="connsiteY29" fmla="*/ 5489588 h 5489588"/>
                  <a:gd name="connsiteX30" fmla="*/ 0 w 8636409"/>
                  <a:gd name="connsiteY30" fmla="*/ 5479806 h 5489588"/>
                  <a:gd name="connsiteX31" fmla="*/ 3810000 w 8636409"/>
                  <a:gd name="connsiteY31" fmla="*/ 4102967 h 5489588"/>
                  <a:gd name="connsiteX0" fmla="*/ 3942961 w 8769370"/>
                  <a:gd name="connsiteY0" fmla="*/ 4102967 h 5489588"/>
                  <a:gd name="connsiteX1" fmla="*/ 4374761 w 8769370"/>
                  <a:gd name="connsiteY1" fmla="*/ 3296518 h 5489588"/>
                  <a:gd name="connsiteX2" fmla="*/ 3404797 w 8769370"/>
                  <a:gd name="connsiteY2" fmla="*/ 2678981 h 5489588"/>
                  <a:gd name="connsiteX3" fmla="*/ 4019954 w 8769370"/>
                  <a:gd name="connsiteY3" fmla="*/ 2120975 h 5489588"/>
                  <a:gd name="connsiteX4" fmla="*/ 5852722 w 8769370"/>
                  <a:gd name="connsiteY4" fmla="*/ 1771724 h 5489588"/>
                  <a:gd name="connsiteX5" fmla="*/ 5975952 w 8769370"/>
                  <a:gd name="connsiteY5" fmla="*/ 1527172 h 5489588"/>
                  <a:gd name="connsiteX6" fmla="*/ 5207163 w 8769370"/>
                  <a:gd name="connsiteY6" fmla="*/ 1305597 h 5489588"/>
                  <a:gd name="connsiteX7" fmla="*/ 4921651 w 8769370"/>
                  <a:gd name="connsiteY7" fmla="*/ 1059732 h 5489588"/>
                  <a:gd name="connsiteX8" fmla="*/ 5521727 w 8769370"/>
                  <a:gd name="connsiteY8" fmla="*/ 785888 h 5489588"/>
                  <a:gd name="connsiteX9" fmla="*/ 6500420 w 8769370"/>
                  <a:gd name="connsiteY9" fmla="*/ 643013 h 5489588"/>
                  <a:gd name="connsiteX10" fmla="*/ 6769502 w 8769370"/>
                  <a:gd name="connsiteY10" fmla="*/ 340595 h 5489588"/>
                  <a:gd name="connsiteX11" fmla="*/ 6902850 w 8769370"/>
                  <a:gd name="connsiteY11" fmla="*/ 139007 h 5489588"/>
                  <a:gd name="connsiteX12" fmla="*/ 8751216 w 8769370"/>
                  <a:gd name="connsiteY12" fmla="*/ 228 h 5489588"/>
                  <a:gd name="connsiteX13" fmla="*/ 8769370 w 8769370"/>
                  <a:gd name="connsiteY13" fmla="*/ 70847 h 5489588"/>
                  <a:gd name="connsiteX14" fmla="*/ 7300519 w 8769370"/>
                  <a:gd name="connsiteY14" fmla="*/ 203376 h 5489588"/>
                  <a:gd name="connsiteX15" fmla="*/ 7317190 w 8769370"/>
                  <a:gd name="connsiteY15" fmla="*/ 354882 h 5489588"/>
                  <a:gd name="connsiteX16" fmla="*/ 7314808 w 8769370"/>
                  <a:gd name="connsiteY16" fmla="*/ 688257 h 5489588"/>
                  <a:gd name="connsiteX17" fmla="*/ 5964639 w 8769370"/>
                  <a:gd name="connsiteY17" fmla="*/ 924000 h 5489588"/>
                  <a:gd name="connsiteX18" fmla="*/ 6009883 w 8769370"/>
                  <a:gd name="connsiteY18" fmla="*/ 1152600 h 5489588"/>
                  <a:gd name="connsiteX19" fmla="*/ 6528997 w 8769370"/>
                  <a:gd name="connsiteY19" fmla="*/ 1259755 h 5489588"/>
                  <a:gd name="connsiteX20" fmla="*/ 7057634 w 8769370"/>
                  <a:gd name="connsiteY20" fmla="*/ 1624088 h 5489588"/>
                  <a:gd name="connsiteX21" fmla="*/ 6300397 w 8769370"/>
                  <a:gd name="connsiteY21" fmla="*/ 2059855 h 5489588"/>
                  <a:gd name="connsiteX22" fmla="*/ 4997059 w 8769370"/>
                  <a:gd name="connsiteY22" fmla="*/ 2274168 h 5489588"/>
                  <a:gd name="connsiteX23" fmla="*/ 4578753 w 8769370"/>
                  <a:gd name="connsiteY23" fmla="*/ 2533724 h 5489588"/>
                  <a:gd name="connsiteX24" fmla="*/ 4962927 w 8769370"/>
                  <a:gd name="connsiteY24" fmla="*/ 2794075 h 5489588"/>
                  <a:gd name="connsiteX25" fmla="*/ 5869392 w 8769370"/>
                  <a:gd name="connsiteY25" fmla="*/ 3145705 h 5489588"/>
                  <a:gd name="connsiteX26" fmla="*/ 6388501 w 8769370"/>
                  <a:gd name="connsiteY26" fmla="*/ 3821982 h 5489588"/>
                  <a:gd name="connsiteX27" fmla="*/ 4985949 w 8769370"/>
                  <a:gd name="connsiteY27" fmla="*/ 4764954 h 5489588"/>
                  <a:gd name="connsiteX28" fmla="*/ 2473730 w 8769370"/>
                  <a:gd name="connsiteY28" fmla="*/ 5479806 h 5489588"/>
                  <a:gd name="connsiteX29" fmla="*/ 284275 w 8769370"/>
                  <a:gd name="connsiteY29" fmla="*/ 5489588 h 5489588"/>
                  <a:gd name="connsiteX30" fmla="*/ 132961 w 8769370"/>
                  <a:gd name="connsiteY30" fmla="*/ 5479806 h 5489588"/>
                  <a:gd name="connsiteX31" fmla="*/ 347826 w 8769370"/>
                  <a:gd name="connsiteY31" fmla="*/ 5262618 h 5489588"/>
                  <a:gd name="connsiteX32" fmla="*/ 3942961 w 8769370"/>
                  <a:gd name="connsiteY32" fmla="*/ 4102967 h 5489588"/>
                  <a:gd name="connsiteX0" fmla="*/ 3658686 w 8485095"/>
                  <a:gd name="connsiteY0" fmla="*/ 4102967 h 5489588"/>
                  <a:gd name="connsiteX1" fmla="*/ 4090486 w 8485095"/>
                  <a:gd name="connsiteY1" fmla="*/ 3296518 h 5489588"/>
                  <a:gd name="connsiteX2" fmla="*/ 3120522 w 8485095"/>
                  <a:gd name="connsiteY2" fmla="*/ 2678981 h 5489588"/>
                  <a:gd name="connsiteX3" fmla="*/ 3735679 w 8485095"/>
                  <a:gd name="connsiteY3" fmla="*/ 2120975 h 5489588"/>
                  <a:gd name="connsiteX4" fmla="*/ 5568447 w 8485095"/>
                  <a:gd name="connsiteY4" fmla="*/ 1771724 h 5489588"/>
                  <a:gd name="connsiteX5" fmla="*/ 5691677 w 8485095"/>
                  <a:gd name="connsiteY5" fmla="*/ 1527172 h 5489588"/>
                  <a:gd name="connsiteX6" fmla="*/ 4922888 w 8485095"/>
                  <a:gd name="connsiteY6" fmla="*/ 1305597 h 5489588"/>
                  <a:gd name="connsiteX7" fmla="*/ 4637376 w 8485095"/>
                  <a:gd name="connsiteY7" fmla="*/ 1059732 h 5489588"/>
                  <a:gd name="connsiteX8" fmla="*/ 5237452 w 8485095"/>
                  <a:gd name="connsiteY8" fmla="*/ 785888 h 5489588"/>
                  <a:gd name="connsiteX9" fmla="*/ 6216145 w 8485095"/>
                  <a:gd name="connsiteY9" fmla="*/ 643013 h 5489588"/>
                  <a:gd name="connsiteX10" fmla="*/ 6485227 w 8485095"/>
                  <a:gd name="connsiteY10" fmla="*/ 340595 h 5489588"/>
                  <a:gd name="connsiteX11" fmla="*/ 6618575 w 8485095"/>
                  <a:gd name="connsiteY11" fmla="*/ 139007 h 5489588"/>
                  <a:gd name="connsiteX12" fmla="*/ 8466941 w 8485095"/>
                  <a:gd name="connsiteY12" fmla="*/ 228 h 5489588"/>
                  <a:gd name="connsiteX13" fmla="*/ 8485095 w 8485095"/>
                  <a:gd name="connsiteY13" fmla="*/ 70847 h 5489588"/>
                  <a:gd name="connsiteX14" fmla="*/ 7016244 w 8485095"/>
                  <a:gd name="connsiteY14" fmla="*/ 203376 h 5489588"/>
                  <a:gd name="connsiteX15" fmla="*/ 7032915 w 8485095"/>
                  <a:gd name="connsiteY15" fmla="*/ 354882 h 5489588"/>
                  <a:gd name="connsiteX16" fmla="*/ 7030533 w 8485095"/>
                  <a:gd name="connsiteY16" fmla="*/ 688257 h 5489588"/>
                  <a:gd name="connsiteX17" fmla="*/ 5680364 w 8485095"/>
                  <a:gd name="connsiteY17" fmla="*/ 924000 h 5489588"/>
                  <a:gd name="connsiteX18" fmla="*/ 5725608 w 8485095"/>
                  <a:gd name="connsiteY18" fmla="*/ 1152600 h 5489588"/>
                  <a:gd name="connsiteX19" fmla="*/ 6244722 w 8485095"/>
                  <a:gd name="connsiteY19" fmla="*/ 1259755 h 5489588"/>
                  <a:gd name="connsiteX20" fmla="*/ 6773359 w 8485095"/>
                  <a:gd name="connsiteY20" fmla="*/ 1624088 h 5489588"/>
                  <a:gd name="connsiteX21" fmla="*/ 6016122 w 8485095"/>
                  <a:gd name="connsiteY21" fmla="*/ 2059855 h 5489588"/>
                  <a:gd name="connsiteX22" fmla="*/ 4712784 w 8485095"/>
                  <a:gd name="connsiteY22" fmla="*/ 2274168 h 5489588"/>
                  <a:gd name="connsiteX23" fmla="*/ 4294478 w 8485095"/>
                  <a:gd name="connsiteY23" fmla="*/ 2533724 h 5489588"/>
                  <a:gd name="connsiteX24" fmla="*/ 4678652 w 8485095"/>
                  <a:gd name="connsiteY24" fmla="*/ 2794075 h 5489588"/>
                  <a:gd name="connsiteX25" fmla="*/ 5585117 w 8485095"/>
                  <a:gd name="connsiteY25" fmla="*/ 3145705 h 5489588"/>
                  <a:gd name="connsiteX26" fmla="*/ 6104226 w 8485095"/>
                  <a:gd name="connsiteY26" fmla="*/ 3821982 h 5489588"/>
                  <a:gd name="connsiteX27" fmla="*/ 4701674 w 8485095"/>
                  <a:gd name="connsiteY27" fmla="*/ 4764954 h 5489588"/>
                  <a:gd name="connsiteX28" fmla="*/ 2189455 w 8485095"/>
                  <a:gd name="connsiteY28" fmla="*/ 5479806 h 5489588"/>
                  <a:gd name="connsiteX29" fmla="*/ 0 w 8485095"/>
                  <a:gd name="connsiteY29" fmla="*/ 5489588 h 5489588"/>
                  <a:gd name="connsiteX30" fmla="*/ 63551 w 8485095"/>
                  <a:gd name="connsiteY30" fmla="*/ 5262618 h 5489588"/>
                  <a:gd name="connsiteX31" fmla="*/ 3658686 w 8485095"/>
                  <a:gd name="connsiteY31" fmla="*/ 4102967 h 5489588"/>
                  <a:gd name="connsiteX0" fmla="*/ 3667765 w 8494174"/>
                  <a:gd name="connsiteY0" fmla="*/ 4102967 h 5479806"/>
                  <a:gd name="connsiteX1" fmla="*/ 4099565 w 8494174"/>
                  <a:gd name="connsiteY1" fmla="*/ 3296518 h 5479806"/>
                  <a:gd name="connsiteX2" fmla="*/ 3129601 w 8494174"/>
                  <a:gd name="connsiteY2" fmla="*/ 2678981 h 5479806"/>
                  <a:gd name="connsiteX3" fmla="*/ 3744758 w 8494174"/>
                  <a:gd name="connsiteY3" fmla="*/ 2120975 h 5479806"/>
                  <a:gd name="connsiteX4" fmla="*/ 5577526 w 8494174"/>
                  <a:gd name="connsiteY4" fmla="*/ 1771724 h 5479806"/>
                  <a:gd name="connsiteX5" fmla="*/ 5700756 w 8494174"/>
                  <a:gd name="connsiteY5" fmla="*/ 1527172 h 5479806"/>
                  <a:gd name="connsiteX6" fmla="*/ 4931967 w 8494174"/>
                  <a:gd name="connsiteY6" fmla="*/ 1305597 h 5479806"/>
                  <a:gd name="connsiteX7" fmla="*/ 4646455 w 8494174"/>
                  <a:gd name="connsiteY7" fmla="*/ 1059732 h 5479806"/>
                  <a:gd name="connsiteX8" fmla="*/ 5246531 w 8494174"/>
                  <a:gd name="connsiteY8" fmla="*/ 785888 h 5479806"/>
                  <a:gd name="connsiteX9" fmla="*/ 6225224 w 8494174"/>
                  <a:gd name="connsiteY9" fmla="*/ 643013 h 5479806"/>
                  <a:gd name="connsiteX10" fmla="*/ 6494306 w 8494174"/>
                  <a:gd name="connsiteY10" fmla="*/ 340595 h 5479806"/>
                  <a:gd name="connsiteX11" fmla="*/ 6627654 w 8494174"/>
                  <a:gd name="connsiteY11" fmla="*/ 139007 h 5479806"/>
                  <a:gd name="connsiteX12" fmla="*/ 8476020 w 8494174"/>
                  <a:gd name="connsiteY12" fmla="*/ 228 h 5479806"/>
                  <a:gd name="connsiteX13" fmla="*/ 8494174 w 8494174"/>
                  <a:gd name="connsiteY13" fmla="*/ 70847 h 5479806"/>
                  <a:gd name="connsiteX14" fmla="*/ 7025323 w 8494174"/>
                  <a:gd name="connsiteY14" fmla="*/ 203376 h 5479806"/>
                  <a:gd name="connsiteX15" fmla="*/ 7041994 w 8494174"/>
                  <a:gd name="connsiteY15" fmla="*/ 354882 h 5479806"/>
                  <a:gd name="connsiteX16" fmla="*/ 7039612 w 8494174"/>
                  <a:gd name="connsiteY16" fmla="*/ 688257 h 5479806"/>
                  <a:gd name="connsiteX17" fmla="*/ 5689443 w 8494174"/>
                  <a:gd name="connsiteY17" fmla="*/ 924000 h 5479806"/>
                  <a:gd name="connsiteX18" fmla="*/ 5734687 w 8494174"/>
                  <a:gd name="connsiteY18" fmla="*/ 1152600 h 5479806"/>
                  <a:gd name="connsiteX19" fmla="*/ 6253801 w 8494174"/>
                  <a:gd name="connsiteY19" fmla="*/ 1259755 h 5479806"/>
                  <a:gd name="connsiteX20" fmla="*/ 6782438 w 8494174"/>
                  <a:gd name="connsiteY20" fmla="*/ 1624088 h 5479806"/>
                  <a:gd name="connsiteX21" fmla="*/ 6025201 w 8494174"/>
                  <a:gd name="connsiteY21" fmla="*/ 2059855 h 5479806"/>
                  <a:gd name="connsiteX22" fmla="*/ 4721863 w 8494174"/>
                  <a:gd name="connsiteY22" fmla="*/ 2274168 h 5479806"/>
                  <a:gd name="connsiteX23" fmla="*/ 4303557 w 8494174"/>
                  <a:gd name="connsiteY23" fmla="*/ 2533724 h 5479806"/>
                  <a:gd name="connsiteX24" fmla="*/ 4687731 w 8494174"/>
                  <a:gd name="connsiteY24" fmla="*/ 2794075 h 5479806"/>
                  <a:gd name="connsiteX25" fmla="*/ 5594196 w 8494174"/>
                  <a:gd name="connsiteY25" fmla="*/ 3145705 h 5479806"/>
                  <a:gd name="connsiteX26" fmla="*/ 6113305 w 8494174"/>
                  <a:gd name="connsiteY26" fmla="*/ 3821982 h 5479806"/>
                  <a:gd name="connsiteX27" fmla="*/ 4710753 w 8494174"/>
                  <a:gd name="connsiteY27" fmla="*/ 4764954 h 5479806"/>
                  <a:gd name="connsiteX28" fmla="*/ 2198534 w 8494174"/>
                  <a:gd name="connsiteY28" fmla="*/ 5479806 h 5479806"/>
                  <a:gd name="connsiteX29" fmla="*/ 0 w 8494174"/>
                  <a:gd name="connsiteY29" fmla="*/ 5444194 h 5479806"/>
                  <a:gd name="connsiteX30" fmla="*/ 72630 w 8494174"/>
                  <a:gd name="connsiteY30" fmla="*/ 5262618 h 5479806"/>
                  <a:gd name="connsiteX31" fmla="*/ 3667765 w 8494174"/>
                  <a:gd name="connsiteY31" fmla="*/ 4102967 h 5479806"/>
                  <a:gd name="connsiteX0" fmla="*/ 3667765 w 8494174"/>
                  <a:gd name="connsiteY0" fmla="*/ 4102967 h 5444194"/>
                  <a:gd name="connsiteX1" fmla="*/ 4099565 w 8494174"/>
                  <a:gd name="connsiteY1" fmla="*/ 3296518 h 5444194"/>
                  <a:gd name="connsiteX2" fmla="*/ 3129601 w 8494174"/>
                  <a:gd name="connsiteY2" fmla="*/ 2678981 h 5444194"/>
                  <a:gd name="connsiteX3" fmla="*/ 3744758 w 8494174"/>
                  <a:gd name="connsiteY3" fmla="*/ 2120975 h 5444194"/>
                  <a:gd name="connsiteX4" fmla="*/ 5577526 w 8494174"/>
                  <a:gd name="connsiteY4" fmla="*/ 1771724 h 5444194"/>
                  <a:gd name="connsiteX5" fmla="*/ 5700756 w 8494174"/>
                  <a:gd name="connsiteY5" fmla="*/ 1527172 h 5444194"/>
                  <a:gd name="connsiteX6" fmla="*/ 4931967 w 8494174"/>
                  <a:gd name="connsiteY6" fmla="*/ 1305597 h 5444194"/>
                  <a:gd name="connsiteX7" fmla="*/ 4646455 w 8494174"/>
                  <a:gd name="connsiteY7" fmla="*/ 1059732 h 5444194"/>
                  <a:gd name="connsiteX8" fmla="*/ 5246531 w 8494174"/>
                  <a:gd name="connsiteY8" fmla="*/ 785888 h 5444194"/>
                  <a:gd name="connsiteX9" fmla="*/ 6225224 w 8494174"/>
                  <a:gd name="connsiteY9" fmla="*/ 643013 h 5444194"/>
                  <a:gd name="connsiteX10" fmla="*/ 6494306 w 8494174"/>
                  <a:gd name="connsiteY10" fmla="*/ 340595 h 5444194"/>
                  <a:gd name="connsiteX11" fmla="*/ 6627654 w 8494174"/>
                  <a:gd name="connsiteY11" fmla="*/ 139007 h 5444194"/>
                  <a:gd name="connsiteX12" fmla="*/ 8476020 w 8494174"/>
                  <a:gd name="connsiteY12" fmla="*/ 228 h 5444194"/>
                  <a:gd name="connsiteX13" fmla="*/ 8494174 w 8494174"/>
                  <a:gd name="connsiteY13" fmla="*/ 70847 h 5444194"/>
                  <a:gd name="connsiteX14" fmla="*/ 7025323 w 8494174"/>
                  <a:gd name="connsiteY14" fmla="*/ 203376 h 5444194"/>
                  <a:gd name="connsiteX15" fmla="*/ 7041994 w 8494174"/>
                  <a:gd name="connsiteY15" fmla="*/ 354882 h 5444194"/>
                  <a:gd name="connsiteX16" fmla="*/ 7039612 w 8494174"/>
                  <a:gd name="connsiteY16" fmla="*/ 688257 h 5444194"/>
                  <a:gd name="connsiteX17" fmla="*/ 5689443 w 8494174"/>
                  <a:gd name="connsiteY17" fmla="*/ 924000 h 5444194"/>
                  <a:gd name="connsiteX18" fmla="*/ 5734687 w 8494174"/>
                  <a:gd name="connsiteY18" fmla="*/ 1152600 h 5444194"/>
                  <a:gd name="connsiteX19" fmla="*/ 6253801 w 8494174"/>
                  <a:gd name="connsiteY19" fmla="*/ 1259755 h 5444194"/>
                  <a:gd name="connsiteX20" fmla="*/ 6782438 w 8494174"/>
                  <a:gd name="connsiteY20" fmla="*/ 1624088 h 5444194"/>
                  <a:gd name="connsiteX21" fmla="*/ 6025201 w 8494174"/>
                  <a:gd name="connsiteY21" fmla="*/ 2059855 h 5444194"/>
                  <a:gd name="connsiteX22" fmla="*/ 4721863 w 8494174"/>
                  <a:gd name="connsiteY22" fmla="*/ 2274168 h 5444194"/>
                  <a:gd name="connsiteX23" fmla="*/ 4303557 w 8494174"/>
                  <a:gd name="connsiteY23" fmla="*/ 2533724 h 5444194"/>
                  <a:gd name="connsiteX24" fmla="*/ 4687731 w 8494174"/>
                  <a:gd name="connsiteY24" fmla="*/ 2794075 h 5444194"/>
                  <a:gd name="connsiteX25" fmla="*/ 5594196 w 8494174"/>
                  <a:gd name="connsiteY25" fmla="*/ 3145705 h 5444194"/>
                  <a:gd name="connsiteX26" fmla="*/ 6113305 w 8494174"/>
                  <a:gd name="connsiteY26" fmla="*/ 3821982 h 5444194"/>
                  <a:gd name="connsiteX27" fmla="*/ 4710753 w 8494174"/>
                  <a:gd name="connsiteY27" fmla="*/ 4764954 h 5444194"/>
                  <a:gd name="connsiteX28" fmla="*/ 2307479 w 8494174"/>
                  <a:gd name="connsiteY28" fmla="*/ 5443491 h 5444194"/>
                  <a:gd name="connsiteX29" fmla="*/ 0 w 8494174"/>
                  <a:gd name="connsiteY29" fmla="*/ 5444194 h 5444194"/>
                  <a:gd name="connsiteX30" fmla="*/ 72630 w 8494174"/>
                  <a:gd name="connsiteY30" fmla="*/ 5262618 h 5444194"/>
                  <a:gd name="connsiteX31" fmla="*/ 3667765 w 8494174"/>
                  <a:gd name="connsiteY31" fmla="*/ 4102967 h 5444194"/>
                  <a:gd name="connsiteX0" fmla="*/ 3667765 w 8494174"/>
                  <a:gd name="connsiteY0" fmla="*/ 4102967 h 5444194"/>
                  <a:gd name="connsiteX1" fmla="*/ 4099565 w 8494174"/>
                  <a:gd name="connsiteY1" fmla="*/ 3296518 h 5444194"/>
                  <a:gd name="connsiteX2" fmla="*/ 3129601 w 8494174"/>
                  <a:gd name="connsiteY2" fmla="*/ 2678981 h 5444194"/>
                  <a:gd name="connsiteX3" fmla="*/ 3744758 w 8494174"/>
                  <a:gd name="connsiteY3" fmla="*/ 2120975 h 5444194"/>
                  <a:gd name="connsiteX4" fmla="*/ 5577526 w 8494174"/>
                  <a:gd name="connsiteY4" fmla="*/ 1771724 h 5444194"/>
                  <a:gd name="connsiteX5" fmla="*/ 5700756 w 8494174"/>
                  <a:gd name="connsiteY5" fmla="*/ 1527172 h 5444194"/>
                  <a:gd name="connsiteX6" fmla="*/ 4931967 w 8494174"/>
                  <a:gd name="connsiteY6" fmla="*/ 1305597 h 5444194"/>
                  <a:gd name="connsiteX7" fmla="*/ 4646455 w 8494174"/>
                  <a:gd name="connsiteY7" fmla="*/ 1059732 h 5444194"/>
                  <a:gd name="connsiteX8" fmla="*/ 5246531 w 8494174"/>
                  <a:gd name="connsiteY8" fmla="*/ 785888 h 5444194"/>
                  <a:gd name="connsiteX9" fmla="*/ 6225224 w 8494174"/>
                  <a:gd name="connsiteY9" fmla="*/ 643013 h 5444194"/>
                  <a:gd name="connsiteX10" fmla="*/ 6494306 w 8494174"/>
                  <a:gd name="connsiteY10" fmla="*/ 340595 h 5444194"/>
                  <a:gd name="connsiteX11" fmla="*/ 6627654 w 8494174"/>
                  <a:gd name="connsiteY11" fmla="*/ 139007 h 5444194"/>
                  <a:gd name="connsiteX12" fmla="*/ 8476020 w 8494174"/>
                  <a:gd name="connsiteY12" fmla="*/ 228 h 5444194"/>
                  <a:gd name="connsiteX13" fmla="*/ 8494174 w 8494174"/>
                  <a:gd name="connsiteY13" fmla="*/ 70847 h 5444194"/>
                  <a:gd name="connsiteX14" fmla="*/ 7025323 w 8494174"/>
                  <a:gd name="connsiteY14" fmla="*/ 203376 h 5444194"/>
                  <a:gd name="connsiteX15" fmla="*/ 7041994 w 8494174"/>
                  <a:gd name="connsiteY15" fmla="*/ 354882 h 5444194"/>
                  <a:gd name="connsiteX16" fmla="*/ 7039612 w 8494174"/>
                  <a:gd name="connsiteY16" fmla="*/ 688257 h 5444194"/>
                  <a:gd name="connsiteX17" fmla="*/ 5689443 w 8494174"/>
                  <a:gd name="connsiteY17" fmla="*/ 924000 h 5444194"/>
                  <a:gd name="connsiteX18" fmla="*/ 5734687 w 8494174"/>
                  <a:gd name="connsiteY18" fmla="*/ 1152600 h 5444194"/>
                  <a:gd name="connsiteX19" fmla="*/ 6253801 w 8494174"/>
                  <a:gd name="connsiteY19" fmla="*/ 1259755 h 5444194"/>
                  <a:gd name="connsiteX20" fmla="*/ 6782438 w 8494174"/>
                  <a:gd name="connsiteY20" fmla="*/ 1624088 h 5444194"/>
                  <a:gd name="connsiteX21" fmla="*/ 6025201 w 8494174"/>
                  <a:gd name="connsiteY21" fmla="*/ 2059855 h 5444194"/>
                  <a:gd name="connsiteX22" fmla="*/ 4721863 w 8494174"/>
                  <a:gd name="connsiteY22" fmla="*/ 2274168 h 5444194"/>
                  <a:gd name="connsiteX23" fmla="*/ 4303557 w 8494174"/>
                  <a:gd name="connsiteY23" fmla="*/ 2533724 h 5444194"/>
                  <a:gd name="connsiteX24" fmla="*/ 4687731 w 8494174"/>
                  <a:gd name="connsiteY24" fmla="*/ 2794075 h 5444194"/>
                  <a:gd name="connsiteX25" fmla="*/ 5594196 w 8494174"/>
                  <a:gd name="connsiteY25" fmla="*/ 3145705 h 5444194"/>
                  <a:gd name="connsiteX26" fmla="*/ 6113305 w 8494174"/>
                  <a:gd name="connsiteY26" fmla="*/ 3821982 h 5444194"/>
                  <a:gd name="connsiteX27" fmla="*/ 4710753 w 8494174"/>
                  <a:gd name="connsiteY27" fmla="*/ 4764954 h 5444194"/>
                  <a:gd name="connsiteX28" fmla="*/ 2361952 w 8494174"/>
                  <a:gd name="connsiteY28" fmla="*/ 5443492 h 5444194"/>
                  <a:gd name="connsiteX29" fmla="*/ 0 w 8494174"/>
                  <a:gd name="connsiteY29" fmla="*/ 5444194 h 5444194"/>
                  <a:gd name="connsiteX30" fmla="*/ 72630 w 8494174"/>
                  <a:gd name="connsiteY30" fmla="*/ 5262618 h 5444194"/>
                  <a:gd name="connsiteX31" fmla="*/ 3667765 w 8494174"/>
                  <a:gd name="connsiteY31" fmla="*/ 4102967 h 5444194"/>
                  <a:gd name="connsiteX0" fmla="*/ 3667765 w 8494174"/>
                  <a:gd name="connsiteY0" fmla="*/ 4102967 h 5444194"/>
                  <a:gd name="connsiteX1" fmla="*/ 4099565 w 8494174"/>
                  <a:gd name="connsiteY1" fmla="*/ 3296518 h 5444194"/>
                  <a:gd name="connsiteX2" fmla="*/ 3129601 w 8494174"/>
                  <a:gd name="connsiteY2" fmla="*/ 2678981 h 5444194"/>
                  <a:gd name="connsiteX3" fmla="*/ 3744758 w 8494174"/>
                  <a:gd name="connsiteY3" fmla="*/ 2120975 h 5444194"/>
                  <a:gd name="connsiteX4" fmla="*/ 5577526 w 8494174"/>
                  <a:gd name="connsiteY4" fmla="*/ 1771724 h 5444194"/>
                  <a:gd name="connsiteX5" fmla="*/ 5700756 w 8494174"/>
                  <a:gd name="connsiteY5" fmla="*/ 1527172 h 5444194"/>
                  <a:gd name="connsiteX6" fmla="*/ 4931967 w 8494174"/>
                  <a:gd name="connsiteY6" fmla="*/ 1305597 h 5444194"/>
                  <a:gd name="connsiteX7" fmla="*/ 4646455 w 8494174"/>
                  <a:gd name="connsiteY7" fmla="*/ 1059732 h 5444194"/>
                  <a:gd name="connsiteX8" fmla="*/ 5246531 w 8494174"/>
                  <a:gd name="connsiteY8" fmla="*/ 785888 h 5444194"/>
                  <a:gd name="connsiteX9" fmla="*/ 6225224 w 8494174"/>
                  <a:gd name="connsiteY9" fmla="*/ 643013 h 5444194"/>
                  <a:gd name="connsiteX10" fmla="*/ 6494306 w 8494174"/>
                  <a:gd name="connsiteY10" fmla="*/ 340595 h 5444194"/>
                  <a:gd name="connsiteX11" fmla="*/ 6627654 w 8494174"/>
                  <a:gd name="connsiteY11" fmla="*/ 139007 h 5444194"/>
                  <a:gd name="connsiteX12" fmla="*/ 8476020 w 8494174"/>
                  <a:gd name="connsiteY12" fmla="*/ 228 h 5444194"/>
                  <a:gd name="connsiteX13" fmla="*/ 8494174 w 8494174"/>
                  <a:gd name="connsiteY13" fmla="*/ 70847 h 5444194"/>
                  <a:gd name="connsiteX14" fmla="*/ 7025323 w 8494174"/>
                  <a:gd name="connsiteY14" fmla="*/ 203376 h 5444194"/>
                  <a:gd name="connsiteX15" fmla="*/ 7041994 w 8494174"/>
                  <a:gd name="connsiteY15" fmla="*/ 354882 h 5444194"/>
                  <a:gd name="connsiteX16" fmla="*/ 7039612 w 8494174"/>
                  <a:gd name="connsiteY16" fmla="*/ 688257 h 5444194"/>
                  <a:gd name="connsiteX17" fmla="*/ 5689443 w 8494174"/>
                  <a:gd name="connsiteY17" fmla="*/ 924000 h 5444194"/>
                  <a:gd name="connsiteX18" fmla="*/ 5734687 w 8494174"/>
                  <a:gd name="connsiteY18" fmla="*/ 1152600 h 5444194"/>
                  <a:gd name="connsiteX19" fmla="*/ 6253801 w 8494174"/>
                  <a:gd name="connsiteY19" fmla="*/ 1259755 h 5444194"/>
                  <a:gd name="connsiteX20" fmla="*/ 6782438 w 8494174"/>
                  <a:gd name="connsiteY20" fmla="*/ 1624088 h 5444194"/>
                  <a:gd name="connsiteX21" fmla="*/ 6025201 w 8494174"/>
                  <a:gd name="connsiteY21" fmla="*/ 2059855 h 5444194"/>
                  <a:gd name="connsiteX22" fmla="*/ 4721863 w 8494174"/>
                  <a:gd name="connsiteY22" fmla="*/ 2274168 h 5444194"/>
                  <a:gd name="connsiteX23" fmla="*/ 4303557 w 8494174"/>
                  <a:gd name="connsiteY23" fmla="*/ 2533724 h 5444194"/>
                  <a:gd name="connsiteX24" fmla="*/ 4687731 w 8494174"/>
                  <a:gd name="connsiteY24" fmla="*/ 2794075 h 5444194"/>
                  <a:gd name="connsiteX25" fmla="*/ 5594196 w 8494174"/>
                  <a:gd name="connsiteY25" fmla="*/ 3145705 h 5444194"/>
                  <a:gd name="connsiteX26" fmla="*/ 6113305 w 8494174"/>
                  <a:gd name="connsiteY26" fmla="*/ 3821982 h 5444194"/>
                  <a:gd name="connsiteX27" fmla="*/ 4710753 w 8494174"/>
                  <a:gd name="connsiteY27" fmla="*/ 4764954 h 5444194"/>
                  <a:gd name="connsiteX28" fmla="*/ 2361952 w 8494174"/>
                  <a:gd name="connsiteY28" fmla="*/ 5443492 h 5444194"/>
                  <a:gd name="connsiteX29" fmla="*/ 0 w 8494174"/>
                  <a:gd name="connsiteY29" fmla="*/ 5444194 h 5444194"/>
                  <a:gd name="connsiteX30" fmla="*/ 81709 w 8494174"/>
                  <a:gd name="connsiteY30" fmla="*/ 5233112 h 5444194"/>
                  <a:gd name="connsiteX31" fmla="*/ 3667765 w 8494174"/>
                  <a:gd name="connsiteY31" fmla="*/ 4102967 h 5444194"/>
                  <a:gd name="connsiteX0" fmla="*/ 3588327 w 8414736"/>
                  <a:gd name="connsiteY0" fmla="*/ 4102967 h 5444194"/>
                  <a:gd name="connsiteX1" fmla="*/ 4020127 w 8414736"/>
                  <a:gd name="connsiteY1" fmla="*/ 3296518 h 5444194"/>
                  <a:gd name="connsiteX2" fmla="*/ 3050163 w 8414736"/>
                  <a:gd name="connsiteY2" fmla="*/ 2678981 h 5444194"/>
                  <a:gd name="connsiteX3" fmla="*/ 3665320 w 8414736"/>
                  <a:gd name="connsiteY3" fmla="*/ 2120975 h 5444194"/>
                  <a:gd name="connsiteX4" fmla="*/ 5498088 w 8414736"/>
                  <a:gd name="connsiteY4" fmla="*/ 1771724 h 5444194"/>
                  <a:gd name="connsiteX5" fmla="*/ 5621318 w 8414736"/>
                  <a:gd name="connsiteY5" fmla="*/ 1527172 h 5444194"/>
                  <a:gd name="connsiteX6" fmla="*/ 4852529 w 8414736"/>
                  <a:gd name="connsiteY6" fmla="*/ 1305597 h 5444194"/>
                  <a:gd name="connsiteX7" fmla="*/ 4567017 w 8414736"/>
                  <a:gd name="connsiteY7" fmla="*/ 1059732 h 5444194"/>
                  <a:gd name="connsiteX8" fmla="*/ 5167093 w 8414736"/>
                  <a:gd name="connsiteY8" fmla="*/ 785888 h 5444194"/>
                  <a:gd name="connsiteX9" fmla="*/ 6145786 w 8414736"/>
                  <a:gd name="connsiteY9" fmla="*/ 643013 h 5444194"/>
                  <a:gd name="connsiteX10" fmla="*/ 6414868 w 8414736"/>
                  <a:gd name="connsiteY10" fmla="*/ 340595 h 5444194"/>
                  <a:gd name="connsiteX11" fmla="*/ 6548216 w 8414736"/>
                  <a:gd name="connsiteY11" fmla="*/ 139007 h 5444194"/>
                  <a:gd name="connsiteX12" fmla="*/ 8396582 w 8414736"/>
                  <a:gd name="connsiteY12" fmla="*/ 228 h 5444194"/>
                  <a:gd name="connsiteX13" fmla="*/ 8414736 w 8414736"/>
                  <a:gd name="connsiteY13" fmla="*/ 70847 h 5444194"/>
                  <a:gd name="connsiteX14" fmla="*/ 6945885 w 8414736"/>
                  <a:gd name="connsiteY14" fmla="*/ 203376 h 5444194"/>
                  <a:gd name="connsiteX15" fmla="*/ 6962556 w 8414736"/>
                  <a:gd name="connsiteY15" fmla="*/ 354882 h 5444194"/>
                  <a:gd name="connsiteX16" fmla="*/ 6960174 w 8414736"/>
                  <a:gd name="connsiteY16" fmla="*/ 688257 h 5444194"/>
                  <a:gd name="connsiteX17" fmla="*/ 5610005 w 8414736"/>
                  <a:gd name="connsiteY17" fmla="*/ 924000 h 5444194"/>
                  <a:gd name="connsiteX18" fmla="*/ 5655249 w 8414736"/>
                  <a:gd name="connsiteY18" fmla="*/ 1152600 h 5444194"/>
                  <a:gd name="connsiteX19" fmla="*/ 6174363 w 8414736"/>
                  <a:gd name="connsiteY19" fmla="*/ 1259755 h 5444194"/>
                  <a:gd name="connsiteX20" fmla="*/ 6703000 w 8414736"/>
                  <a:gd name="connsiteY20" fmla="*/ 1624088 h 5444194"/>
                  <a:gd name="connsiteX21" fmla="*/ 5945763 w 8414736"/>
                  <a:gd name="connsiteY21" fmla="*/ 2059855 h 5444194"/>
                  <a:gd name="connsiteX22" fmla="*/ 4642425 w 8414736"/>
                  <a:gd name="connsiteY22" fmla="*/ 2274168 h 5444194"/>
                  <a:gd name="connsiteX23" fmla="*/ 4224119 w 8414736"/>
                  <a:gd name="connsiteY23" fmla="*/ 2533724 h 5444194"/>
                  <a:gd name="connsiteX24" fmla="*/ 4608293 w 8414736"/>
                  <a:gd name="connsiteY24" fmla="*/ 2794075 h 5444194"/>
                  <a:gd name="connsiteX25" fmla="*/ 5514758 w 8414736"/>
                  <a:gd name="connsiteY25" fmla="*/ 3145705 h 5444194"/>
                  <a:gd name="connsiteX26" fmla="*/ 6033867 w 8414736"/>
                  <a:gd name="connsiteY26" fmla="*/ 3821982 h 5444194"/>
                  <a:gd name="connsiteX27" fmla="*/ 4631315 w 8414736"/>
                  <a:gd name="connsiteY27" fmla="*/ 4764954 h 5444194"/>
                  <a:gd name="connsiteX28" fmla="*/ 2282514 w 8414736"/>
                  <a:gd name="connsiteY28" fmla="*/ 5443492 h 5444194"/>
                  <a:gd name="connsiteX29" fmla="*/ 0 w 8414736"/>
                  <a:gd name="connsiteY29" fmla="*/ 5444194 h 5444194"/>
                  <a:gd name="connsiteX30" fmla="*/ 2271 w 8414736"/>
                  <a:gd name="connsiteY30" fmla="*/ 5233112 h 5444194"/>
                  <a:gd name="connsiteX31" fmla="*/ 3588327 w 8414736"/>
                  <a:gd name="connsiteY31" fmla="*/ 4102967 h 54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14736" h="5444194">
                    <a:moveTo>
                      <a:pt x="3588327" y="4102967"/>
                    </a:moveTo>
                    <a:cubicBezTo>
                      <a:pt x="4716510" y="3967501"/>
                      <a:pt x="4847744" y="3685984"/>
                      <a:pt x="4020127" y="3296518"/>
                    </a:cubicBezTo>
                    <a:cubicBezTo>
                      <a:pt x="3751839" y="3182615"/>
                      <a:pt x="3085486" y="2915386"/>
                      <a:pt x="3050163" y="2678981"/>
                    </a:cubicBezTo>
                    <a:cubicBezTo>
                      <a:pt x="3007697" y="2452100"/>
                      <a:pt x="3242251" y="2256310"/>
                      <a:pt x="3665320" y="2120975"/>
                    </a:cubicBezTo>
                    <a:cubicBezTo>
                      <a:pt x="4257987" y="1943440"/>
                      <a:pt x="4883990" y="1880203"/>
                      <a:pt x="5498088" y="1771724"/>
                    </a:cubicBezTo>
                    <a:cubicBezTo>
                      <a:pt x="5739529" y="1672638"/>
                      <a:pt x="5915800" y="1622025"/>
                      <a:pt x="5621318" y="1527172"/>
                    </a:cubicBezTo>
                    <a:cubicBezTo>
                      <a:pt x="5445105" y="1450178"/>
                      <a:pt x="4867213" y="1320282"/>
                      <a:pt x="4852529" y="1305597"/>
                    </a:cubicBezTo>
                    <a:cubicBezTo>
                      <a:pt x="4636231" y="1239716"/>
                      <a:pt x="4557889" y="1137123"/>
                      <a:pt x="4567017" y="1059732"/>
                    </a:cubicBezTo>
                    <a:cubicBezTo>
                      <a:pt x="4573764" y="918048"/>
                      <a:pt x="4992071" y="808510"/>
                      <a:pt x="5167093" y="785888"/>
                    </a:cubicBezTo>
                    <a:cubicBezTo>
                      <a:pt x="5316318" y="750169"/>
                      <a:pt x="6064823" y="658888"/>
                      <a:pt x="6145786" y="643013"/>
                    </a:cubicBezTo>
                    <a:cubicBezTo>
                      <a:pt x="7006210" y="552526"/>
                      <a:pt x="6579175" y="392586"/>
                      <a:pt x="6414868" y="340595"/>
                    </a:cubicBezTo>
                    <a:cubicBezTo>
                      <a:pt x="6275565" y="303289"/>
                      <a:pt x="6235479" y="169963"/>
                      <a:pt x="6548216" y="139007"/>
                    </a:cubicBezTo>
                    <a:cubicBezTo>
                      <a:pt x="6624812" y="122338"/>
                      <a:pt x="8327923" y="-6122"/>
                      <a:pt x="8396582" y="228"/>
                    </a:cubicBezTo>
                    <a:cubicBezTo>
                      <a:pt x="8398567" y="5785"/>
                      <a:pt x="8411958" y="41479"/>
                      <a:pt x="8414736" y="70847"/>
                    </a:cubicBezTo>
                    <a:cubicBezTo>
                      <a:pt x="8141289" y="102597"/>
                      <a:pt x="7169325" y="184326"/>
                      <a:pt x="6945885" y="203376"/>
                    </a:cubicBezTo>
                    <a:cubicBezTo>
                      <a:pt x="6777611" y="238697"/>
                      <a:pt x="6861750" y="307257"/>
                      <a:pt x="6962556" y="354882"/>
                    </a:cubicBezTo>
                    <a:cubicBezTo>
                      <a:pt x="7225930" y="468711"/>
                      <a:pt x="7178853" y="626741"/>
                      <a:pt x="6960174" y="688257"/>
                    </a:cubicBezTo>
                    <a:cubicBezTo>
                      <a:pt x="6767690" y="761679"/>
                      <a:pt x="5736608" y="892249"/>
                      <a:pt x="5610005" y="924000"/>
                    </a:cubicBezTo>
                    <a:cubicBezTo>
                      <a:pt x="5276631" y="998215"/>
                      <a:pt x="5454033" y="1086718"/>
                      <a:pt x="5655249" y="1152600"/>
                    </a:cubicBezTo>
                    <a:lnTo>
                      <a:pt x="6174363" y="1259755"/>
                    </a:lnTo>
                    <a:cubicBezTo>
                      <a:pt x="6341844" y="1295871"/>
                      <a:pt x="6719669" y="1412157"/>
                      <a:pt x="6703000" y="1624088"/>
                    </a:cubicBezTo>
                    <a:cubicBezTo>
                      <a:pt x="6679187" y="1878882"/>
                      <a:pt x="6294352" y="1968971"/>
                      <a:pt x="5945763" y="2059855"/>
                    </a:cubicBezTo>
                    <a:cubicBezTo>
                      <a:pt x="5518461" y="2143199"/>
                      <a:pt x="5069728" y="2171774"/>
                      <a:pt x="4642425" y="2274168"/>
                    </a:cubicBezTo>
                    <a:cubicBezTo>
                      <a:pt x="4366067" y="2343754"/>
                      <a:pt x="4222664" y="2437548"/>
                      <a:pt x="4224119" y="2533724"/>
                    </a:cubicBezTo>
                    <a:cubicBezTo>
                      <a:pt x="4218430" y="2627519"/>
                      <a:pt x="4378501" y="2694856"/>
                      <a:pt x="4608293" y="2794075"/>
                    </a:cubicBezTo>
                    <a:cubicBezTo>
                      <a:pt x="4910448" y="2911285"/>
                      <a:pt x="5212603" y="3007063"/>
                      <a:pt x="5514758" y="3145705"/>
                    </a:cubicBezTo>
                    <a:cubicBezTo>
                      <a:pt x="5774976" y="3287654"/>
                      <a:pt x="6098954" y="3511625"/>
                      <a:pt x="6033867" y="3821982"/>
                    </a:cubicBezTo>
                    <a:cubicBezTo>
                      <a:pt x="5937824" y="4294263"/>
                      <a:pt x="5311161" y="4556912"/>
                      <a:pt x="4631315" y="4764954"/>
                    </a:cubicBezTo>
                    <a:cubicBezTo>
                      <a:pt x="3745490" y="4996888"/>
                      <a:pt x="3142939" y="4976608"/>
                      <a:pt x="2282514" y="5443492"/>
                    </a:cubicBezTo>
                    <a:lnTo>
                      <a:pt x="0" y="5444194"/>
                    </a:lnTo>
                    <a:lnTo>
                      <a:pt x="2271" y="5233112"/>
                    </a:lnTo>
                    <a:cubicBezTo>
                      <a:pt x="637271" y="5003639"/>
                      <a:pt x="2917171" y="4430650"/>
                      <a:pt x="3588327" y="4102967"/>
                    </a:cubicBezTo>
                    <a:close/>
                  </a:path>
                </a:pathLst>
              </a:custGeom>
              <a:solidFill>
                <a:schemeClr val="tx1">
                  <a:alpha val="1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891E0039-79D8-E79B-4C63-DB590F0ED415}"/>
                  </a:ext>
                </a:extLst>
              </p:cNvPr>
              <p:cNvSpPr/>
              <p:nvPr/>
            </p:nvSpPr>
            <p:spPr>
              <a:xfrm>
                <a:off x="323856" y="1124195"/>
                <a:ext cx="8824906" cy="5525178"/>
              </a:xfrm>
              <a:custGeom>
                <a:avLst/>
                <a:gdLst>
                  <a:gd name="connsiteX0" fmla="*/ 0 w 2340769"/>
                  <a:gd name="connsiteY0" fmla="*/ 0 h 795814"/>
                  <a:gd name="connsiteX1" fmla="*/ 2340769 w 2340769"/>
                  <a:gd name="connsiteY1" fmla="*/ 0 h 795814"/>
                  <a:gd name="connsiteX2" fmla="*/ 2340769 w 2340769"/>
                  <a:gd name="connsiteY2" fmla="*/ 795814 h 795814"/>
                  <a:gd name="connsiteX3" fmla="*/ 0 w 2340769"/>
                  <a:gd name="connsiteY3" fmla="*/ 795814 h 795814"/>
                  <a:gd name="connsiteX4" fmla="*/ 0 w 2340769"/>
                  <a:gd name="connsiteY4" fmla="*/ 0 h 795814"/>
                  <a:gd name="connsiteX0" fmla="*/ 0 w 4845844"/>
                  <a:gd name="connsiteY0" fmla="*/ 0 h 795814"/>
                  <a:gd name="connsiteX1" fmla="*/ 4845844 w 4845844"/>
                  <a:gd name="connsiteY1" fmla="*/ 80962 h 795814"/>
                  <a:gd name="connsiteX2" fmla="*/ 2340769 w 4845844"/>
                  <a:gd name="connsiteY2" fmla="*/ 795814 h 795814"/>
                  <a:gd name="connsiteX3" fmla="*/ 0 w 4845844"/>
                  <a:gd name="connsiteY3" fmla="*/ 795814 h 795814"/>
                  <a:gd name="connsiteX4" fmla="*/ 0 w 4845844"/>
                  <a:gd name="connsiteY4" fmla="*/ 0 h 795814"/>
                  <a:gd name="connsiteX0" fmla="*/ 3810000 w 4845844"/>
                  <a:gd name="connsiteY0" fmla="*/ 0 h 1376839"/>
                  <a:gd name="connsiteX1" fmla="*/ 4845844 w 4845844"/>
                  <a:gd name="connsiteY1" fmla="*/ 661987 h 1376839"/>
                  <a:gd name="connsiteX2" fmla="*/ 2340769 w 4845844"/>
                  <a:gd name="connsiteY2" fmla="*/ 1376839 h 1376839"/>
                  <a:gd name="connsiteX3" fmla="*/ 0 w 4845844"/>
                  <a:gd name="connsiteY3" fmla="*/ 1376839 h 1376839"/>
                  <a:gd name="connsiteX4" fmla="*/ 3810000 w 4845844"/>
                  <a:gd name="connsiteY4" fmla="*/ 0 h 1376839"/>
                  <a:gd name="connsiteX0" fmla="*/ 3810000 w 4845844"/>
                  <a:gd name="connsiteY0" fmla="*/ 0 h 1376839"/>
                  <a:gd name="connsiteX1" fmla="*/ 4324350 w 4845844"/>
                  <a:gd name="connsiteY1" fmla="*/ 323851 h 1376839"/>
                  <a:gd name="connsiteX2" fmla="*/ 4845844 w 4845844"/>
                  <a:gd name="connsiteY2" fmla="*/ 661987 h 1376839"/>
                  <a:gd name="connsiteX3" fmla="*/ 2340769 w 4845844"/>
                  <a:gd name="connsiteY3" fmla="*/ 1376839 h 1376839"/>
                  <a:gd name="connsiteX4" fmla="*/ 0 w 4845844"/>
                  <a:gd name="connsiteY4" fmla="*/ 1376839 h 1376839"/>
                  <a:gd name="connsiteX5" fmla="*/ 3810000 w 4845844"/>
                  <a:gd name="connsiteY5" fmla="*/ 0 h 1376839"/>
                  <a:gd name="connsiteX0" fmla="*/ 3810000 w 5743575"/>
                  <a:gd name="connsiteY0" fmla="*/ 971549 h 2348388"/>
                  <a:gd name="connsiteX1" fmla="*/ 5743575 w 5743575"/>
                  <a:gd name="connsiteY1" fmla="*/ 0 h 2348388"/>
                  <a:gd name="connsiteX2" fmla="*/ 4845844 w 5743575"/>
                  <a:gd name="connsiteY2" fmla="*/ 1633536 h 2348388"/>
                  <a:gd name="connsiteX3" fmla="*/ 2340769 w 5743575"/>
                  <a:gd name="connsiteY3" fmla="*/ 2348388 h 2348388"/>
                  <a:gd name="connsiteX4" fmla="*/ 0 w 5743575"/>
                  <a:gd name="connsiteY4" fmla="*/ 2348388 h 2348388"/>
                  <a:gd name="connsiteX5" fmla="*/ 3810000 w 5743575"/>
                  <a:gd name="connsiteY5" fmla="*/ 971549 h 2348388"/>
                  <a:gd name="connsiteX0" fmla="*/ 3810000 w 5743575"/>
                  <a:gd name="connsiteY0" fmla="*/ 971549 h 2348388"/>
                  <a:gd name="connsiteX1" fmla="*/ 4946650 w 5743575"/>
                  <a:gd name="connsiteY1" fmla="*/ 3937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5743575"/>
                  <a:gd name="connsiteY0" fmla="*/ 971549 h 2348388"/>
                  <a:gd name="connsiteX1" fmla="*/ 4241800 w 5743575"/>
                  <a:gd name="connsiteY1" fmla="*/ 165100 h 2348388"/>
                  <a:gd name="connsiteX2" fmla="*/ 5743575 w 5743575"/>
                  <a:gd name="connsiteY2" fmla="*/ 0 h 2348388"/>
                  <a:gd name="connsiteX3" fmla="*/ 4845844 w 5743575"/>
                  <a:gd name="connsiteY3" fmla="*/ 1633536 h 2348388"/>
                  <a:gd name="connsiteX4" fmla="*/ 2340769 w 5743575"/>
                  <a:gd name="connsiteY4" fmla="*/ 2348388 h 2348388"/>
                  <a:gd name="connsiteX5" fmla="*/ 0 w 5743575"/>
                  <a:gd name="connsiteY5" fmla="*/ 2348388 h 2348388"/>
                  <a:gd name="connsiteX6" fmla="*/ 3810000 w 5743575"/>
                  <a:gd name="connsiteY6" fmla="*/ 971549 h 2348388"/>
                  <a:gd name="connsiteX0" fmla="*/ 3810000 w 6005046"/>
                  <a:gd name="connsiteY0" fmla="*/ 971549 h 2348388"/>
                  <a:gd name="connsiteX1" fmla="*/ 4241800 w 6005046"/>
                  <a:gd name="connsiteY1" fmla="*/ 165100 h 2348388"/>
                  <a:gd name="connsiteX2" fmla="*/ 5743575 w 6005046"/>
                  <a:gd name="connsiteY2" fmla="*/ 0 h 2348388"/>
                  <a:gd name="connsiteX3" fmla="*/ 4845844 w 6005046"/>
                  <a:gd name="connsiteY3" fmla="*/ 1633536 h 2348388"/>
                  <a:gd name="connsiteX4" fmla="*/ 2340769 w 6005046"/>
                  <a:gd name="connsiteY4" fmla="*/ 2348388 h 2348388"/>
                  <a:gd name="connsiteX5" fmla="*/ 0 w 6005046"/>
                  <a:gd name="connsiteY5" fmla="*/ 2348388 h 2348388"/>
                  <a:gd name="connsiteX6" fmla="*/ 3810000 w 6005046"/>
                  <a:gd name="connsiteY6" fmla="*/ 971549 h 2348388"/>
                  <a:gd name="connsiteX0" fmla="*/ 3810000 w 6188361"/>
                  <a:gd name="connsiteY0" fmla="*/ 971549 h 2348388"/>
                  <a:gd name="connsiteX1" fmla="*/ 4241800 w 6188361"/>
                  <a:gd name="connsiteY1" fmla="*/ 165100 h 2348388"/>
                  <a:gd name="connsiteX2" fmla="*/ 5743575 w 6188361"/>
                  <a:gd name="connsiteY2" fmla="*/ 0 h 2348388"/>
                  <a:gd name="connsiteX3" fmla="*/ 4845844 w 6188361"/>
                  <a:gd name="connsiteY3" fmla="*/ 1633536 h 2348388"/>
                  <a:gd name="connsiteX4" fmla="*/ 2340769 w 6188361"/>
                  <a:gd name="connsiteY4" fmla="*/ 2348388 h 2348388"/>
                  <a:gd name="connsiteX5" fmla="*/ 0 w 6188361"/>
                  <a:gd name="connsiteY5" fmla="*/ 2348388 h 2348388"/>
                  <a:gd name="connsiteX6" fmla="*/ 3810000 w 6188361"/>
                  <a:gd name="connsiteY6" fmla="*/ 971549 h 2348388"/>
                  <a:gd name="connsiteX0" fmla="*/ 3810000 w 6258702"/>
                  <a:gd name="connsiteY0" fmla="*/ 971549 h 2348388"/>
                  <a:gd name="connsiteX1" fmla="*/ 4241800 w 6258702"/>
                  <a:gd name="connsiteY1" fmla="*/ 165100 h 2348388"/>
                  <a:gd name="connsiteX2" fmla="*/ 5743575 w 6258702"/>
                  <a:gd name="connsiteY2" fmla="*/ 0 h 2348388"/>
                  <a:gd name="connsiteX3" fmla="*/ 4845844 w 6258702"/>
                  <a:gd name="connsiteY3" fmla="*/ 1633536 h 2348388"/>
                  <a:gd name="connsiteX4" fmla="*/ 2340769 w 6258702"/>
                  <a:gd name="connsiteY4" fmla="*/ 2348388 h 2348388"/>
                  <a:gd name="connsiteX5" fmla="*/ 0 w 6258702"/>
                  <a:gd name="connsiteY5" fmla="*/ 2348388 h 2348388"/>
                  <a:gd name="connsiteX6" fmla="*/ 3810000 w 6258702"/>
                  <a:gd name="connsiteY6" fmla="*/ 971549 h 2348388"/>
                  <a:gd name="connsiteX0" fmla="*/ 3810000 w 6258702"/>
                  <a:gd name="connsiteY0" fmla="*/ 971549 h 2348388"/>
                  <a:gd name="connsiteX1" fmla="*/ 4241800 w 6258702"/>
                  <a:gd name="connsiteY1" fmla="*/ 165100 h 2348388"/>
                  <a:gd name="connsiteX2" fmla="*/ 5743575 w 6258702"/>
                  <a:gd name="connsiteY2" fmla="*/ 0 h 2348388"/>
                  <a:gd name="connsiteX3" fmla="*/ 4845844 w 6258702"/>
                  <a:gd name="connsiteY3" fmla="*/ 1633536 h 2348388"/>
                  <a:gd name="connsiteX4" fmla="*/ 2340769 w 6258702"/>
                  <a:gd name="connsiteY4" fmla="*/ 2348388 h 2348388"/>
                  <a:gd name="connsiteX5" fmla="*/ 0 w 6258702"/>
                  <a:gd name="connsiteY5" fmla="*/ 2348388 h 2348388"/>
                  <a:gd name="connsiteX6" fmla="*/ 3810000 w 6258702"/>
                  <a:gd name="connsiteY6" fmla="*/ 971549 h 2348388"/>
                  <a:gd name="connsiteX0" fmla="*/ 3810000 w 6258702"/>
                  <a:gd name="connsiteY0" fmla="*/ 971549 h 2348388"/>
                  <a:gd name="connsiteX1" fmla="*/ 4241800 w 6258702"/>
                  <a:gd name="connsiteY1" fmla="*/ 165100 h 2348388"/>
                  <a:gd name="connsiteX2" fmla="*/ 5743575 w 6258702"/>
                  <a:gd name="connsiteY2" fmla="*/ 0 h 2348388"/>
                  <a:gd name="connsiteX3" fmla="*/ 4845844 w 6258702"/>
                  <a:gd name="connsiteY3" fmla="*/ 1633536 h 2348388"/>
                  <a:gd name="connsiteX4" fmla="*/ 2340769 w 6258702"/>
                  <a:gd name="connsiteY4" fmla="*/ 2348388 h 2348388"/>
                  <a:gd name="connsiteX5" fmla="*/ 0 w 6258702"/>
                  <a:gd name="connsiteY5" fmla="*/ 2348388 h 2348388"/>
                  <a:gd name="connsiteX6" fmla="*/ 3810000 w 6258702"/>
                  <a:gd name="connsiteY6" fmla="*/ 971549 h 2348388"/>
                  <a:gd name="connsiteX0" fmla="*/ 3810000 w 6258702"/>
                  <a:gd name="connsiteY0" fmla="*/ 971549 h 2348388"/>
                  <a:gd name="connsiteX1" fmla="*/ 4241800 w 6258702"/>
                  <a:gd name="connsiteY1" fmla="*/ 165100 h 2348388"/>
                  <a:gd name="connsiteX2" fmla="*/ 5003798 w 6258702"/>
                  <a:gd name="connsiteY2" fmla="*/ 63500 h 2348388"/>
                  <a:gd name="connsiteX3" fmla="*/ 5743575 w 6258702"/>
                  <a:gd name="connsiteY3" fmla="*/ 0 h 2348388"/>
                  <a:gd name="connsiteX4" fmla="*/ 4845844 w 6258702"/>
                  <a:gd name="connsiteY4" fmla="*/ 1633536 h 2348388"/>
                  <a:gd name="connsiteX5" fmla="*/ 2340769 w 6258702"/>
                  <a:gd name="connsiteY5" fmla="*/ 2348388 h 2348388"/>
                  <a:gd name="connsiteX6" fmla="*/ 0 w 6258702"/>
                  <a:gd name="connsiteY6" fmla="*/ 2348388 h 2348388"/>
                  <a:gd name="connsiteX7" fmla="*/ 3810000 w 6258702"/>
                  <a:gd name="connsiteY7" fmla="*/ 971549 h 2348388"/>
                  <a:gd name="connsiteX0" fmla="*/ 3810000 w 6258702"/>
                  <a:gd name="connsiteY0" fmla="*/ 1301749 h 2678588"/>
                  <a:gd name="connsiteX1" fmla="*/ 4241800 w 6258702"/>
                  <a:gd name="connsiteY1" fmla="*/ 495300 h 2678588"/>
                  <a:gd name="connsiteX2" fmla="*/ 4832348 w 6258702"/>
                  <a:gd name="connsiteY2" fmla="*/ 0 h 2678588"/>
                  <a:gd name="connsiteX3" fmla="*/ 5743575 w 6258702"/>
                  <a:gd name="connsiteY3" fmla="*/ 330200 h 2678588"/>
                  <a:gd name="connsiteX4" fmla="*/ 4845844 w 6258702"/>
                  <a:gd name="connsiteY4" fmla="*/ 1963736 h 2678588"/>
                  <a:gd name="connsiteX5" fmla="*/ 2340769 w 6258702"/>
                  <a:gd name="connsiteY5" fmla="*/ 2678588 h 2678588"/>
                  <a:gd name="connsiteX6" fmla="*/ 0 w 6258702"/>
                  <a:gd name="connsiteY6" fmla="*/ 2678588 h 2678588"/>
                  <a:gd name="connsiteX7" fmla="*/ 3810000 w 6258702"/>
                  <a:gd name="connsiteY7" fmla="*/ 1301749 h 2678588"/>
                  <a:gd name="connsiteX0" fmla="*/ 3810000 w 6258702"/>
                  <a:gd name="connsiteY0" fmla="*/ 1301749 h 2678588"/>
                  <a:gd name="connsiteX1" fmla="*/ 4241800 w 6258702"/>
                  <a:gd name="connsiteY1" fmla="*/ 495300 h 2678588"/>
                  <a:gd name="connsiteX2" fmla="*/ 4540248 w 6258702"/>
                  <a:gd name="connsiteY2" fmla="*/ 254000 h 2678588"/>
                  <a:gd name="connsiteX3" fmla="*/ 4832348 w 6258702"/>
                  <a:gd name="connsiteY3" fmla="*/ 0 h 2678588"/>
                  <a:gd name="connsiteX4" fmla="*/ 5743575 w 6258702"/>
                  <a:gd name="connsiteY4" fmla="*/ 330200 h 2678588"/>
                  <a:gd name="connsiteX5" fmla="*/ 4845844 w 6258702"/>
                  <a:gd name="connsiteY5" fmla="*/ 1963736 h 2678588"/>
                  <a:gd name="connsiteX6" fmla="*/ 2340769 w 6258702"/>
                  <a:gd name="connsiteY6" fmla="*/ 2678588 h 2678588"/>
                  <a:gd name="connsiteX7" fmla="*/ 0 w 6258702"/>
                  <a:gd name="connsiteY7" fmla="*/ 2678588 h 2678588"/>
                  <a:gd name="connsiteX8" fmla="*/ 3810000 w 6258702"/>
                  <a:gd name="connsiteY8" fmla="*/ 1301749 h 2678588"/>
                  <a:gd name="connsiteX0" fmla="*/ 3810000 w 6258702"/>
                  <a:gd name="connsiteY0" fmla="*/ 2012949 h 3389788"/>
                  <a:gd name="connsiteX1" fmla="*/ 4241800 w 6258702"/>
                  <a:gd name="connsiteY1" fmla="*/ 1206500 h 3389788"/>
                  <a:gd name="connsiteX2" fmla="*/ 3879848 w 6258702"/>
                  <a:gd name="connsiteY2" fmla="*/ 0 h 3389788"/>
                  <a:gd name="connsiteX3" fmla="*/ 4832348 w 6258702"/>
                  <a:gd name="connsiteY3" fmla="*/ 711200 h 3389788"/>
                  <a:gd name="connsiteX4" fmla="*/ 5743575 w 6258702"/>
                  <a:gd name="connsiteY4" fmla="*/ 1041400 h 3389788"/>
                  <a:gd name="connsiteX5" fmla="*/ 4845844 w 6258702"/>
                  <a:gd name="connsiteY5" fmla="*/ 2674936 h 3389788"/>
                  <a:gd name="connsiteX6" fmla="*/ 2340769 w 6258702"/>
                  <a:gd name="connsiteY6" fmla="*/ 3389788 h 3389788"/>
                  <a:gd name="connsiteX7" fmla="*/ 0 w 6258702"/>
                  <a:gd name="connsiteY7" fmla="*/ 3389788 h 3389788"/>
                  <a:gd name="connsiteX8" fmla="*/ 3810000 w 6258702"/>
                  <a:gd name="connsiteY8"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32348 w 6258702"/>
                  <a:gd name="connsiteY3" fmla="*/ 711200 h 3389788"/>
                  <a:gd name="connsiteX4" fmla="*/ 5743575 w 6258702"/>
                  <a:gd name="connsiteY4" fmla="*/ 1041400 h 3389788"/>
                  <a:gd name="connsiteX5" fmla="*/ 4845844 w 6258702"/>
                  <a:gd name="connsiteY5" fmla="*/ 2674936 h 3389788"/>
                  <a:gd name="connsiteX6" fmla="*/ 2340769 w 6258702"/>
                  <a:gd name="connsiteY6" fmla="*/ 3389788 h 3389788"/>
                  <a:gd name="connsiteX7" fmla="*/ 0 w 6258702"/>
                  <a:gd name="connsiteY7" fmla="*/ 3389788 h 3389788"/>
                  <a:gd name="connsiteX8" fmla="*/ 3810000 w 6258702"/>
                  <a:gd name="connsiteY8"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32348 w 6258702"/>
                  <a:gd name="connsiteY3" fmla="*/ 711200 h 3389788"/>
                  <a:gd name="connsiteX4" fmla="*/ 5743575 w 6258702"/>
                  <a:gd name="connsiteY4" fmla="*/ 1041400 h 3389788"/>
                  <a:gd name="connsiteX5" fmla="*/ 4845844 w 6258702"/>
                  <a:gd name="connsiteY5" fmla="*/ 2674936 h 3389788"/>
                  <a:gd name="connsiteX6" fmla="*/ 2340769 w 6258702"/>
                  <a:gd name="connsiteY6" fmla="*/ 3389788 h 3389788"/>
                  <a:gd name="connsiteX7" fmla="*/ 0 w 6258702"/>
                  <a:gd name="connsiteY7" fmla="*/ 3389788 h 3389788"/>
                  <a:gd name="connsiteX8" fmla="*/ 3810000 w 6258702"/>
                  <a:gd name="connsiteY8"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32348 w 6258702"/>
                  <a:gd name="connsiteY3" fmla="*/ 711200 h 3389788"/>
                  <a:gd name="connsiteX4" fmla="*/ 5743575 w 6258702"/>
                  <a:gd name="connsiteY4" fmla="*/ 1041400 h 3389788"/>
                  <a:gd name="connsiteX5" fmla="*/ 4845844 w 6258702"/>
                  <a:gd name="connsiteY5" fmla="*/ 2674936 h 3389788"/>
                  <a:gd name="connsiteX6" fmla="*/ 2340769 w 6258702"/>
                  <a:gd name="connsiteY6" fmla="*/ 3389788 h 3389788"/>
                  <a:gd name="connsiteX7" fmla="*/ 0 w 6258702"/>
                  <a:gd name="connsiteY7" fmla="*/ 3389788 h 3389788"/>
                  <a:gd name="connsiteX8" fmla="*/ 3810000 w 6258702"/>
                  <a:gd name="connsiteY8"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210048 w 6258702"/>
                  <a:gd name="connsiteY3" fmla="*/ 2603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32348 w 6258702"/>
                  <a:gd name="connsiteY4" fmla="*/ 711200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29966 w 6258702"/>
                  <a:gd name="connsiteY4" fmla="*/ 704057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829966 w 6258702"/>
                  <a:gd name="connsiteY4" fmla="*/ 704057 h 3389788"/>
                  <a:gd name="connsiteX5" fmla="*/ 5743575 w 6258702"/>
                  <a:gd name="connsiteY5" fmla="*/ 1041400 h 3389788"/>
                  <a:gd name="connsiteX6" fmla="*/ 4845844 w 6258702"/>
                  <a:gd name="connsiteY6" fmla="*/ 2674936 h 3389788"/>
                  <a:gd name="connsiteX7" fmla="*/ 2340769 w 6258702"/>
                  <a:gd name="connsiteY7" fmla="*/ 3389788 h 3389788"/>
                  <a:gd name="connsiteX8" fmla="*/ 0 w 6258702"/>
                  <a:gd name="connsiteY8" fmla="*/ 3389788 h 3389788"/>
                  <a:gd name="connsiteX9" fmla="*/ 3810000 w 6258702"/>
                  <a:gd name="connsiteY9"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36267 w 6258702"/>
                  <a:gd name="connsiteY4" fmla="*/ 446088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864098 w 6258702"/>
                  <a:gd name="connsiteY3" fmla="*/ 184150 h 3389788"/>
                  <a:gd name="connsiteX4" fmla="*/ 4445792 w 6258702"/>
                  <a:gd name="connsiteY4" fmla="*/ 443706 h 3389788"/>
                  <a:gd name="connsiteX5" fmla="*/ 4829966 w 6258702"/>
                  <a:gd name="connsiteY5" fmla="*/ 704057 h 3389788"/>
                  <a:gd name="connsiteX6" fmla="*/ 5743575 w 6258702"/>
                  <a:gd name="connsiteY6" fmla="*/ 1041400 h 3389788"/>
                  <a:gd name="connsiteX7" fmla="*/ 4845844 w 6258702"/>
                  <a:gd name="connsiteY7" fmla="*/ 2674936 h 3389788"/>
                  <a:gd name="connsiteX8" fmla="*/ 2340769 w 6258702"/>
                  <a:gd name="connsiteY8" fmla="*/ 3389788 h 3389788"/>
                  <a:gd name="connsiteX9" fmla="*/ 0 w 6258702"/>
                  <a:gd name="connsiteY9" fmla="*/ 3389788 h 3389788"/>
                  <a:gd name="connsiteX10" fmla="*/ 3810000 w 6258702"/>
                  <a:gd name="connsiteY10" fmla="*/ 2012949 h 3389788"/>
                  <a:gd name="connsiteX0" fmla="*/ 3810000 w 6258702"/>
                  <a:gd name="connsiteY0" fmla="*/ 2012949 h 3389788"/>
                  <a:gd name="connsiteX1" fmla="*/ 4241800 w 6258702"/>
                  <a:gd name="connsiteY1" fmla="*/ 1206500 h 3389788"/>
                  <a:gd name="connsiteX2" fmla="*/ 3879848 w 6258702"/>
                  <a:gd name="connsiteY2" fmla="*/ 0 h 3389788"/>
                  <a:gd name="connsiteX3" fmla="*/ 4343398 w 6258702"/>
                  <a:gd name="connsiteY3" fmla="*/ 79375 h 3389788"/>
                  <a:gd name="connsiteX4" fmla="*/ 4864098 w 6258702"/>
                  <a:gd name="connsiteY4" fmla="*/ 184150 h 3389788"/>
                  <a:gd name="connsiteX5" fmla="*/ 4445792 w 6258702"/>
                  <a:gd name="connsiteY5" fmla="*/ 443706 h 3389788"/>
                  <a:gd name="connsiteX6" fmla="*/ 4829966 w 6258702"/>
                  <a:gd name="connsiteY6" fmla="*/ 704057 h 3389788"/>
                  <a:gd name="connsiteX7" fmla="*/ 5743575 w 6258702"/>
                  <a:gd name="connsiteY7" fmla="*/ 1041400 h 3389788"/>
                  <a:gd name="connsiteX8" fmla="*/ 4845844 w 6258702"/>
                  <a:gd name="connsiteY8" fmla="*/ 2674936 h 3389788"/>
                  <a:gd name="connsiteX9" fmla="*/ 2340769 w 6258702"/>
                  <a:gd name="connsiteY9" fmla="*/ 3389788 h 3389788"/>
                  <a:gd name="connsiteX10" fmla="*/ 0 w 6258702"/>
                  <a:gd name="connsiteY10" fmla="*/ 3389788 h 3389788"/>
                  <a:gd name="connsiteX11" fmla="*/ 3810000 w 6258702"/>
                  <a:gd name="connsiteY11" fmla="*/ 2012949 h 3389788"/>
                  <a:gd name="connsiteX0" fmla="*/ 3810000 w 6258702"/>
                  <a:gd name="connsiteY0" fmla="*/ 2324099 h 3700938"/>
                  <a:gd name="connsiteX1" fmla="*/ 4241800 w 6258702"/>
                  <a:gd name="connsiteY1" fmla="*/ 1517650 h 3700938"/>
                  <a:gd name="connsiteX2" fmla="*/ 3879848 w 6258702"/>
                  <a:gd name="connsiteY2" fmla="*/ 311150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882230 w 6258702"/>
                  <a:gd name="connsiteY2" fmla="*/ 325438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882230 w 6258702"/>
                  <a:gd name="connsiteY2" fmla="*/ 325438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886993 w 6258702"/>
                  <a:gd name="connsiteY2" fmla="*/ 342107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886993 w 6258702"/>
                  <a:gd name="connsiteY2" fmla="*/ 342107 h 3700938"/>
                  <a:gd name="connsiteX3" fmla="*/ 5724523 w 6258702"/>
                  <a:gd name="connsiteY3" fmla="*/ 0 h 3700938"/>
                  <a:gd name="connsiteX4" fmla="*/ 4864098 w 6258702"/>
                  <a:gd name="connsiteY4" fmla="*/ 495300 h 3700938"/>
                  <a:gd name="connsiteX5" fmla="*/ 4445792 w 6258702"/>
                  <a:gd name="connsiteY5" fmla="*/ 754856 h 3700938"/>
                  <a:gd name="connsiteX6" fmla="*/ 4829966 w 6258702"/>
                  <a:gd name="connsiteY6" fmla="*/ 1015207 h 3700938"/>
                  <a:gd name="connsiteX7" fmla="*/ 5743575 w 6258702"/>
                  <a:gd name="connsiteY7" fmla="*/ 1352550 h 3700938"/>
                  <a:gd name="connsiteX8" fmla="*/ 4845844 w 6258702"/>
                  <a:gd name="connsiteY8" fmla="*/ 2986086 h 3700938"/>
                  <a:gd name="connsiteX9" fmla="*/ 2340769 w 6258702"/>
                  <a:gd name="connsiteY9" fmla="*/ 3700938 h 3700938"/>
                  <a:gd name="connsiteX10" fmla="*/ 0 w 6258702"/>
                  <a:gd name="connsiteY10" fmla="*/ 3700938 h 3700938"/>
                  <a:gd name="connsiteX11" fmla="*/ 3810000 w 6258702"/>
                  <a:gd name="connsiteY11" fmla="*/ 2324099 h 3700938"/>
                  <a:gd name="connsiteX0" fmla="*/ 3810000 w 6258702"/>
                  <a:gd name="connsiteY0" fmla="*/ 2324099 h 3700938"/>
                  <a:gd name="connsiteX1" fmla="*/ 4241800 w 6258702"/>
                  <a:gd name="connsiteY1" fmla="*/ 1517650 h 3700938"/>
                  <a:gd name="connsiteX2" fmla="*/ 3271836 w 6258702"/>
                  <a:gd name="connsiteY2" fmla="*/ 883444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4864098 w 6258702"/>
                  <a:gd name="connsiteY5" fmla="*/ 495300 h 3700938"/>
                  <a:gd name="connsiteX6" fmla="*/ 4445792 w 6258702"/>
                  <a:gd name="connsiteY6" fmla="*/ 754856 h 3700938"/>
                  <a:gd name="connsiteX7" fmla="*/ 4829966 w 6258702"/>
                  <a:gd name="connsiteY7" fmla="*/ 1015207 h 3700938"/>
                  <a:gd name="connsiteX8" fmla="*/ 5743575 w 6258702"/>
                  <a:gd name="connsiteY8" fmla="*/ 1352550 h 3700938"/>
                  <a:gd name="connsiteX9" fmla="*/ 4845844 w 6258702"/>
                  <a:gd name="connsiteY9" fmla="*/ 2986086 h 3700938"/>
                  <a:gd name="connsiteX10" fmla="*/ 2340769 w 6258702"/>
                  <a:gd name="connsiteY10" fmla="*/ 3700938 h 3700938"/>
                  <a:gd name="connsiteX11" fmla="*/ 0 w 6258702"/>
                  <a:gd name="connsiteY11" fmla="*/ 3700938 h 3700938"/>
                  <a:gd name="connsiteX12" fmla="*/ 3810000 w 6258702"/>
                  <a:gd name="connsiteY12"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5362573 w 6258702"/>
                  <a:gd name="connsiteY5" fmla="*/ 202406 h 3700938"/>
                  <a:gd name="connsiteX6" fmla="*/ 4864098 w 6258702"/>
                  <a:gd name="connsiteY6" fmla="*/ 495300 h 3700938"/>
                  <a:gd name="connsiteX7" fmla="*/ 4445792 w 6258702"/>
                  <a:gd name="connsiteY7" fmla="*/ 754856 h 3700938"/>
                  <a:gd name="connsiteX8" fmla="*/ 4829966 w 6258702"/>
                  <a:gd name="connsiteY8" fmla="*/ 1015207 h 3700938"/>
                  <a:gd name="connsiteX9" fmla="*/ 5743575 w 6258702"/>
                  <a:gd name="connsiteY9" fmla="*/ 1352550 h 3700938"/>
                  <a:gd name="connsiteX10" fmla="*/ 4845844 w 6258702"/>
                  <a:gd name="connsiteY10" fmla="*/ 2986086 h 3700938"/>
                  <a:gd name="connsiteX11" fmla="*/ 2340769 w 6258702"/>
                  <a:gd name="connsiteY11" fmla="*/ 3700938 h 3700938"/>
                  <a:gd name="connsiteX12" fmla="*/ 0 w 6258702"/>
                  <a:gd name="connsiteY12" fmla="*/ 3700938 h 3700938"/>
                  <a:gd name="connsiteX13" fmla="*/ 3810000 w 6258702"/>
                  <a:gd name="connsiteY13"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6167436 w 6258702"/>
                  <a:gd name="connsiteY5" fmla="*/ 280987 h 3700938"/>
                  <a:gd name="connsiteX6" fmla="*/ 4864098 w 6258702"/>
                  <a:gd name="connsiteY6" fmla="*/ 495300 h 3700938"/>
                  <a:gd name="connsiteX7" fmla="*/ 4445792 w 6258702"/>
                  <a:gd name="connsiteY7" fmla="*/ 754856 h 3700938"/>
                  <a:gd name="connsiteX8" fmla="*/ 4829966 w 6258702"/>
                  <a:gd name="connsiteY8" fmla="*/ 1015207 h 3700938"/>
                  <a:gd name="connsiteX9" fmla="*/ 5743575 w 6258702"/>
                  <a:gd name="connsiteY9" fmla="*/ 1352550 h 3700938"/>
                  <a:gd name="connsiteX10" fmla="*/ 4845844 w 6258702"/>
                  <a:gd name="connsiteY10" fmla="*/ 2986086 h 3700938"/>
                  <a:gd name="connsiteX11" fmla="*/ 2340769 w 6258702"/>
                  <a:gd name="connsiteY11" fmla="*/ 3700938 h 3700938"/>
                  <a:gd name="connsiteX12" fmla="*/ 0 w 6258702"/>
                  <a:gd name="connsiteY12" fmla="*/ 3700938 h 3700938"/>
                  <a:gd name="connsiteX13" fmla="*/ 3810000 w 6258702"/>
                  <a:gd name="connsiteY13"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6167436 w 6258702"/>
                  <a:gd name="connsiteY5" fmla="*/ 280987 h 3700938"/>
                  <a:gd name="connsiteX6" fmla="*/ 4864098 w 6258702"/>
                  <a:gd name="connsiteY6" fmla="*/ 495300 h 3700938"/>
                  <a:gd name="connsiteX7" fmla="*/ 4445792 w 6258702"/>
                  <a:gd name="connsiteY7" fmla="*/ 754856 h 3700938"/>
                  <a:gd name="connsiteX8" fmla="*/ 4829966 w 6258702"/>
                  <a:gd name="connsiteY8" fmla="*/ 1015207 h 3700938"/>
                  <a:gd name="connsiteX9" fmla="*/ 5743575 w 6258702"/>
                  <a:gd name="connsiteY9" fmla="*/ 1352550 h 3700938"/>
                  <a:gd name="connsiteX10" fmla="*/ 4845844 w 6258702"/>
                  <a:gd name="connsiteY10" fmla="*/ 2986086 h 3700938"/>
                  <a:gd name="connsiteX11" fmla="*/ 2340769 w 6258702"/>
                  <a:gd name="connsiteY11" fmla="*/ 3700938 h 3700938"/>
                  <a:gd name="connsiteX12" fmla="*/ 0 w 6258702"/>
                  <a:gd name="connsiteY12" fmla="*/ 3700938 h 3700938"/>
                  <a:gd name="connsiteX13" fmla="*/ 3810000 w 6258702"/>
                  <a:gd name="connsiteY13"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6167436 w 6258702"/>
                  <a:gd name="connsiteY5" fmla="*/ 280987 h 3700938"/>
                  <a:gd name="connsiteX6" fmla="*/ 4864098 w 6258702"/>
                  <a:gd name="connsiteY6" fmla="*/ 495300 h 3700938"/>
                  <a:gd name="connsiteX7" fmla="*/ 4445792 w 6258702"/>
                  <a:gd name="connsiteY7" fmla="*/ 754856 h 3700938"/>
                  <a:gd name="connsiteX8" fmla="*/ 4829966 w 6258702"/>
                  <a:gd name="connsiteY8" fmla="*/ 1015207 h 3700938"/>
                  <a:gd name="connsiteX9" fmla="*/ 5743575 w 6258702"/>
                  <a:gd name="connsiteY9" fmla="*/ 1352550 h 3700938"/>
                  <a:gd name="connsiteX10" fmla="*/ 4845844 w 6258702"/>
                  <a:gd name="connsiteY10" fmla="*/ 2986086 h 3700938"/>
                  <a:gd name="connsiteX11" fmla="*/ 2340769 w 6258702"/>
                  <a:gd name="connsiteY11" fmla="*/ 3700938 h 3700938"/>
                  <a:gd name="connsiteX12" fmla="*/ 0 w 6258702"/>
                  <a:gd name="connsiteY12" fmla="*/ 3700938 h 3700938"/>
                  <a:gd name="connsiteX13" fmla="*/ 3810000 w 6258702"/>
                  <a:gd name="connsiteY13" fmla="*/ 2324099 h 3700938"/>
                  <a:gd name="connsiteX0" fmla="*/ 3810000 w 6258702"/>
                  <a:gd name="connsiteY0" fmla="*/ 2324099 h 3700938"/>
                  <a:gd name="connsiteX1" fmla="*/ 4241800 w 6258702"/>
                  <a:gd name="connsiteY1" fmla="*/ 1517650 h 3700938"/>
                  <a:gd name="connsiteX2" fmla="*/ 3271836 w 6258702"/>
                  <a:gd name="connsiteY2" fmla="*/ 900113 h 3700938"/>
                  <a:gd name="connsiteX3" fmla="*/ 3886993 w 6258702"/>
                  <a:gd name="connsiteY3" fmla="*/ 342107 h 3700938"/>
                  <a:gd name="connsiteX4" fmla="*/ 5724523 w 6258702"/>
                  <a:gd name="connsiteY4" fmla="*/ 0 h 3700938"/>
                  <a:gd name="connsiteX5" fmla="*/ 5926929 w 6258702"/>
                  <a:gd name="connsiteY5" fmla="*/ 126206 h 3700938"/>
                  <a:gd name="connsiteX6" fmla="*/ 6167436 w 6258702"/>
                  <a:gd name="connsiteY6" fmla="*/ 280987 h 3700938"/>
                  <a:gd name="connsiteX7" fmla="*/ 4864098 w 6258702"/>
                  <a:gd name="connsiteY7" fmla="*/ 495300 h 3700938"/>
                  <a:gd name="connsiteX8" fmla="*/ 4445792 w 6258702"/>
                  <a:gd name="connsiteY8" fmla="*/ 754856 h 3700938"/>
                  <a:gd name="connsiteX9" fmla="*/ 4829966 w 6258702"/>
                  <a:gd name="connsiteY9" fmla="*/ 1015207 h 3700938"/>
                  <a:gd name="connsiteX10" fmla="*/ 5743575 w 6258702"/>
                  <a:gd name="connsiteY10" fmla="*/ 1352550 h 3700938"/>
                  <a:gd name="connsiteX11" fmla="*/ 4845844 w 6258702"/>
                  <a:gd name="connsiteY11" fmla="*/ 2986086 h 3700938"/>
                  <a:gd name="connsiteX12" fmla="*/ 2340769 w 6258702"/>
                  <a:gd name="connsiteY12" fmla="*/ 3700938 h 3700938"/>
                  <a:gd name="connsiteX13" fmla="*/ 0 w 6258702"/>
                  <a:gd name="connsiteY13" fmla="*/ 3700938 h 3700938"/>
                  <a:gd name="connsiteX14" fmla="*/ 3810000 w 6258702"/>
                  <a:gd name="connsiteY14" fmla="*/ 2324099 h 3700938"/>
                  <a:gd name="connsiteX0" fmla="*/ 3810000 w 6396036"/>
                  <a:gd name="connsiteY0" fmla="*/ 2843212 h 4220051"/>
                  <a:gd name="connsiteX1" fmla="*/ 4241800 w 6396036"/>
                  <a:gd name="connsiteY1" fmla="*/ 2036763 h 4220051"/>
                  <a:gd name="connsiteX2" fmla="*/ 3271836 w 6396036"/>
                  <a:gd name="connsiteY2" fmla="*/ 1419226 h 4220051"/>
                  <a:gd name="connsiteX3" fmla="*/ 3886993 w 6396036"/>
                  <a:gd name="connsiteY3" fmla="*/ 861220 h 4220051"/>
                  <a:gd name="connsiteX4" fmla="*/ 5724523 w 6396036"/>
                  <a:gd name="connsiteY4" fmla="*/ 519113 h 4220051"/>
                  <a:gd name="connsiteX5" fmla="*/ 6396036 w 6396036"/>
                  <a:gd name="connsiteY5" fmla="*/ 0 h 4220051"/>
                  <a:gd name="connsiteX6" fmla="*/ 6167436 w 6396036"/>
                  <a:gd name="connsiteY6" fmla="*/ 800100 h 4220051"/>
                  <a:gd name="connsiteX7" fmla="*/ 4864098 w 6396036"/>
                  <a:gd name="connsiteY7" fmla="*/ 1014413 h 4220051"/>
                  <a:gd name="connsiteX8" fmla="*/ 4445792 w 6396036"/>
                  <a:gd name="connsiteY8" fmla="*/ 1273969 h 4220051"/>
                  <a:gd name="connsiteX9" fmla="*/ 4829966 w 6396036"/>
                  <a:gd name="connsiteY9" fmla="*/ 1534320 h 4220051"/>
                  <a:gd name="connsiteX10" fmla="*/ 5743575 w 6396036"/>
                  <a:gd name="connsiteY10" fmla="*/ 1871663 h 4220051"/>
                  <a:gd name="connsiteX11" fmla="*/ 4845844 w 6396036"/>
                  <a:gd name="connsiteY11" fmla="*/ 3505199 h 4220051"/>
                  <a:gd name="connsiteX12" fmla="*/ 2340769 w 6396036"/>
                  <a:gd name="connsiteY12" fmla="*/ 4220051 h 4220051"/>
                  <a:gd name="connsiteX13" fmla="*/ 0 w 6396036"/>
                  <a:gd name="connsiteY13" fmla="*/ 4220051 h 4220051"/>
                  <a:gd name="connsiteX14" fmla="*/ 3810000 w 6396036"/>
                  <a:gd name="connsiteY14" fmla="*/ 2843212 h 4220051"/>
                  <a:gd name="connsiteX0" fmla="*/ 3810000 w 6396036"/>
                  <a:gd name="connsiteY0" fmla="*/ 2843212 h 4220051"/>
                  <a:gd name="connsiteX1" fmla="*/ 4241800 w 6396036"/>
                  <a:gd name="connsiteY1" fmla="*/ 2036763 h 4220051"/>
                  <a:gd name="connsiteX2" fmla="*/ 3271836 w 6396036"/>
                  <a:gd name="connsiteY2" fmla="*/ 1419226 h 4220051"/>
                  <a:gd name="connsiteX3" fmla="*/ 3886993 w 6396036"/>
                  <a:gd name="connsiteY3" fmla="*/ 861220 h 4220051"/>
                  <a:gd name="connsiteX4" fmla="*/ 5724523 w 6396036"/>
                  <a:gd name="connsiteY4" fmla="*/ 519113 h 4220051"/>
                  <a:gd name="connsiteX5" fmla="*/ 6093617 w 6396036"/>
                  <a:gd name="connsiteY5" fmla="*/ 226220 h 4220051"/>
                  <a:gd name="connsiteX6" fmla="*/ 6396036 w 6396036"/>
                  <a:gd name="connsiteY6" fmla="*/ 0 h 4220051"/>
                  <a:gd name="connsiteX7" fmla="*/ 6167436 w 6396036"/>
                  <a:gd name="connsiteY7" fmla="*/ 800100 h 4220051"/>
                  <a:gd name="connsiteX8" fmla="*/ 4864098 w 6396036"/>
                  <a:gd name="connsiteY8" fmla="*/ 1014413 h 4220051"/>
                  <a:gd name="connsiteX9" fmla="*/ 4445792 w 6396036"/>
                  <a:gd name="connsiteY9" fmla="*/ 1273969 h 4220051"/>
                  <a:gd name="connsiteX10" fmla="*/ 4829966 w 6396036"/>
                  <a:gd name="connsiteY10" fmla="*/ 1534320 h 4220051"/>
                  <a:gd name="connsiteX11" fmla="*/ 5743575 w 6396036"/>
                  <a:gd name="connsiteY11" fmla="*/ 1871663 h 4220051"/>
                  <a:gd name="connsiteX12" fmla="*/ 4845844 w 6396036"/>
                  <a:gd name="connsiteY12" fmla="*/ 3505199 h 4220051"/>
                  <a:gd name="connsiteX13" fmla="*/ 2340769 w 6396036"/>
                  <a:gd name="connsiteY13" fmla="*/ 4220051 h 4220051"/>
                  <a:gd name="connsiteX14" fmla="*/ 0 w 6396036"/>
                  <a:gd name="connsiteY14" fmla="*/ 4220051 h 4220051"/>
                  <a:gd name="connsiteX15" fmla="*/ 3810000 w 6396036"/>
                  <a:gd name="connsiteY15" fmla="*/ 2843212 h 4220051"/>
                  <a:gd name="connsiteX0" fmla="*/ 3810000 w 6396036"/>
                  <a:gd name="connsiteY0" fmla="*/ 2843212 h 4220051"/>
                  <a:gd name="connsiteX1" fmla="*/ 4241800 w 6396036"/>
                  <a:gd name="connsiteY1" fmla="*/ 2036763 h 4220051"/>
                  <a:gd name="connsiteX2" fmla="*/ 3271836 w 6396036"/>
                  <a:gd name="connsiteY2" fmla="*/ 1419226 h 4220051"/>
                  <a:gd name="connsiteX3" fmla="*/ 3886993 w 6396036"/>
                  <a:gd name="connsiteY3" fmla="*/ 861220 h 4220051"/>
                  <a:gd name="connsiteX4" fmla="*/ 5724523 w 6396036"/>
                  <a:gd name="connsiteY4" fmla="*/ 519113 h 4220051"/>
                  <a:gd name="connsiteX5" fmla="*/ 5879305 w 6396036"/>
                  <a:gd name="connsiteY5" fmla="*/ 223839 h 4220051"/>
                  <a:gd name="connsiteX6" fmla="*/ 6396036 w 6396036"/>
                  <a:gd name="connsiteY6" fmla="*/ 0 h 4220051"/>
                  <a:gd name="connsiteX7" fmla="*/ 6167436 w 6396036"/>
                  <a:gd name="connsiteY7" fmla="*/ 800100 h 4220051"/>
                  <a:gd name="connsiteX8" fmla="*/ 4864098 w 6396036"/>
                  <a:gd name="connsiteY8" fmla="*/ 1014413 h 4220051"/>
                  <a:gd name="connsiteX9" fmla="*/ 4445792 w 6396036"/>
                  <a:gd name="connsiteY9" fmla="*/ 1273969 h 4220051"/>
                  <a:gd name="connsiteX10" fmla="*/ 4829966 w 6396036"/>
                  <a:gd name="connsiteY10" fmla="*/ 1534320 h 4220051"/>
                  <a:gd name="connsiteX11" fmla="*/ 5743575 w 6396036"/>
                  <a:gd name="connsiteY11" fmla="*/ 1871663 h 4220051"/>
                  <a:gd name="connsiteX12" fmla="*/ 4845844 w 6396036"/>
                  <a:gd name="connsiteY12" fmla="*/ 3505199 h 4220051"/>
                  <a:gd name="connsiteX13" fmla="*/ 2340769 w 6396036"/>
                  <a:gd name="connsiteY13" fmla="*/ 4220051 h 4220051"/>
                  <a:gd name="connsiteX14" fmla="*/ 0 w 6396036"/>
                  <a:gd name="connsiteY14" fmla="*/ 4220051 h 4220051"/>
                  <a:gd name="connsiteX15" fmla="*/ 3810000 w 6396036"/>
                  <a:gd name="connsiteY15" fmla="*/ 2843212 h 4220051"/>
                  <a:gd name="connsiteX0" fmla="*/ 3810000 w 6590418"/>
                  <a:gd name="connsiteY0" fmla="*/ 2843212 h 4220051"/>
                  <a:gd name="connsiteX1" fmla="*/ 4241800 w 6590418"/>
                  <a:gd name="connsiteY1" fmla="*/ 2036763 h 4220051"/>
                  <a:gd name="connsiteX2" fmla="*/ 3271836 w 6590418"/>
                  <a:gd name="connsiteY2" fmla="*/ 1419226 h 4220051"/>
                  <a:gd name="connsiteX3" fmla="*/ 3886993 w 6590418"/>
                  <a:gd name="connsiteY3" fmla="*/ 861220 h 4220051"/>
                  <a:gd name="connsiteX4" fmla="*/ 5724523 w 6590418"/>
                  <a:gd name="connsiteY4" fmla="*/ 519113 h 4220051"/>
                  <a:gd name="connsiteX5" fmla="*/ 5879305 w 6590418"/>
                  <a:gd name="connsiteY5" fmla="*/ 223839 h 4220051"/>
                  <a:gd name="connsiteX6" fmla="*/ 6396036 w 6590418"/>
                  <a:gd name="connsiteY6" fmla="*/ 0 h 4220051"/>
                  <a:gd name="connsiteX7" fmla="*/ 6167436 w 6590418"/>
                  <a:gd name="connsiteY7" fmla="*/ 800100 h 4220051"/>
                  <a:gd name="connsiteX8" fmla="*/ 4864098 w 6590418"/>
                  <a:gd name="connsiteY8" fmla="*/ 1014413 h 4220051"/>
                  <a:gd name="connsiteX9" fmla="*/ 4445792 w 6590418"/>
                  <a:gd name="connsiteY9" fmla="*/ 1273969 h 4220051"/>
                  <a:gd name="connsiteX10" fmla="*/ 4829966 w 6590418"/>
                  <a:gd name="connsiteY10" fmla="*/ 1534320 h 4220051"/>
                  <a:gd name="connsiteX11" fmla="*/ 5743575 w 6590418"/>
                  <a:gd name="connsiteY11" fmla="*/ 1871663 h 4220051"/>
                  <a:gd name="connsiteX12" fmla="*/ 4845844 w 6590418"/>
                  <a:gd name="connsiteY12" fmla="*/ 3505199 h 4220051"/>
                  <a:gd name="connsiteX13" fmla="*/ 2340769 w 6590418"/>
                  <a:gd name="connsiteY13" fmla="*/ 4220051 h 4220051"/>
                  <a:gd name="connsiteX14" fmla="*/ 0 w 6590418"/>
                  <a:gd name="connsiteY14" fmla="*/ 4220051 h 4220051"/>
                  <a:gd name="connsiteX15" fmla="*/ 3810000 w 6590418"/>
                  <a:gd name="connsiteY15" fmla="*/ 2843212 h 4220051"/>
                  <a:gd name="connsiteX0" fmla="*/ 3810000 w 6883967"/>
                  <a:gd name="connsiteY0" fmla="*/ 2843212 h 4220051"/>
                  <a:gd name="connsiteX1" fmla="*/ 4241800 w 6883967"/>
                  <a:gd name="connsiteY1" fmla="*/ 2036763 h 4220051"/>
                  <a:gd name="connsiteX2" fmla="*/ 3271836 w 6883967"/>
                  <a:gd name="connsiteY2" fmla="*/ 1419226 h 4220051"/>
                  <a:gd name="connsiteX3" fmla="*/ 3886993 w 6883967"/>
                  <a:gd name="connsiteY3" fmla="*/ 861220 h 4220051"/>
                  <a:gd name="connsiteX4" fmla="*/ 5724523 w 6883967"/>
                  <a:gd name="connsiteY4" fmla="*/ 519113 h 4220051"/>
                  <a:gd name="connsiteX5" fmla="*/ 5879305 w 6883967"/>
                  <a:gd name="connsiteY5" fmla="*/ 223839 h 4220051"/>
                  <a:gd name="connsiteX6" fmla="*/ 6396036 w 6883967"/>
                  <a:gd name="connsiteY6" fmla="*/ 0 h 4220051"/>
                  <a:gd name="connsiteX7" fmla="*/ 6167436 w 6883967"/>
                  <a:gd name="connsiteY7" fmla="*/ 800100 h 4220051"/>
                  <a:gd name="connsiteX8" fmla="*/ 4864098 w 6883967"/>
                  <a:gd name="connsiteY8" fmla="*/ 1014413 h 4220051"/>
                  <a:gd name="connsiteX9" fmla="*/ 4445792 w 6883967"/>
                  <a:gd name="connsiteY9" fmla="*/ 1273969 h 4220051"/>
                  <a:gd name="connsiteX10" fmla="*/ 4829966 w 6883967"/>
                  <a:gd name="connsiteY10" fmla="*/ 1534320 h 4220051"/>
                  <a:gd name="connsiteX11" fmla="*/ 5743575 w 6883967"/>
                  <a:gd name="connsiteY11" fmla="*/ 1871663 h 4220051"/>
                  <a:gd name="connsiteX12" fmla="*/ 4845844 w 6883967"/>
                  <a:gd name="connsiteY12" fmla="*/ 3505199 h 4220051"/>
                  <a:gd name="connsiteX13" fmla="*/ 2340769 w 6883967"/>
                  <a:gd name="connsiteY13" fmla="*/ 4220051 h 4220051"/>
                  <a:gd name="connsiteX14" fmla="*/ 0 w 6883967"/>
                  <a:gd name="connsiteY14" fmla="*/ 4220051 h 4220051"/>
                  <a:gd name="connsiteX15" fmla="*/ 3810000 w 6883967"/>
                  <a:gd name="connsiteY15" fmla="*/ 2843212 h 4220051"/>
                  <a:gd name="connsiteX0" fmla="*/ 3810000 w 6887003"/>
                  <a:gd name="connsiteY0" fmla="*/ 2843212 h 4220051"/>
                  <a:gd name="connsiteX1" fmla="*/ 4241800 w 6887003"/>
                  <a:gd name="connsiteY1" fmla="*/ 2036763 h 4220051"/>
                  <a:gd name="connsiteX2" fmla="*/ 3271836 w 6887003"/>
                  <a:gd name="connsiteY2" fmla="*/ 1419226 h 4220051"/>
                  <a:gd name="connsiteX3" fmla="*/ 3886993 w 6887003"/>
                  <a:gd name="connsiteY3" fmla="*/ 861220 h 4220051"/>
                  <a:gd name="connsiteX4" fmla="*/ 5724523 w 6887003"/>
                  <a:gd name="connsiteY4" fmla="*/ 519113 h 4220051"/>
                  <a:gd name="connsiteX5" fmla="*/ 5879305 w 6887003"/>
                  <a:gd name="connsiteY5" fmla="*/ 223839 h 4220051"/>
                  <a:gd name="connsiteX6" fmla="*/ 6396036 w 6887003"/>
                  <a:gd name="connsiteY6" fmla="*/ 0 h 4220051"/>
                  <a:gd name="connsiteX7" fmla="*/ 6884192 w 6887003"/>
                  <a:gd name="connsiteY7" fmla="*/ 354808 h 4220051"/>
                  <a:gd name="connsiteX8" fmla="*/ 6167436 w 6887003"/>
                  <a:gd name="connsiteY8" fmla="*/ 800100 h 4220051"/>
                  <a:gd name="connsiteX9" fmla="*/ 4864098 w 6887003"/>
                  <a:gd name="connsiteY9" fmla="*/ 1014413 h 4220051"/>
                  <a:gd name="connsiteX10" fmla="*/ 4445792 w 6887003"/>
                  <a:gd name="connsiteY10" fmla="*/ 1273969 h 4220051"/>
                  <a:gd name="connsiteX11" fmla="*/ 4829966 w 6887003"/>
                  <a:gd name="connsiteY11" fmla="*/ 1534320 h 4220051"/>
                  <a:gd name="connsiteX12" fmla="*/ 5743575 w 6887003"/>
                  <a:gd name="connsiteY12" fmla="*/ 1871663 h 4220051"/>
                  <a:gd name="connsiteX13" fmla="*/ 4845844 w 6887003"/>
                  <a:gd name="connsiteY13" fmla="*/ 3505199 h 4220051"/>
                  <a:gd name="connsiteX14" fmla="*/ 2340769 w 6887003"/>
                  <a:gd name="connsiteY14" fmla="*/ 4220051 h 4220051"/>
                  <a:gd name="connsiteX15" fmla="*/ 0 w 6887003"/>
                  <a:gd name="connsiteY15" fmla="*/ 4220051 h 4220051"/>
                  <a:gd name="connsiteX16" fmla="*/ 3810000 w 6887003"/>
                  <a:gd name="connsiteY16" fmla="*/ 2843212 h 4220051"/>
                  <a:gd name="connsiteX0" fmla="*/ 3810000 w 6927220"/>
                  <a:gd name="connsiteY0" fmla="*/ 2843212 h 4220051"/>
                  <a:gd name="connsiteX1" fmla="*/ 4241800 w 6927220"/>
                  <a:gd name="connsiteY1" fmla="*/ 2036763 h 4220051"/>
                  <a:gd name="connsiteX2" fmla="*/ 3271836 w 6927220"/>
                  <a:gd name="connsiteY2" fmla="*/ 1419226 h 4220051"/>
                  <a:gd name="connsiteX3" fmla="*/ 3886993 w 6927220"/>
                  <a:gd name="connsiteY3" fmla="*/ 861220 h 4220051"/>
                  <a:gd name="connsiteX4" fmla="*/ 5724523 w 6927220"/>
                  <a:gd name="connsiteY4" fmla="*/ 519113 h 4220051"/>
                  <a:gd name="connsiteX5" fmla="*/ 5879305 w 6927220"/>
                  <a:gd name="connsiteY5" fmla="*/ 223839 h 4220051"/>
                  <a:gd name="connsiteX6" fmla="*/ 6396036 w 6927220"/>
                  <a:gd name="connsiteY6" fmla="*/ 0 h 4220051"/>
                  <a:gd name="connsiteX7" fmla="*/ 6924673 w 6927220"/>
                  <a:gd name="connsiteY7" fmla="*/ 364333 h 4220051"/>
                  <a:gd name="connsiteX8" fmla="*/ 6167436 w 6927220"/>
                  <a:gd name="connsiteY8" fmla="*/ 800100 h 4220051"/>
                  <a:gd name="connsiteX9" fmla="*/ 4864098 w 6927220"/>
                  <a:gd name="connsiteY9" fmla="*/ 1014413 h 4220051"/>
                  <a:gd name="connsiteX10" fmla="*/ 4445792 w 6927220"/>
                  <a:gd name="connsiteY10" fmla="*/ 1273969 h 4220051"/>
                  <a:gd name="connsiteX11" fmla="*/ 4829966 w 6927220"/>
                  <a:gd name="connsiteY11" fmla="*/ 1534320 h 4220051"/>
                  <a:gd name="connsiteX12" fmla="*/ 5743575 w 6927220"/>
                  <a:gd name="connsiteY12" fmla="*/ 1871663 h 4220051"/>
                  <a:gd name="connsiteX13" fmla="*/ 4845844 w 6927220"/>
                  <a:gd name="connsiteY13" fmla="*/ 3505199 h 4220051"/>
                  <a:gd name="connsiteX14" fmla="*/ 2340769 w 6927220"/>
                  <a:gd name="connsiteY14" fmla="*/ 4220051 h 4220051"/>
                  <a:gd name="connsiteX15" fmla="*/ 0 w 6927220"/>
                  <a:gd name="connsiteY15" fmla="*/ 4220051 h 4220051"/>
                  <a:gd name="connsiteX16" fmla="*/ 3810000 w 6927220"/>
                  <a:gd name="connsiteY16" fmla="*/ 2843212 h 4220051"/>
                  <a:gd name="connsiteX0" fmla="*/ 3810000 w 6927220"/>
                  <a:gd name="connsiteY0" fmla="*/ 2843212 h 4220051"/>
                  <a:gd name="connsiteX1" fmla="*/ 4241800 w 6927220"/>
                  <a:gd name="connsiteY1" fmla="*/ 2036763 h 4220051"/>
                  <a:gd name="connsiteX2" fmla="*/ 3271836 w 6927220"/>
                  <a:gd name="connsiteY2" fmla="*/ 1419226 h 4220051"/>
                  <a:gd name="connsiteX3" fmla="*/ 3886993 w 6927220"/>
                  <a:gd name="connsiteY3" fmla="*/ 861220 h 4220051"/>
                  <a:gd name="connsiteX4" fmla="*/ 5724523 w 6927220"/>
                  <a:gd name="connsiteY4" fmla="*/ 519113 h 4220051"/>
                  <a:gd name="connsiteX5" fmla="*/ 5879305 w 6927220"/>
                  <a:gd name="connsiteY5" fmla="*/ 223839 h 4220051"/>
                  <a:gd name="connsiteX6" fmla="*/ 6396036 w 6927220"/>
                  <a:gd name="connsiteY6" fmla="*/ 0 h 4220051"/>
                  <a:gd name="connsiteX7" fmla="*/ 6924673 w 6927220"/>
                  <a:gd name="connsiteY7" fmla="*/ 364333 h 4220051"/>
                  <a:gd name="connsiteX8" fmla="*/ 6167436 w 6927220"/>
                  <a:gd name="connsiteY8" fmla="*/ 800100 h 4220051"/>
                  <a:gd name="connsiteX9" fmla="*/ 4864098 w 6927220"/>
                  <a:gd name="connsiteY9" fmla="*/ 1014413 h 4220051"/>
                  <a:gd name="connsiteX10" fmla="*/ 4445792 w 6927220"/>
                  <a:gd name="connsiteY10" fmla="*/ 1273969 h 4220051"/>
                  <a:gd name="connsiteX11" fmla="*/ 4829966 w 6927220"/>
                  <a:gd name="connsiteY11" fmla="*/ 1534320 h 4220051"/>
                  <a:gd name="connsiteX12" fmla="*/ 5743575 w 6927220"/>
                  <a:gd name="connsiteY12" fmla="*/ 1871663 h 4220051"/>
                  <a:gd name="connsiteX13" fmla="*/ 4845844 w 6927220"/>
                  <a:gd name="connsiteY13" fmla="*/ 3505199 h 4220051"/>
                  <a:gd name="connsiteX14" fmla="*/ 2340769 w 6927220"/>
                  <a:gd name="connsiteY14" fmla="*/ 4220051 h 4220051"/>
                  <a:gd name="connsiteX15" fmla="*/ 0 w 6927220"/>
                  <a:gd name="connsiteY15" fmla="*/ 4220051 h 4220051"/>
                  <a:gd name="connsiteX16" fmla="*/ 3810000 w 6927220"/>
                  <a:gd name="connsiteY16" fmla="*/ 2843212 h 4220051"/>
                  <a:gd name="connsiteX0" fmla="*/ 3810000 w 6925729"/>
                  <a:gd name="connsiteY0" fmla="*/ 2843212 h 4220051"/>
                  <a:gd name="connsiteX1" fmla="*/ 4241800 w 6925729"/>
                  <a:gd name="connsiteY1" fmla="*/ 2036763 h 4220051"/>
                  <a:gd name="connsiteX2" fmla="*/ 3271836 w 6925729"/>
                  <a:gd name="connsiteY2" fmla="*/ 1419226 h 4220051"/>
                  <a:gd name="connsiteX3" fmla="*/ 3886993 w 6925729"/>
                  <a:gd name="connsiteY3" fmla="*/ 861220 h 4220051"/>
                  <a:gd name="connsiteX4" fmla="*/ 5724523 w 6925729"/>
                  <a:gd name="connsiteY4" fmla="*/ 519113 h 4220051"/>
                  <a:gd name="connsiteX5" fmla="*/ 5879305 w 6925729"/>
                  <a:gd name="connsiteY5" fmla="*/ 223839 h 4220051"/>
                  <a:gd name="connsiteX6" fmla="*/ 6396036 w 6925729"/>
                  <a:gd name="connsiteY6" fmla="*/ 0 h 4220051"/>
                  <a:gd name="connsiteX7" fmla="*/ 6924673 w 6925729"/>
                  <a:gd name="connsiteY7" fmla="*/ 364333 h 4220051"/>
                  <a:gd name="connsiteX8" fmla="*/ 6167436 w 6925729"/>
                  <a:gd name="connsiteY8" fmla="*/ 800100 h 4220051"/>
                  <a:gd name="connsiteX9" fmla="*/ 4864098 w 6925729"/>
                  <a:gd name="connsiteY9" fmla="*/ 1014413 h 4220051"/>
                  <a:gd name="connsiteX10" fmla="*/ 4445792 w 6925729"/>
                  <a:gd name="connsiteY10" fmla="*/ 1273969 h 4220051"/>
                  <a:gd name="connsiteX11" fmla="*/ 4829966 w 6925729"/>
                  <a:gd name="connsiteY11" fmla="*/ 1534320 h 4220051"/>
                  <a:gd name="connsiteX12" fmla="*/ 5743575 w 6925729"/>
                  <a:gd name="connsiteY12" fmla="*/ 1871663 h 4220051"/>
                  <a:gd name="connsiteX13" fmla="*/ 4845844 w 6925729"/>
                  <a:gd name="connsiteY13" fmla="*/ 3505199 h 4220051"/>
                  <a:gd name="connsiteX14" fmla="*/ 2340769 w 6925729"/>
                  <a:gd name="connsiteY14" fmla="*/ 4220051 h 4220051"/>
                  <a:gd name="connsiteX15" fmla="*/ 0 w 6925729"/>
                  <a:gd name="connsiteY15" fmla="*/ 4220051 h 4220051"/>
                  <a:gd name="connsiteX16" fmla="*/ 3810000 w 6925729"/>
                  <a:gd name="connsiteY16" fmla="*/ 2843212 h 4220051"/>
                  <a:gd name="connsiteX0" fmla="*/ 3810000 w 6925748"/>
                  <a:gd name="connsiteY0" fmla="*/ 2843212 h 4220051"/>
                  <a:gd name="connsiteX1" fmla="*/ 4241800 w 6925748"/>
                  <a:gd name="connsiteY1" fmla="*/ 2036763 h 4220051"/>
                  <a:gd name="connsiteX2" fmla="*/ 3271836 w 6925748"/>
                  <a:gd name="connsiteY2" fmla="*/ 1419226 h 4220051"/>
                  <a:gd name="connsiteX3" fmla="*/ 3886993 w 6925748"/>
                  <a:gd name="connsiteY3" fmla="*/ 861220 h 4220051"/>
                  <a:gd name="connsiteX4" fmla="*/ 5724523 w 6925748"/>
                  <a:gd name="connsiteY4" fmla="*/ 519113 h 4220051"/>
                  <a:gd name="connsiteX5" fmla="*/ 5879305 w 6925748"/>
                  <a:gd name="connsiteY5" fmla="*/ 223839 h 4220051"/>
                  <a:gd name="connsiteX6" fmla="*/ 6396036 w 6925748"/>
                  <a:gd name="connsiteY6" fmla="*/ 0 h 4220051"/>
                  <a:gd name="connsiteX7" fmla="*/ 6924673 w 6925748"/>
                  <a:gd name="connsiteY7" fmla="*/ 364333 h 4220051"/>
                  <a:gd name="connsiteX8" fmla="*/ 6167436 w 6925748"/>
                  <a:gd name="connsiteY8" fmla="*/ 800100 h 4220051"/>
                  <a:gd name="connsiteX9" fmla="*/ 4864098 w 6925748"/>
                  <a:gd name="connsiteY9" fmla="*/ 1014413 h 4220051"/>
                  <a:gd name="connsiteX10" fmla="*/ 4445792 w 6925748"/>
                  <a:gd name="connsiteY10" fmla="*/ 1273969 h 4220051"/>
                  <a:gd name="connsiteX11" fmla="*/ 4829966 w 6925748"/>
                  <a:gd name="connsiteY11" fmla="*/ 1534320 h 4220051"/>
                  <a:gd name="connsiteX12" fmla="*/ 5743575 w 6925748"/>
                  <a:gd name="connsiteY12" fmla="*/ 1871663 h 4220051"/>
                  <a:gd name="connsiteX13" fmla="*/ 4845844 w 6925748"/>
                  <a:gd name="connsiteY13" fmla="*/ 3505199 h 4220051"/>
                  <a:gd name="connsiteX14" fmla="*/ 2340769 w 6925748"/>
                  <a:gd name="connsiteY14" fmla="*/ 4220051 h 4220051"/>
                  <a:gd name="connsiteX15" fmla="*/ 0 w 6925748"/>
                  <a:gd name="connsiteY15" fmla="*/ 4220051 h 4220051"/>
                  <a:gd name="connsiteX16" fmla="*/ 3810000 w 6925748"/>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24523 w 6925216"/>
                  <a:gd name="connsiteY4" fmla="*/ 519113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24523 w 6925216"/>
                  <a:gd name="connsiteY4" fmla="*/ 519113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24523 w 6925216"/>
                  <a:gd name="connsiteY4" fmla="*/ 519113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24523 w 6925216"/>
                  <a:gd name="connsiteY4" fmla="*/ 519113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43575 w 6925216"/>
                  <a:gd name="connsiteY12" fmla="*/ 1871663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4845844 w 6925216"/>
                  <a:gd name="connsiteY13" fmla="*/ 3505199 h 4220051"/>
                  <a:gd name="connsiteX14" fmla="*/ 2340769 w 6925216"/>
                  <a:gd name="connsiteY14" fmla="*/ 4220051 h 4220051"/>
                  <a:gd name="connsiteX15" fmla="*/ 0 w 6925216"/>
                  <a:gd name="connsiteY15" fmla="*/ 4220051 h 4220051"/>
                  <a:gd name="connsiteX16" fmla="*/ 3810000 w 6925216"/>
                  <a:gd name="connsiteY16"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48397 w 6925216"/>
                  <a:gd name="connsiteY13" fmla="*/ 2557464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45844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5516 w 6925216"/>
                  <a:gd name="connsiteY5" fmla="*/ 347664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69778 w 6925216"/>
                  <a:gd name="connsiteY5" fmla="*/ 342902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67422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6057897 w 6925216"/>
                  <a:gd name="connsiteY5" fmla="*/ 345283 h 4220051"/>
                  <a:gd name="connsiteX6" fmla="*/ 5879305 w 6925216"/>
                  <a:gd name="connsiteY6" fmla="*/ 223839 h 4220051"/>
                  <a:gd name="connsiteX7" fmla="*/ 6396036 w 6925216"/>
                  <a:gd name="connsiteY7" fmla="*/ 0 h 4220051"/>
                  <a:gd name="connsiteX8" fmla="*/ 6924673 w 6925216"/>
                  <a:gd name="connsiteY8" fmla="*/ 364333 h 4220051"/>
                  <a:gd name="connsiteX9" fmla="*/ 6167436 w 6925216"/>
                  <a:gd name="connsiteY9" fmla="*/ 800100 h 4220051"/>
                  <a:gd name="connsiteX10" fmla="*/ 4864098 w 6925216"/>
                  <a:gd name="connsiteY10" fmla="*/ 1014413 h 4220051"/>
                  <a:gd name="connsiteX11" fmla="*/ 4445792 w 6925216"/>
                  <a:gd name="connsiteY11" fmla="*/ 1273969 h 4220051"/>
                  <a:gd name="connsiteX12" fmla="*/ 4829966 w 6925216"/>
                  <a:gd name="connsiteY12" fmla="*/ 1534320 h 4220051"/>
                  <a:gd name="connsiteX13" fmla="*/ 5736431 w 6925216"/>
                  <a:gd name="connsiteY13" fmla="*/ 1885950 h 4220051"/>
                  <a:gd name="connsiteX14" fmla="*/ 6255540 w 6925216"/>
                  <a:gd name="connsiteY14" fmla="*/ 2562227 h 4220051"/>
                  <a:gd name="connsiteX15" fmla="*/ 4852988 w 6925216"/>
                  <a:gd name="connsiteY15" fmla="*/ 3505199 h 4220051"/>
                  <a:gd name="connsiteX16" fmla="*/ 2340769 w 6925216"/>
                  <a:gd name="connsiteY16" fmla="*/ 4220051 h 4220051"/>
                  <a:gd name="connsiteX17" fmla="*/ 0 w 6925216"/>
                  <a:gd name="connsiteY17" fmla="*/ 4220051 h 4220051"/>
                  <a:gd name="connsiteX18" fmla="*/ 3810000 w 6925216"/>
                  <a:gd name="connsiteY18"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6"/>
                  <a:gd name="connsiteY0" fmla="*/ 2843212 h 4220051"/>
                  <a:gd name="connsiteX1" fmla="*/ 4241800 w 6925216"/>
                  <a:gd name="connsiteY1" fmla="*/ 2036763 h 4220051"/>
                  <a:gd name="connsiteX2" fmla="*/ 3271836 w 6925216"/>
                  <a:gd name="connsiteY2" fmla="*/ 1419226 h 4220051"/>
                  <a:gd name="connsiteX3" fmla="*/ 3886993 w 6925216"/>
                  <a:gd name="connsiteY3" fmla="*/ 861220 h 4220051"/>
                  <a:gd name="connsiteX4" fmla="*/ 5719761 w 6925216"/>
                  <a:gd name="connsiteY4" fmla="*/ 511969 h 4220051"/>
                  <a:gd name="connsiteX5" fmla="*/ 5879305 w 6925216"/>
                  <a:gd name="connsiteY5" fmla="*/ 223839 h 4220051"/>
                  <a:gd name="connsiteX6" fmla="*/ 6396036 w 6925216"/>
                  <a:gd name="connsiteY6" fmla="*/ 0 h 4220051"/>
                  <a:gd name="connsiteX7" fmla="*/ 6924673 w 6925216"/>
                  <a:gd name="connsiteY7" fmla="*/ 364333 h 4220051"/>
                  <a:gd name="connsiteX8" fmla="*/ 6167436 w 6925216"/>
                  <a:gd name="connsiteY8" fmla="*/ 800100 h 4220051"/>
                  <a:gd name="connsiteX9" fmla="*/ 4864098 w 6925216"/>
                  <a:gd name="connsiteY9" fmla="*/ 1014413 h 4220051"/>
                  <a:gd name="connsiteX10" fmla="*/ 4445792 w 6925216"/>
                  <a:gd name="connsiteY10" fmla="*/ 1273969 h 4220051"/>
                  <a:gd name="connsiteX11" fmla="*/ 4829966 w 6925216"/>
                  <a:gd name="connsiteY11" fmla="*/ 1534320 h 4220051"/>
                  <a:gd name="connsiteX12" fmla="*/ 5736431 w 6925216"/>
                  <a:gd name="connsiteY12" fmla="*/ 1885950 h 4220051"/>
                  <a:gd name="connsiteX13" fmla="*/ 6255540 w 6925216"/>
                  <a:gd name="connsiteY13" fmla="*/ 2562227 h 4220051"/>
                  <a:gd name="connsiteX14" fmla="*/ 4852988 w 6925216"/>
                  <a:gd name="connsiteY14" fmla="*/ 3505199 h 4220051"/>
                  <a:gd name="connsiteX15" fmla="*/ 2340769 w 6925216"/>
                  <a:gd name="connsiteY15" fmla="*/ 4220051 h 4220051"/>
                  <a:gd name="connsiteX16" fmla="*/ 0 w 6925216"/>
                  <a:gd name="connsiteY16" fmla="*/ 4220051 h 4220051"/>
                  <a:gd name="connsiteX17" fmla="*/ 3810000 w 6925216"/>
                  <a:gd name="connsiteY17" fmla="*/ 2843212 h 4220051"/>
                  <a:gd name="connsiteX0" fmla="*/ 3810000 w 6925210"/>
                  <a:gd name="connsiteY0" fmla="*/ 2843212 h 4220051"/>
                  <a:gd name="connsiteX1" fmla="*/ 4241800 w 6925210"/>
                  <a:gd name="connsiteY1" fmla="*/ 2036763 h 4220051"/>
                  <a:gd name="connsiteX2" fmla="*/ 3271836 w 6925210"/>
                  <a:gd name="connsiteY2" fmla="*/ 1419226 h 4220051"/>
                  <a:gd name="connsiteX3" fmla="*/ 3886993 w 6925210"/>
                  <a:gd name="connsiteY3" fmla="*/ 861220 h 4220051"/>
                  <a:gd name="connsiteX4" fmla="*/ 5719761 w 6925210"/>
                  <a:gd name="connsiteY4" fmla="*/ 511969 h 4220051"/>
                  <a:gd name="connsiteX5" fmla="*/ 5879305 w 6925210"/>
                  <a:gd name="connsiteY5" fmla="*/ 223839 h 4220051"/>
                  <a:gd name="connsiteX6" fmla="*/ 6396036 w 6925210"/>
                  <a:gd name="connsiteY6" fmla="*/ 0 h 4220051"/>
                  <a:gd name="connsiteX7" fmla="*/ 6924673 w 6925210"/>
                  <a:gd name="connsiteY7" fmla="*/ 364333 h 4220051"/>
                  <a:gd name="connsiteX8" fmla="*/ 6167436 w 6925210"/>
                  <a:gd name="connsiteY8" fmla="*/ 800100 h 4220051"/>
                  <a:gd name="connsiteX9" fmla="*/ 4864098 w 6925210"/>
                  <a:gd name="connsiteY9" fmla="*/ 1014413 h 4220051"/>
                  <a:gd name="connsiteX10" fmla="*/ 4445792 w 6925210"/>
                  <a:gd name="connsiteY10" fmla="*/ 1273969 h 4220051"/>
                  <a:gd name="connsiteX11" fmla="*/ 4829966 w 6925210"/>
                  <a:gd name="connsiteY11" fmla="*/ 1534320 h 4220051"/>
                  <a:gd name="connsiteX12" fmla="*/ 5736431 w 6925210"/>
                  <a:gd name="connsiteY12" fmla="*/ 1885950 h 4220051"/>
                  <a:gd name="connsiteX13" fmla="*/ 6255540 w 6925210"/>
                  <a:gd name="connsiteY13" fmla="*/ 2562227 h 4220051"/>
                  <a:gd name="connsiteX14" fmla="*/ 4852988 w 6925210"/>
                  <a:gd name="connsiteY14" fmla="*/ 3505199 h 4220051"/>
                  <a:gd name="connsiteX15" fmla="*/ 2340769 w 6925210"/>
                  <a:gd name="connsiteY15" fmla="*/ 4220051 h 4220051"/>
                  <a:gd name="connsiteX16" fmla="*/ 0 w 6925210"/>
                  <a:gd name="connsiteY16" fmla="*/ 4220051 h 4220051"/>
                  <a:gd name="connsiteX17" fmla="*/ 3810000 w 6925210"/>
                  <a:gd name="connsiteY17" fmla="*/ 2843212 h 4220051"/>
                  <a:gd name="connsiteX0" fmla="*/ 3810000 w 6925210"/>
                  <a:gd name="connsiteY0" fmla="*/ 2843212 h 4220051"/>
                  <a:gd name="connsiteX1" fmla="*/ 4241800 w 6925210"/>
                  <a:gd name="connsiteY1" fmla="*/ 2036763 h 4220051"/>
                  <a:gd name="connsiteX2" fmla="*/ 3271836 w 6925210"/>
                  <a:gd name="connsiteY2" fmla="*/ 1419226 h 4220051"/>
                  <a:gd name="connsiteX3" fmla="*/ 3886993 w 6925210"/>
                  <a:gd name="connsiteY3" fmla="*/ 861220 h 4220051"/>
                  <a:gd name="connsiteX4" fmla="*/ 5719761 w 6925210"/>
                  <a:gd name="connsiteY4" fmla="*/ 511969 h 4220051"/>
                  <a:gd name="connsiteX5" fmla="*/ 5879305 w 6925210"/>
                  <a:gd name="connsiteY5" fmla="*/ 223839 h 4220051"/>
                  <a:gd name="connsiteX6" fmla="*/ 6153147 w 6925210"/>
                  <a:gd name="connsiteY6" fmla="*/ 100014 h 4220051"/>
                  <a:gd name="connsiteX7" fmla="*/ 6396036 w 6925210"/>
                  <a:gd name="connsiteY7" fmla="*/ 0 h 4220051"/>
                  <a:gd name="connsiteX8" fmla="*/ 6924673 w 6925210"/>
                  <a:gd name="connsiteY8" fmla="*/ 364333 h 4220051"/>
                  <a:gd name="connsiteX9" fmla="*/ 6167436 w 6925210"/>
                  <a:gd name="connsiteY9" fmla="*/ 800100 h 4220051"/>
                  <a:gd name="connsiteX10" fmla="*/ 4864098 w 6925210"/>
                  <a:gd name="connsiteY10" fmla="*/ 1014413 h 4220051"/>
                  <a:gd name="connsiteX11" fmla="*/ 4445792 w 6925210"/>
                  <a:gd name="connsiteY11" fmla="*/ 1273969 h 4220051"/>
                  <a:gd name="connsiteX12" fmla="*/ 4829966 w 6925210"/>
                  <a:gd name="connsiteY12" fmla="*/ 1534320 h 4220051"/>
                  <a:gd name="connsiteX13" fmla="*/ 5736431 w 6925210"/>
                  <a:gd name="connsiteY13" fmla="*/ 1885950 h 4220051"/>
                  <a:gd name="connsiteX14" fmla="*/ 6255540 w 6925210"/>
                  <a:gd name="connsiteY14" fmla="*/ 2562227 h 4220051"/>
                  <a:gd name="connsiteX15" fmla="*/ 4852988 w 6925210"/>
                  <a:gd name="connsiteY15" fmla="*/ 3505199 h 4220051"/>
                  <a:gd name="connsiteX16" fmla="*/ 2340769 w 6925210"/>
                  <a:gd name="connsiteY16" fmla="*/ 4220051 h 4220051"/>
                  <a:gd name="connsiteX17" fmla="*/ 0 w 6925210"/>
                  <a:gd name="connsiteY17" fmla="*/ 4220051 h 4220051"/>
                  <a:gd name="connsiteX18" fmla="*/ 3810000 w 6925210"/>
                  <a:gd name="connsiteY18" fmla="*/ 2843212 h 4220051"/>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876922 w 6925210"/>
                  <a:gd name="connsiteY6" fmla="*/ 0 h 4327206"/>
                  <a:gd name="connsiteX7" fmla="*/ 6396036 w 6925210"/>
                  <a:gd name="connsiteY7" fmla="*/ 107155 h 4327206"/>
                  <a:gd name="connsiteX8" fmla="*/ 6924673 w 6925210"/>
                  <a:gd name="connsiteY8" fmla="*/ 471488 h 4327206"/>
                  <a:gd name="connsiteX9" fmla="*/ 6167436 w 6925210"/>
                  <a:gd name="connsiteY9" fmla="*/ 907255 h 4327206"/>
                  <a:gd name="connsiteX10" fmla="*/ 4864098 w 6925210"/>
                  <a:gd name="connsiteY10" fmla="*/ 1121568 h 4327206"/>
                  <a:gd name="connsiteX11" fmla="*/ 4445792 w 6925210"/>
                  <a:gd name="connsiteY11" fmla="*/ 1381124 h 4327206"/>
                  <a:gd name="connsiteX12" fmla="*/ 4829966 w 6925210"/>
                  <a:gd name="connsiteY12" fmla="*/ 1641475 h 4327206"/>
                  <a:gd name="connsiteX13" fmla="*/ 5736431 w 6925210"/>
                  <a:gd name="connsiteY13" fmla="*/ 1993105 h 4327206"/>
                  <a:gd name="connsiteX14" fmla="*/ 6255540 w 6925210"/>
                  <a:gd name="connsiteY14" fmla="*/ 2669382 h 4327206"/>
                  <a:gd name="connsiteX15" fmla="*/ 4852988 w 6925210"/>
                  <a:gd name="connsiteY15" fmla="*/ 3612354 h 4327206"/>
                  <a:gd name="connsiteX16" fmla="*/ 2340769 w 6925210"/>
                  <a:gd name="connsiteY16" fmla="*/ 4327206 h 4327206"/>
                  <a:gd name="connsiteX17" fmla="*/ 0 w 6925210"/>
                  <a:gd name="connsiteY17" fmla="*/ 4327206 h 4327206"/>
                  <a:gd name="connsiteX18" fmla="*/ 3810000 w 6925210"/>
                  <a:gd name="connsiteY18" fmla="*/ 2950367 h 4327206"/>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876922 w 6925210"/>
                  <a:gd name="connsiteY6" fmla="*/ 142875 h 4327206"/>
                  <a:gd name="connsiteX7" fmla="*/ 5876922 w 6925210"/>
                  <a:gd name="connsiteY7" fmla="*/ 0 h 4327206"/>
                  <a:gd name="connsiteX8" fmla="*/ 6396036 w 6925210"/>
                  <a:gd name="connsiteY8" fmla="*/ 107155 h 4327206"/>
                  <a:gd name="connsiteX9" fmla="*/ 6924673 w 6925210"/>
                  <a:gd name="connsiteY9" fmla="*/ 471488 h 4327206"/>
                  <a:gd name="connsiteX10" fmla="*/ 6167436 w 6925210"/>
                  <a:gd name="connsiteY10" fmla="*/ 907255 h 4327206"/>
                  <a:gd name="connsiteX11" fmla="*/ 4864098 w 6925210"/>
                  <a:gd name="connsiteY11" fmla="*/ 1121568 h 4327206"/>
                  <a:gd name="connsiteX12" fmla="*/ 4445792 w 6925210"/>
                  <a:gd name="connsiteY12" fmla="*/ 1381124 h 4327206"/>
                  <a:gd name="connsiteX13" fmla="*/ 4829966 w 6925210"/>
                  <a:gd name="connsiteY13" fmla="*/ 1641475 h 4327206"/>
                  <a:gd name="connsiteX14" fmla="*/ 5736431 w 6925210"/>
                  <a:gd name="connsiteY14" fmla="*/ 1993105 h 4327206"/>
                  <a:gd name="connsiteX15" fmla="*/ 6255540 w 6925210"/>
                  <a:gd name="connsiteY15" fmla="*/ 2669382 h 4327206"/>
                  <a:gd name="connsiteX16" fmla="*/ 4852988 w 6925210"/>
                  <a:gd name="connsiteY16" fmla="*/ 3612354 h 4327206"/>
                  <a:gd name="connsiteX17" fmla="*/ 2340769 w 6925210"/>
                  <a:gd name="connsiteY17" fmla="*/ 4327206 h 4327206"/>
                  <a:gd name="connsiteX18" fmla="*/ 0 w 6925210"/>
                  <a:gd name="connsiteY18" fmla="*/ 4327206 h 4327206"/>
                  <a:gd name="connsiteX19" fmla="*/ 3810000 w 6925210"/>
                  <a:gd name="connsiteY19" fmla="*/ 2950367 h 4327206"/>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091109 w 6925210"/>
                  <a:gd name="connsiteY6" fmla="*/ 111919 h 4327206"/>
                  <a:gd name="connsiteX7" fmla="*/ 5876922 w 6925210"/>
                  <a:gd name="connsiteY7" fmla="*/ 0 h 4327206"/>
                  <a:gd name="connsiteX8" fmla="*/ 6396036 w 6925210"/>
                  <a:gd name="connsiteY8" fmla="*/ 107155 h 4327206"/>
                  <a:gd name="connsiteX9" fmla="*/ 6924673 w 6925210"/>
                  <a:gd name="connsiteY9" fmla="*/ 471488 h 4327206"/>
                  <a:gd name="connsiteX10" fmla="*/ 6167436 w 6925210"/>
                  <a:gd name="connsiteY10" fmla="*/ 907255 h 4327206"/>
                  <a:gd name="connsiteX11" fmla="*/ 4864098 w 6925210"/>
                  <a:gd name="connsiteY11" fmla="*/ 1121568 h 4327206"/>
                  <a:gd name="connsiteX12" fmla="*/ 4445792 w 6925210"/>
                  <a:gd name="connsiteY12" fmla="*/ 1381124 h 4327206"/>
                  <a:gd name="connsiteX13" fmla="*/ 4829966 w 6925210"/>
                  <a:gd name="connsiteY13" fmla="*/ 1641475 h 4327206"/>
                  <a:gd name="connsiteX14" fmla="*/ 5736431 w 6925210"/>
                  <a:gd name="connsiteY14" fmla="*/ 1993105 h 4327206"/>
                  <a:gd name="connsiteX15" fmla="*/ 6255540 w 6925210"/>
                  <a:gd name="connsiteY15" fmla="*/ 2669382 h 4327206"/>
                  <a:gd name="connsiteX16" fmla="*/ 4852988 w 6925210"/>
                  <a:gd name="connsiteY16" fmla="*/ 3612354 h 4327206"/>
                  <a:gd name="connsiteX17" fmla="*/ 2340769 w 6925210"/>
                  <a:gd name="connsiteY17" fmla="*/ 4327206 h 4327206"/>
                  <a:gd name="connsiteX18" fmla="*/ 0 w 6925210"/>
                  <a:gd name="connsiteY18" fmla="*/ 4327206 h 4327206"/>
                  <a:gd name="connsiteX19" fmla="*/ 3810000 w 6925210"/>
                  <a:gd name="connsiteY19" fmla="*/ 2950367 h 4327206"/>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091109 w 6925210"/>
                  <a:gd name="connsiteY6" fmla="*/ 111919 h 4327206"/>
                  <a:gd name="connsiteX7" fmla="*/ 5876922 w 6925210"/>
                  <a:gd name="connsiteY7" fmla="*/ 0 h 4327206"/>
                  <a:gd name="connsiteX8" fmla="*/ 6396036 w 6925210"/>
                  <a:gd name="connsiteY8" fmla="*/ 107155 h 4327206"/>
                  <a:gd name="connsiteX9" fmla="*/ 6924673 w 6925210"/>
                  <a:gd name="connsiteY9" fmla="*/ 471488 h 4327206"/>
                  <a:gd name="connsiteX10" fmla="*/ 6167436 w 6925210"/>
                  <a:gd name="connsiteY10" fmla="*/ 907255 h 4327206"/>
                  <a:gd name="connsiteX11" fmla="*/ 4864098 w 6925210"/>
                  <a:gd name="connsiteY11" fmla="*/ 1121568 h 4327206"/>
                  <a:gd name="connsiteX12" fmla="*/ 4445792 w 6925210"/>
                  <a:gd name="connsiteY12" fmla="*/ 1381124 h 4327206"/>
                  <a:gd name="connsiteX13" fmla="*/ 4829966 w 6925210"/>
                  <a:gd name="connsiteY13" fmla="*/ 1641475 h 4327206"/>
                  <a:gd name="connsiteX14" fmla="*/ 5736431 w 6925210"/>
                  <a:gd name="connsiteY14" fmla="*/ 1993105 h 4327206"/>
                  <a:gd name="connsiteX15" fmla="*/ 6255540 w 6925210"/>
                  <a:gd name="connsiteY15" fmla="*/ 2669382 h 4327206"/>
                  <a:gd name="connsiteX16" fmla="*/ 4852988 w 6925210"/>
                  <a:gd name="connsiteY16" fmla="*/ 3612354 h 4327206"/>
                  <a:gd name="connsiteX17" fmla="*/ 2340769 w 6925210"/>
                  <a:gd name="connsiteY17" fmla="*/ 4327206 h 4327206"/>
                  <a:gd name="connsiteX18" fmla="*/ 0 w 6925210"/>
                  <a:gd name="connsiteY18" fmla="*/ 4327206 h 4327206"/>
                  <a:gd name="connsiteX19" fmla="*/ 3810000 w 6925210"/>
                  <a:gd name="connsiteY19" fmla="*/ 2950367 h 4327206"/>
                  <a:gd name="connsiteX0" fmla="*/ 3810000 w 6925210"/>
                  <a:gd name="connsiteY0" fmla="*/ 2950367 h 4327206"/>
                  <a:gd name="connsiteX1" fmla="*/ 4241800 w 6925210"/>
                  <a:gd name="connsiteY1" fmla="*/ 2143918 h 4327206"/>
                  <a:gd name="connsiteX2" fmla="*/ 3271836 w 6925210"/>
                  <a:gd name="connsiteY2" fmla="*/ 1526381 h 4327206"/>
                  <a:gd name="connsiteX3" fmla="*/ 3886993 w 6925210"/>
                  <a:gd name="connsiteY3" fmla="*/ 968375 h 4327206"/>
                  <a:gd name="connsiteX4" fmla="*/ 5719761 w 6925210"/>
                  <a:gd name="connsiteY4" fmla="*/ 619124 h 4327206"/>
                  <a:gd name="connsiteX5" fmla="*/ 5879305 w 6925210"/>
                  <a:gd name="connsiteY5" fmla="*/ 330994 h 4327206"/>
                  <a:gd name="connsiteX6" fmla="*/ 5091109 w 6925210"/>
                  <a:gd name="connsiteY6" fmla="*/ 111919 h 4327206"/>
                  <a:gd name="connsiteX7" fmla="*/ 5876922 w 6925210"/>
                  <a:gd name="connsiteY7" fmla="*/ 0 h 4327206"/>
                  <a:gd name="connsiteX8" fmla="*/ 6396036 w 6925210"/>
                  <a:gd name="connsiteY8" fmla="*/ 107155 h 4327206"/>
                  <a:gd name="connsiteX9" fmla="*/ 6924673 w 6925210"/>
                  <a:gd name="connsiteY9" fmla="*/ 471488 h 4327206"/>
                  <a:gd name="connsiteX10" fmla="*/ 6167436 w 6925210"/>
                  <a:gd name="connsiteY10" fmla="*/ 907255 h 4327206"/>
                  <a:gd name="connsiteX11" fmla="*/ 4864098 w 6925210"/>
                  <a:gd name="connsiteY11" fmla="*/ 1121568 h 4327206"/>
                  <a:gd name="connsiteX12" fmla="*/ 4445792 w 6925210"/>
                  <a:gd name="connsiteY12" fmla="*/ 1381124 h 4327206"/>
                  <a:gd name="connsiteX13" fmla="*/ 4829966 w 6925210"/>
                  <a:gd name="connsiteY13" fmla="*/ 1641475 h 4327206"/>
                  <a:gd name="connsiteX14" fmla="*/ 5736431 w 6925210"/>
                  <a:gd name="connsiteY14" fmla="*/ 1993105 h 4327206"/>
                  <a:gd name="connsiteX15" fmla="*/ 6255540 w 6925210"/>
                  <a:gd name="connsiteY15" fmla="*/ 2669382 h 4327206"/>
                  <a:gd name="connsiteX16" fmla="*/ 4852988 w 6925210"/>
                  <a:gd name="connsiteY16" fmla="*/ 3612354 h 4327206"/>
                  <a:gd name="connsiteX17" fmla="*/ 2340769 w 6925210"/>
                  <a:gd name="connsiteY17" fmla="*/ 4327206 h 4327206"/>
                  <a:gd name="connsiteX18" fmla="*/ 0 w 6925210"/>
                  <a:gd name="connsiteY18" fmla="*/ 4327206 h 4327206"/>
                  <a:gd name="connsiteX19" fmla="*/ 3810000 w 6925210"/>
                  <a:gd name="connsiteY19" fmla="*/ 2950367 h 4327206"/>
                  <a:gd name="connsiteX0" fmla="*/ 3810000 w 6925210"/>
                  <a:gd name="connsiteY0" fmla="*/ 2954652 h 4331491"/>
                  <a:gd name="connsiteX1" fmla="*/ 4241800 w 6925210"/>
                  <a:gd name="connsiteY1" fmla="*/ 2148203 h 4331491"/>
                  <a:gd name="connsiteX2" fmla="*/ 3271836 w 6925210"/>
                  <a:gd name="connsiteY2" fmla="*/ 1530666 h 4331491"/>
                  <a:gd name="connsiteX3" fmla="*/ 3886993 w 6925210"/>
                  <a:gd name="connsiteY3" fmla="*/ 972660 h 4331491"/>
                  <a:gd name="connsiteX4" fmla="*/ 5719761 w 6925210"/>
                  <a:gd name="connsiteY4" fmla="*/ 623409 h 4331491"/>
                  <a:gd name="connsiteX5" fmla="*/ 5879305 w 6925210"/>
                  <a:gd name="connsiteY5" fmla="*/ 335279 h 4331491"/>
                  <a:gd name="connsiteX6" fmla="*/ 5091109 w 6925210"/>
                  <a:gd name="connsiteY6" fmla="*/ 116204 h 4331491"/>
                  <a:gd name="connsiteX7" fmla="*/ 5531641 w 6925210"/>
                  <a:gd name="connsiteY7" fmla="*/ 30479 h 4331491"/>
                  <a:gd name="connsiteX8" fmla="*/ 5876922 w 6925210"/>
                  <a:gd name="connsiteY8" fmla="*/ 4285 h 4331491"/>
                  <a:gd name="connsiteX9" fmla="*/ 6396036 w 6925210"/>
                  <a:gd name="connsiteY9" fmla="*/ 111440 h 4331491"/>
                  <a:gd name="connsiteX10" fmla="*/ 6924673 w 6925210"/>
                  <a:gd name="connsiteY10" fmla="*/ 475773 h 4331491"/>
                  <a:gd name="connsiteX11" fmla="*/ 6167436 w 6925210"/>
                  <a:gd name="connsiteY11" fmla="*/ 911540 h 4331491"/>
                  <a:gd name="connsiteX12" fmla="*/ 4864098 w 6925210"/>
                  <a:gd name="connsiteY12" fmla="*/ 1125853 h 4331491"/>
                  <a:gd name="connsiteX13" fmla="*/ 4445792 w 6925210"/>
                  <a:gd name="connsiteY13" fmla="*/ 1385409 h 4331491"/>
                  <a:gd name="connsiteX14" fmla="*/ 4829966 w 6925210"/>
                  <a:gd name="connsiteY14" fmla="*/ 1645760 h 4331491"/>
                  <a:gd name="connsiteX15" fmla="*/ 5736431 w 6925210"/>
                  <a:gd name="connsiteY15" fmla="*/ 1997390 h 4331491"/>
                  <a:gd name="connsiteX16" fmla="*/ 6255540 w 6925210"/>
                  <a:gd name="connsiteY16" fmla="*/ 2673667 h 4331491"/>
                  <a:gd name="connsiteX17" fmla="*/ 4852988 w 6925210"/>
                  <a:gd name="connsiteY17" fmla="*/ 3616639 h 4331491"/>
                  <a:gd name="connsiteX18" fmla="*/ 2340769 w 6925210"/>
                  <a:gd name="connsiteY18" fmla="*/ 4331491 h 4331491"/>
                  <a:gd name="connsiteX19" fmla="*/ 0 w 6925210"/>
                  <a:gd name="connsiteY19" fmla="*/ 4331491 h 4331491"/>
                  <a:gd name="connsiteX20" fmla="*/ 3810000 w 6925210"/>
                  <a:gd name="connsiteY20" fmla="*/ 2954652 h 4331491"/>
                  <a:gd name="connsiteX0" fmla="*/ 3810000 w 6925210"/>
                  <a:gd name="connsiteY0" fmla="*/ 3180026 h 4556865"/>
                  <a:gd name="connsiteX1" fmla="*/ 4241800 w 6925210"/>
                  <a:gd name="connsiteY1" fmla="*/ 2373577 h 4556865"/>
                  <a:gd name="connsiteX2" fmla="*/ 3271836 w 6925210"/>
                  <a:gd name="connsiteY2" fmla="*/ 1756040 h 4556865"/>
                  <a:gd name="connsiteX3" fmla="*/ 3886993 w 6925210"/>
                  <a:gd name="connsiteY3" fmla="*/ 1198034 h 4556865"/>
                  <a:gd name="connsiteX4" fmla="*/ 5719761 w 6925210"/>
                  <a:gd name="connsiteY4" fmla="*/ 848783 h 4556865"/>
                  <a:gd name="connsiteX5" fmla="*/ 5879305 w 6925210"/>
                  <a:gd name="connsiteY5" fmla="*/ 560653 h 4556865"/>
                  <a:gd name="connsiteX6" fmla="*/ 5091109 w 6925210"/>
                  <a:gd name="connsiteY6" fmla="*/ 341578 h 4556865"/>
                  <a:gd name="connsiteX7" fmla="*/ 5831678 w 6925210"/>
                  <a:gd name="connsiteY7" fmla="*/ 1059 h 4556865"/>
                  <a:gd name="connsiteX8" fmla="*/ 5876922 w 6925210"/>
                  <a:gd name="connsiteY8" fmla="*/ 229659 h 4556865"/>
                  <a:gd name="connsiteX9" fmla="*/ 6396036 w 6925210"/>
                  <a:gd name="connsiteY9" fmla="*/ 336814 h 4556865"/>
                  <a:gd name="connsiteX10" fmla="*/ 6924673 w 6925210"/>
                  <a:gd name="connsiteY10" fmla="*/ 701147 h 4556865"/>
                  <a:gd name="connsiteX11" fmla="*/ 6167436 w 6925210"/>
                  <a:gd name="connsiteY11" fmla="*/ 1136914 h 4556865"/>
                  <a:gd name="connsiteX12" fmla="*/ 4864098 w 6925210"/>
                  <a:gd name="connsiteY12" fmla="*/ 1351227 h 4556865"/>
                  <a:gd name="connsiteX13" fmla="*/ 4445792 w 6925210"/>
                  <a:gd name="connsiteY13" fmla="*/ 1610783 h 4556865"/>
                  <a:gd name="connsiteX14" fmla="*/ 4829966 w 6925210"/>
                  <a:gd name="connsiteY14" fmla="*/ 1871134 h 4556865"/>
                  <a:gd name="connsiteX15" fmla="*/ 5736431 w 6925210"/>
                  <a:gd name="connsiteY15" fmla="*/ 2222764 h 4556865"/>
                  <a:gd name="connsiteX16" fmla="*/ 6255540 w 6925210"/>
                  <a:gd name="connsiteY16" fmla="*/ 2899041 h 4556865"/>
                  <a:gd name="connsiteX17" fmla="*/ 4852988 w 6925210"/>
                  <a:gd name="connsiteY17" fmla="*/ 3842013 h 4556865"/>
                  <a:gd name="connsiteX18" fmla="*/ 2340769 w 6925210"/>
                  <a:gd name="connsiteY18" fmla="*/ 4556865 h 4556865"/>
                  <a:gd name="connsiteX19" fmla="*/ 0 w 6925210"/>
                  <a:gd name="connsiteY19" fmla="*/ 4556865 h 4556865"/>
                  <a:gd name="connsiteX20" fmla="*/ 3810000 w 6925210"/>
                  <a:gd name="connsiteY20" fmla="*/ 3180026 h 4556865"/>
                  <a:gd name="connsiteX0" fmla="*/ 3810000 w 6925210"/>
                  <a:gd name="connsiteY0" fmla="*/ 3178967 h 4555806"/>
                  <a:gd name="connsiteX1" fmla="*/ 4241800 w 6925210"/>
                  <a:gd name="connsiteY1" fmla="*/ 2372518 h 4555806"/>
                  <a:gd name="connsiteX2" fmla="*/ 3271836 w 6925210"/>
                  <a:gd name="connsiteY2" fmla="*/ 1754981 h 4555806"/>
                  <a:gd name="connsiteX3" fmla="*/ 3886993 w 6925210"/>
                  <a:gd name="connsiteY3" fmla="*/ 1196975 h 4555806"/>
                  <a:gd name="connsiteX4" fmla="*/ 5719761 w 6925210"/>
                  <a:gd name="connsiteY4" fmla="*/ 847724 h 4555806"/>
                  <a:gd name="connsiteX5" fmla="*/ 5879305 w 6925210"/>
                  <a:gd name="connsiteY5" fmla="*/ 559594 h 4555806"/>
                  <a:gd name="connsiteX6" fmla="*/ 5091109 w 6925210"/>
                  <a:gd name="connsiteY6" fmla="*/ 340519 h 4555806"/>
                  <a:gd name="connsiteX7" fmla="*/ 5831678 w 6925210"/>
                  <a:gd name="connsiteY7" fmla="*/ 0 h 4555806"/>
                  <a:gd name="connsiteX8" fmla="*/ 5876922 w 6925210"/>
                  <a:gd name="connsiteY8" fmla="*/ 228600 h 4555806"/>
                  <a:gd name="connsiteX9" fmla="*/ 6396036 w 6925210"/>
                  <a:gd name="connsiteY9" fmla="*/ 335755 h 4555806"/>
                  <a:gd name="connsiteX10" fmla="*/ 6924673 w 6925210"/>
                  <a:gd name="connsiteY10" fmla="*/ 700088 h 4555806"/>
                  <a:gd name="connsiteX11" fmla="*/ 6167436 w 6925210"/>
                  <a:gd name="connsiteY11" fmla="*/ 1135855 h 4555806"/>
                  <a:gd name="connsiteX12" fmla="*/ 4864098 w 6925210"/>
                  <a:gd name="connsiteY12" fmla="*/ 1350168 h 4555806"/>
                  <a:gd name="connsiteX13" fmla="*/ 4445792 w 6925210"/>
                  <a:gd name="connsiteY13" fmla="*/ 1609724 h 4555806"/>
                  <a:gd name="connsiteX14" fmla="*/ 4829966 w 6925210"/>
                  <a:gd name="connsiteY14" fmla="*/ 1870075 h 4555806"/>
                  <a:gd name="connsiteX15" fmla="*/ 5736431 w 6925210"/>
                  <a:gd name="connsiteY15" fmla="*/ 2221705 h 4555806"/>
                  <a:gd name="connsiteX16" fmla="*/ 6255540 w 6925210"/>
                  <a:gd name="connsiteY16" fmla="*/ 2897982 h 4555806"/>
                  <a:gd name="connsiteX17" fmla="*/ 4852988 w 6925210"/>
                  <a:gd name="connsiteY17" fmla="*/ 3840954 h 4555806"/>
                  <a:gd name="connsiteX18" fmla="*/ 2340769 w 6925210"/>
                  <a:gd name="connsiteY18" fmla="*/ 4555806 h 4555806"/>
                  <a:gd name="connsiteX19" fmla="*/ 0 w 6925210"/>
                  <a:gd name="connsiteY19" fmla="*/ 4555806 h 4555806"/>
                  <a:gd name="connsiteX20" fmla="*/ 3810000 w 6925210"/>
                  <a:gd name="connsiteY20" fmla="*/ 3178967 h 4555806"/>
                  <a:gd name="connsiteX0" fmla="*/ 3810000 w 6925210"/>
                  <a:gd name="connsiteY0" fmla="*/ 3178967 h 4555806"/>
                  <a:gd name="connsiteX1" fmla="*/ 4241800 w 6925210"/>
                  <a:gd name="connsiteY1" fmla="*/ 2372518 h 4555806"/>
                  <a:gd name="connsiteX2" fmla="*/ 3271836 w 6925210"/>
                  <a:gd name="connsiteY2" fmla="*/ 1754981 h 4555806"/>
                  <a:gd name="connsiteX3" fmla="*/ 3886993 w 6925210"/>
                  <a:gd name="connsiteY3" fmla="*/ 1196975 h 4555806"/>
                  <a:gd name="connsiteX4" fmla="*/ 5719761 w 6925210"/>
                  <a:gd name="connsiteY4" fmla="*/ 847724 h 4555806"/>
                  <a:gd name="connsiteX5" fmla="*/ 5879305 w 6925210"/>
                  <a:gd name="connsiteY5" fmla="*/ 559594 h 4555806"/>
                  <a:gd name="connsiteX6" fmla="*/ 5091109 w 6925210"/>
                  <a:gd name="connsiteY6" fmla="*/ 340519 h 4555806"/>
                  <a:gd name="connsiteX7" fmla="*/ 5831678 w 6925210"/>
                  <a:gd name="connsiteY7" fmla="*/ 0 h 4555806"/>
                  <a:gd name="connsiteX8" fmla="*/ 5876922 w 6925210"/>
                  <a:gd name="connsiteY8" fmla="*/ 228600 h 4555806"/>
                  <a:gd name="connsiteX9" fmla="*/ 6396036 w 6925210"/>
                  <a:gd name="connsiteY9" fmla="*/ 335755 h 4555806"/>
                  <a:gd name="connsiteX10" fmla="*/ 6924673 w 6925210"/>
                  <a:gd name="connsiteY10" fmla="*/ 700088 h 4555806"/>
                  <a:gd name="connsiteX11" fmla="*/ 6167436 w 6925210"/>
                  <a:gd name="connsiteY11" fmla="*/ 1135855 h 4555806"/>
                  <a:gd name="connsiteX12" fmla="*/ 4864098 w 6925210"/>
                  <a:gd name="connsiteY12" fmla="*/ 1350168 h 4555806"/>
                  <a:gd name="connsiteX13" fmla="*/ 4445792 w 6925210"/>
                  <a:gd name="connsiteY13" fmla="*/ 1609724 h 4555806"/>
                  <a:gd name="connsiteX14" fmla="*/ 4829966 w 6925210"/>
                  <a:gd name="connsiteY14" fmla="*/ 1870075 h 4555806"/>
                  <a:gd name="connsiteX15" fmla="*/ 5736431 w 6925210"/>
                  <a:gd name="connsiteY15" fmla="*/ 2221705 h 4555806"/>
                  <a:gd name="connsiteX16" fmla="*/ 6255540 w 6925210"/>
                  <a:gd name="connsiteY16" fmla="*/ 2897982 h 4555806"/>
                  <a:gd name="connsiteX17" fmla="*/ 4852988 w 6925210"/>
                  <a:gd name="connsiteY17" fmla="*/ 3840954 h 4555806"/>
                  <a:gd name="connsiteX18" fmla="*/ 2340769 w 6925210"/>
                  <a:gd name="connsiteY18" fmla="*/ 4555806 h 4555806"/>
                  <a:gd name="connsiteX19" fmla="*/ 0 w 6925210"/>
                  <a:gd name="connsiteY19" fmla="*/ 4555806 h 4555806"/>
                  <a:gd name="connsiteX20" fmla="*/ 3810000 w 6925210"/>
                  <a:gd name="connsiteY20" fmla="*/ 3178967 h 4555806"/>
                  <a:gd name="connsiteX0" fmla="*/ 3810000 w 6925210"/>
                  <a:gd name="connsiteY0" fmla="*/ 3178967 h 4555806"/>
                  <a:gd name="connsiteX1" fmla="*/ 4241800 w 6925210"/>
                  <a:gd name="connsiteY1" fmla="*/ 2372518 h 4555806"/>
                  <a:gd name="connsiteX2" fmla="*/ 3271836 w 6925210"/>
                  <a:gd name="connsiteY2" fmla="*/ 1754981 h 4555806"/>
                  <a:gd name="connsiteX3" fmla="*/ 3886993 w 6925210"/>
                  <a:gd name="connsiteY3" fmla="*/ 1196975 h 4555806"/>
                  <a:gd name="connsiteX4" fmla="*/ 5719761 w 6925210"/>
                  <a:gd name="connsiteY4" fmla="*/ 847724 h 4555806"/>
                  <a:gd name="connsiteX5" fmla="*/ 5879305 w 6925210"/>
                  <a:gd name="connsiteY5" fmla="*/ 559594 h 4555806"/>
                  <a:gd name="connsiteX6" fmla="*/ 5091109 w 6925210"/>
                  <a:gd name="connsiteY6" fmla="*/ 340519 h 4555806"/>
                  <a:gd name="connsiteX7" fmla="*/ 5831678 w 6925210"/>
                  <a:gd name="connsiteY7" fmla="*/ 0 h 4555806"/>
                  <a:gd name="connsiteX8" fmla="*/ 5876922 w 6925210"/>
                  <a:gd name="connsiteY8" fmla="*/ 228600 h 4555806"/>
                  <a:gd name="connsiteX9" fmla="*/ 6396036 w 6925210"/>
                  <a:gd name="connsiteY9" fmla="*/ 335755 h 4555806"/>
                  <a:gd name="connsiteX10" fmla="*/ 6924673 w 6925210"/>
                  <a:gd name="connsiteY10" fmla="*/ 700088 h 4555806"/>
                  <a:gd name="connsiteX11" fmla="*/ 6167436 w 6925210"/>
                  <a:gd name="connsiteY11" fmla="*/ 1135855 h 4555806"/>
                  <a:gd name="connsiteX12" fmla="*/ 4864098 w 6925210"/>
                  <a:gd name="connsiteY12" fmla="*/ 1350168 h 4555806"/>
                  <a:gd name="connsiteX13" fmla="*/ 4445792 w 6925210"/>
                  <a:gd name="connsiteY13" fmla="*/ 1609724 h 4555806"/>
                  <a:gd name="connsiteX14" fmla="*/ 4829966 w 6925210"/>
                  <a:gd name="connsiteY14" fmla="*/ 1870075 h 4555806"/>
                  <a:gd name="connsiteX15" fmla="*/ 5736431 w 6925210"/>
                  <a:gd name="connsiteY15" fmla="*/ 2221705 h 4555806"/>
                  <a:gd name="connsiteX16" fmla="*/ 6255540 w 6925210"/>
                  <a:gd name="connsiteY16" fmla="*/ 2897982 h 4555806"/>
                  <a:gd name="connsiteX17" fmla="*/ 4852988 w 6925210"/>
                  <a:gd name="connsiteY17" fmla="*/ 3840954 h 4555806"/>
                  <a:gd name="connsiteX18" fmla="*/ 2340769 w 6925210"/>
                  <a:gd name="connsiteY18" fmla="*/ 4555806 h 4555806"/>
                  <a:gd name="connsiteX19" fmla="*/ 0 w 6925210"/>
                  <a:gd name="connsiteY19" fmla="*/ 4555806 h 4555806"/>
                  <a:gd name="connsiteX20" fmla="*/ 3810000 w 6925210"/>
                  <a:gd name="connsiteY20" fmla="*/ 3178967 h 4555806"/>
                  <a:gd name="connsiteX0" fmla="*/ 3810000 w 6925210"/>
                  <a:gd name="connsiteY0" fmla="*/ 3178967 h 4555806"/>
                  <a:gd name="connsiteX1" fmla="*/ 4241800 w 6925210"/>
                  <a:gd name="connsiteY1" fmla="*/ 2372518 h 4555806"/>
                  <a:gd name="connsiteX2" fmla="*/ 3271836 w 6925210"/>
                  <a:gd name="connsiteY2" fmla="*/ 1754981 h 4555806"/>
                  <a:gd name="connsiteX3" fmla="*/ 3886993 w 6925210"/>
                  <a:gd name="connsiteY3" fmla="*/ 1196975 h 4555806"/>
                  <a:gd name="connsiteX4" fmla="*/ 5719761 w 6925210"/>
                  <a:gd name="connsiteY4" fmla="*/ 847724 h 4555806"/>
                  <a:gd name="connsiteX5" fmla="*/ 5879305 w 6925210"/>
                  <a:gd name="connsiteY5" fmla="*/ 559594 h 4555806"/>
                  <a:gd name="connsiteX6" fmla="*/ 5091109 w 6925210"/>
                  <a:gd name="connsiteY6" fmla="*/ 340519 h 4555806"/>
                  <a:gd name="connsiteX7" fmla="*/ 5831678 w 6925210"/>
                  <a:gd name="connsiteY7" fmla="*/ 0 h 4555806"/>
                  <a:gd name="connsiteX8" fmla="*/ 5876922 w 6925210"/>
                  <a:gd name="connsiteY8" fmla="*/ 228600 h 4555806"/>
                  <a:gd name="connsiteX9" fmla="*/ 6396036 w 6925210"/>
                  <a:gd name="connsiteY9" fmla="*/ 335755 h 4555806"/>
                  <a:gd name="connsiteX10" fmla="*/ 6924673 w 6925210"/>
                  <a:gd name="connsiteY10" fmla="*/ 700088 h 4555806"/>
                  <a:gd name="connsiteX11" fmla="*/ 6167436 w 6925210"/>
                  <a:gd name="connsiteY11" fmla="*/ 1135855 h 4555806"/>
                  <a:gd name="connsiteX12" fmla="*/ 4864098 w 6925210"/>
                  <a:gd name="connsiteY12" fmla="*/ 1350168 h 4555806"/>
                  <a:gd name="connsiteX13" fmla="*/ 4445792 w 6925210"/>
                  <a:gd name="connsiteY13" fmla="*/ 1609724 h 4555806"/>
                  <a:gd name="connsiteX14" fmla="*/ 4829966 w 6925210"/>
                  <a:gd name="connsiteY14" fmla="*/ 1870075 h 4555806"/>
                  <a:gd name="connsiteX15" fmla="*/ 5736431 w 6925210"/>
                  <a:gd name="connsiteY15" fmla="*/ 2221705 h 4555806"/>
                  <a:gd name="connsiteX16" fmla="*/ 6255540 w 6925210"/>
                  <a:gd name="connsiteY16" fmla="*/ 2897982 h 4555806"/>
                  <a:gd name="connsiteX17" fmla="*/ 4852988 w 6925210"/>
                  <a:gd name="connsiteY17" fmla="*/ 3840954 h 4555806"/>
                  <a:gd name="connsiteX18" fmla="*/ 2340769 w 6925210"/>
                  <a:gd name="connsiteY18" fmla="*/ 4555806 h 4555806"/>
                  <a:gd name="connsiteX19" fmla="*/ 0 w 6925210"/>
                  <a:gd name="connsiteY19" fmla="*/ 4555806 h 4555806"/>
                  <a:gd name="connsiteX20" fmla="*/ 3810000 w 6925210"/>
                  <a:gd name="connsiteY20" fmla="*/ 3178967 h 4555806"/>
                  <a:gd name="connsiteX0" fmla="*/ 3810000 w 6925210"/>
                  <a:gd name="connsiteY0" fmla="*/ 3207147 h 4583986"/>
                  <a:gd name="connsiteX1" fmla="*/ 4241800 w 6925210"/>
                  <a:gd name="connsiteY1" fmla="*/ 2400698 h 4583986"/>
                  <a:gd name="connsiteX2" fmla="*/ 3271836 w 6925210"/>
                  <a:gd name="connsiteY2" fmla="*/ 1783161 h 4583986"/>
                  <a:gd name="connsiteX3" fmla="*/ 3886993 w 6925210"/>
                  <a:gd name="connsiteY3" fmla="*/ 1225155 h 4583986"/>
                  <a:gd name="connsiteX4" fmla="*/ 5719761 w 6925210"/>
                  <a:gd name="connsiteY4" fmla="*/ 875904 h 4583986"/>
                  <a:gd name="connsiteX5" fmla="*/ 5879305 w 6925210"/>
                  <a:gd name="connsiteY5" fmla="*/ 587774 h 4583986"/>
                  <a:gd name="connsiteX6" fmla="*/ 5091109 w 6925210"/>
                  <a:gd name="connsiteY6" fmla="*/ 368699 h 4583986"/>
                  <a:gd name="connsiteX7" fmla="*/ 5831678 w 6925210"/>
                  <a:gd name="connsiteY7" fmla="*/ 28180 h 4583986"/>
                  <a:gd name="connsiteX8" fmla="*/ 5876922 w 6925210"/>
                  <a:gd name="connsiteY8" fmla="*/ 256780 h 4583986"/>
                  <a:gd name="connsiteX9" fmla="*/ 6396036 w 6925210"/>
                  <a:gd name="connsiteY9" fmla="*/ 363935 h 4583986"/>
                  <a:gd name="connsiteX10" fmla="*/ 6924673 w 6925210"/>
                  <a:gd name="connsiteY10" fmla="*/ 728268 h 4583986"/>
                  <a:gd name="connsiteX11" fmla="*/ 6167436 w 6925210"/>
                  <a:gd name="connsiteY11" fmla="*/ 1164035 h 4583986"/>
                  <a:gd name="connsiteX12" fmla="*/ 4864098 w 6925210"/>
                  <a:gd name="connsiteY12" fmla="*/ 1378348 h 4583986"/>
                  <a:gd name="connsiteX13" fmla="*/ 4445792 w 6925210"/>
                  <a:gd name="connsiteY13" fmla="*/ 1637904 h 4583986"/>
                  <a:gd name="connsiteX14" fmla="*/ 4829966 w 6925210"/>
                  <a:gd name="connsiteY14" fmla="*/ 1898255 h 4583986"/>
                  <a:gd name="connsiteX15" fmla="*/ 5736431 w 6925210"/>
                  <a:gd name="connsiteY15" fmla="*/ 2249885 h 4583986"/>
                  <a:gd name="connsiteX16" fmla="*/ 6255540 w 6925210"/>
                  <a:gd name="connsiteY16" fmla="*/ 2926162 h 4583986"/>
                  <a:gd name="connsiteX17" fmla="*/ 4852988 w 6925210"/>
                  <a:gd name="connsiteY17" fmla="*/ 3869134 h 4583986"/>
                  <a:gd name="connsiteX18" fmla="*/ 2340769 w 6925210"/>
                  <a:gd name="connsiteY18" fmla="*/ 4583986 h 4583986"/>
                  <a:gd name="connsiteX19" fmla="*/ 0 w 6925210"/>
                  <a:gd name="connsiteY19" fmla="*/ 4583986 h 4583986"/>
                  <a:gd name="connsiteX20" fmla="*/ 3810000 w 6925210"/>
                  <a:gd name="connsiteY20" fmla="*/ 3207147 h 4583986"/>
                  <a:gd name="connsiteX0" fmla="*/ 3810000 w 6925210"/>
                  <a:gd name="connsiteY0" fmla="*/ 3200706 h 4577545"/>
                  <a:gd name="connsiteX1" fmla="*/ 4241800 w 6925210"/>
                  <a:gd name="connsiteY1" fmla="*/ 2394257 h 4577545"/>
                  <a:gd name="connsiteX2" fmla="*/ 3271836 w 6925210"/>
                  <a:gd name="connsiteY2" fmla="*/ 1776720 h 4577545"/>
                  <a:gd name="connsiteX3" fmla="*/ 3886993 w 6925210"/>
                  <a:gd name="connsiteY3" fmla="*/ 1218714 h 4577545"/>
                  <a:gd name="connsiteX4" fmla="*/ 5719761 w 6925210"/>
                  <a:gd name="connsiteY4" fmla="*/ 869463 h 4577545"/>
                  <a:gd name="connsiteX5" fmla="*/ 5879305 w 6925210"/>
                  <a:gd name="connsiteY5" fmla="*/ 581333 h 4577545"/>
                  <a:gd name="connsiteX6" fmla="*/ 5091109 w 6925210"/>
                  <a:gd name="connsiteY6" fmla="*/ 362258 h 4577545"/>
                  <a:gd name="connsiteX7" fmla="*/ 5424485 w 6925210"/>
                  <a:gd name="connsiteY7" fmla="*/ 47933 h 4577545"/>
                  <a:gd name="connsiteX8" fmla="*/ 5831678 w 6925210"/>
                  <a:gd name="connsiteY8" fmla="*/ 21739 h 4577545"/>
                  <a:gd name="connsiteX9" fmla="*/ 5876922 w 6925210"/>
                  <a:gd name="connsiteY9" fmla="*/ 250339 h 4577545"/>
                  <a:gd name="connsiteX10" fmla="*/ 6396036 w 6925210"/>
                  <a:gd name="connsiteY10" fmla="*/ 357494 h 4577545"/>
                  <a:gd name="connsiteX11" fmla="*/ 6924673 w 6925210"/>
                  <a:gd name="connsiteY11" fmla="*/ 721827 h 4577545"/>
                  <a:gd name="connsiteX12" fmla="*/ 6167436 w 6925210"/>
                  <a:gd name="connsiteY12" fmla="*/ 1157594 h 4577545"/>
                  <a:gd name="connsiteX13" fmla="*/ 4864098 w 6925210"/>
                  <a:gd name="connsiteY13" fmla="*/ 1371907 h 4577545"/>
                  <a:gd name="connsiteX14" fmla="*/ 4445792 w 6925210"/>
                  <a:gd name="connsiteY14" fmla="*/ 1631463 h 4577545"/>
                  <a:gd name="connsiteX15" fmla="*/ 4829966 w 6925210"/>
                  <a:gd name="connsiteY15" fmla="*/ 1891814 h 4577545"/>
                  <a:gd name="connsiteX16" fmla="*/ 5736431 w 6925210"/>
                  <a:gd name="connsiteY16" fmla="*/ 2243444 h 4577545"/>
                  <a:gd name="connsiteX17" fmla="*/ 6255540 w 6925210"/>
                  <a:gd name="connsiteY17" fmla="*/ 2919721 h 4577545"/>
                  <a:gd name="connsiteX18" fmla="*/ 4852988 w 6925210"/>
                  <a:gd name="connsiteY18" fmla="*/ 3862693 h 4577545"/>
                  <a:gd name="connsiteX19" fmla="*/ 2340769 w 6925210"/>
                  <a:gd name="connsiteY19" fmla="*/ 4577545 h 4577545"/>
                  <a:gd name="connsiteX20" fmla="*/ 0 w 6925210"/>
                  <a:gd name="connsiteY20" fmla="*/ 4577545 h 4577545"/>
                  <a:gd name="connsiteX21" fmla="*/ 3810000 w 6925210"/>
                  <a:gd name="connsiteY21" fmla="*/ 3200706 h 4577545"/>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5388766 w 6925210"/>
                  <a:gd name="connsiteY7" fmla="*/ 12000 h 4705918"/>
                  <a:gd name="connsiteX8" fmla="*/ 5831678 w 6925210"/>
                  <a:gd name="connsiteY8" fmla="*/ 150112 h 4705918"/>
                  <a:gd name="connsiteX9" fmla="*/ 5876922 w 6925210"/>
                  <a:gd name="connsiteY9" fmla="*/ 378712 h 4705918"/>
                  <a:gd name="connsiteX10" fmla="*/ 6396036 w 6925210"/>
                  <a:gd name="connsiteY10" fmla="*/ 485867 h 4705918"/>
                  <a:gd name="connsiteX11" fmla="*/ 6924673 w 6925210"/>
                  <a:gd name="connsiteY11" fmla="*/ 850200 h 4705918"/>
                  <a:gd name="connsiteX12" fmla="*/ 6167436 w 6925210"/>
                  <a:gd name="connsiteY12" fmla="*/ 1285967 h 4705918"/>
                  <a:gd name="connsiteX13" fmla="*/ 4864098 w 6925210"/>
                  <a:gd name="connsiteY13" fmla="*/ 1500280 h 4705918"/>
                  <a:gd name="connsiteX14" fmla="*/ 4445792 w 6925210"/>
                  <a:gd name="connsiteY14" fmla="*/ 1759836 h 4705918"/>
                  <a:gd name="connsiteX15" fmla="*/ 4829966 w 6925210"/>
                  <a:gd name="connsiteY15" fmla="*/ 2020187 h 4705918"/>
                  <a:gd name="connsiteX16" fmla="*/ 5736431 w 6925210"/>
                  <a:gd name="connsiteY16" fmla="*/ 2371817 h 4705918"/>
                  <a:gd name="connsiteX17" fmla="*/ 6255540 w 6925210"/>
                  <a:gd name="connsiteY17" fmla="*/ 3048094 h 4705918"/>
                  <a:gd name="connsiteX18" fmla="*/ 4852988 w 6925210"/>
                  <a:gd name="connsiteY18" fmla="*/ 3991066 h 4705918"/>
                  <a:gd name="connsiteX19" fmla="*/ 2340769 w 6925210"/>
                  <a:gd name="connsiteY19" fmla="*/ 4705918 h 4705918"/>
                  <a:gd name="connsiteX20" fmla="*/ 0 w 6925210"/>
                  <a:gd name="connsiteY20" fmla="*/ 4705918 h 4705918"/>
                  <a:gd name="connsiteX21" fmla="*/ 3810000 w 6925210"/>
                  <a:gd name="connsiteY21"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5388766 w 6925210"/>
                  <a:gd name="connsiteY7" fmla="*/ 12000 h 4705918"/>
                  <a:gd name="connsiteX8" fmla="*/ 5831678 w 6925210"/>
                  <a:gd name="connsiteY8" fmla="*/ 150112 h 4705918"/>
                  <a:gd name="connsiteX9" fmla="*/ 5876922 w 6925210"/>
                  <a:gd name="connsiteY9" fmla="*/ 378712 h 4705918"/>
                  <a:gd name="connsiteX10" fmla="*/ 6396036 w 6925210"/>
                  <a:gd name="connsiteY10" fmla="*/ 485867 h 4705918"/>
                  <a:gd name="connsiteX11" fmla="*/ 6924673 w 6925210"/>
                  <a:gd name="connsiteY11" fmla="*/ 850200 h 4705918"/>
                  <a:gd name="connsiteX12" fmla="*/ 6167436 w 6925210"/>
                  <a:gd name="connsiteY12" fmla="*/ 1285967 h 4705918"/>
                  <a:gd name="connsiteX13" fmla="*/ 4864098 w 6925210"/>
                  <a:gd name="connsiteY13" fmla="*/ 1500280 h 4705918"/>
                  <a:gd name="connsiteX14" fmla="*/ 4445792 w 6925210"/>
                  <a:gd name="connsiteY14" fmla="*/ 1759836 h 4705918"/>
                  <a:gd name="connsiteX15" fmla="*/ 4829966 w 6925210"/>
                  <a:gd name="connsiteY15" fmla="*/ 2020187 h 4705918"/>
                  <a:gd name="connsiteX16" fmla="*/ 5736431 w 6925210"/>
                  <a:gd name="connsiteY16" fmla="*/ 2371817 h 4705918"/>
                  <a:gd name="connsiteX17" fmla="*/ 6255540 w 6925210"/>
                  <a:gd name="connsiteY17" fmla="*/ 3048094 h 4705918"/>
                  <a:gd name="connsiteX18" fmla="*/ 4852988 w 6925210"/>
                  <a:gd name="connsiteY18" fmla="*/ 3991066 h 4705918"/>
                  <a:gd name="connsiteX19" fmla="*/ 2340769 w 6925210"/>
                  <a:gd name="connsiteY19" fmla="*/ 4705918 h 4705918"/>
                  <a:gd name="connsiteX20" fmla="*/ 0 w 6925210"/>
                  <a:gd name="connsiteY20" fmla="*/ 4705918 h 4705918"/>
                  <a:gd name="connsiteX21" fmla="*/ 3810000 w 6925210"/>
                  <a:gd name="connsiteY21"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5388766 w 6925210"/>
                  <a:gd name="connsiteY7" fmla="*/ 12000 h 4705918"/>
                  <a:gd name="connsiteX8" fmla="*/ 5831678 w 6925210"/>
                  <a:gd name="connsiteY8" fmla="*/ 150112 h 4705918"/>
                  <a:gd name="connsiteX9" fmla="*/ 5876922 w 6925210"/>
                  <a:gd name="connsiteY9" fmla="*/ 378712 h 4705918"/>
                  <a:gd name="connsiteX10" fmla="*/ 6396036 w 6925210"/>
                  <a:gd name="connsiteY10" fmla="*/ 485867 h 4705918"/>
                  <a:gd name="connsiteX11" fmla="*/ 6924673 w 6925210"/>
                  <a:gd name="connsiteY11" fmla="*/ 850200 h 4705918"/>
                  <a:gd name="connsiteX12" fmla="*/ 6167436 w 6925210"/>
                  <a:gd name="connsiteY12" fmla="*/ 1285967 h 4705918"/>
                  <a:gd name="connsiteX13" fmla="*/ 4864098 w 6925210"/>
                  <a:gd name="connsiteY13" fmla="*/ 1500280 h 4705918"/>
                  <a:gd name="connsiteX14" fmla="*/ 4445792 w 6925210"/>
                  <a:gd name="connsiteY14" fmla="*/ 1759836 h 4705918"/>
                  <a:gd name="connsiteX15" fmla="*/ 4829966 w 6925210"/>
                  <a:gd name="connsiteY15" fmla="*/ 2020187 h 4705918"/>
                  <a:gd name="connsiteX16" fmla="*/ 5736431 w 6925210"/>
                  <a:gd name="connsiteY16" fmla="*/ 2371817 h 4705918"/>
                  <a:gd name="connsiteX17" fmla="*/ 6255540 w 6925210"/>
                  <a:gd name="connsiteY17" fmla="*/ 3048094 h 4705918"/>
                  <a:gd name="connsiteX18" fmla="*/ 4852988 w 6925210"/>
                  <a:gd name="connsiteY18" fmla="*/ 3991066 h 4705918"/>
                  <a:gd name="connsiteX19" fmla="*/ 2340769 w 6925210"/>
                  <a:gd name="connsiteY19" fmla="*/ 4705918 h 4705918"/>
                  <a:gd name="connsiteX20" fmla="*/ 0 w 6925210"/>
                  <a:gd name="connsiteY20" fmla="*/ 4705918 h 4705918"/>
                  <a:gd name="connsiteX21" fmla="*/ 3810000 w 6925210"/>
                  <a:gd name="connsiteY21"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5388766 w 6925210"/>
                  <a:gd name="connsiteY7" fmla="*/ 12000 h 4705918"/>
                  <a:gd name="connsiteX8" fmla="*/ 5831678 w 6925210"/>
                  <a:gd name="connsiteY8" fmla="*/ 150112 h 4705918"/>
                  <a:gd name="connsiteX9" fmla="*/ 5876922 w 6925210"/>
                  <a:gd name="connsiteY9" fmla="*/ 378712 h 4705918"/>
                  <a:gd name="connsiteX10" fmla="*/ 6396036 w 6925210"/>
                  <a:gd name="connsiteY10" fmla="*/ 485867 h 4705918"/>
                  <a:gd name="connsiteX11" fmla="*/ 6924673 w 6925210"/>
                  <a:gd name="connsiteY11" fmla="*/ 850200 h 4705918"/>
                  <a:gd name="connsiteX12" fmla="*/ 6167436 w 6925210"/>
                  <a:gd name="connsiteY12" fmla="*/ 1285967 h 4705918"/>
                  <a:gd name="connsiteX13" fmla="*/ 4864098 w 6925210"/>
                  <a:gd name="connsiteY13" fmla="*/ 1500280 h 4705918"/>
                  <a:gd name="connsiteX14" fmla="*/ 4445792 w 6925210"/>
                  <a:gd name="connsiteY14" fmla="*/ 1759836 h 4705918"/>
                  <a:gd name="connsiteX15" fmla="*/ 4829966 w 6925210"/>
                  <a:gd name="connsiteY15" fmla="*/ 2020187 h 4705918"/>
                  <a:gd name="connsiteX16" fmla="*/ 5736431 w 6925210"/>
                  <a:gd name="connsiteY16" fmla="*/ 2371817 h 4705918"/>
                  <a:gd name="connsiteX17" fmla="*/ 6255540 w 6925210"/>
                  <a:gd name="connsiteY17" fmla="*/ 3048094 h 4705918"/>
                  <a:gd name="connsiteX18" fmla="*/ 4852988 w 6925210"/>
                  <a:gd name="connsiteY18" fmla="*/ 3991066 h 4705918"/>
                  <a:gd name="connsiteX19" fmla="*/ 2340769 w 6925210"/>
                  <a:gd name="connsiteY19" fmla="*/ 4705918 h 4705918"/>
                  <a:gd name="connsiteX20" fmla="*/ 0 w 6925210"/>
                  <a:gd name="connsiteY20" fmla="*/ 4705918 h 4705918"/>
                  <a:gd name="connsiteX21" fmla="*/ 3810000 w 6925210"/>
                  <a:gd name="connsiteY21"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1547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1547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1547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91109 w 6925210"/>
                  <a:gd name="connsiteY6" fmla="*/ 490631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88728 w 6925210"/>
                  <a:gd name="connsiteY6" fmla="*/ 495394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88728 w 6925210"/>
                  <a:gd name="connsiteY6" fmla="*/ 495394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88728 w 6925210"/>
                  <a:gd name="connsiteY6" fmla="*/ 495394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079 h 4705918"/>
                  <a:gd name="connsiteX1" fmla="*/ 4241800 w 6925210"/>
                  <a:gd name="connsiteY1" fmla="*/ 2522630 h 4705918"/>
                  <a:gd name="connsiteX2" fmla="*/ 3271836 w 6925210"/>
                  <a:gd name="connsiteY2" fmla="*/ 1905093 h 4705918"/>
                  <a:gd name="connsiteX3" fmla="*/ 3886993 w 6925210"/>
                  <a:gd name="connsiteY3" fmla="*/ 1347087 h 4705918"/>
                  <a:gd name="connsiteX4" fmla="*/ 5719761 w 6925210"/>
                  <a:gd name="connsiteY4" fmla="*/ 997836 h 4705918"/>
                  <a:gd name="connsiteX5" fmla="*/ 5879305 w 6925210"/>
                  <a:gd name="connsiteY5" fmla="*/ 709706 h 4705918"/>
                  <a:gd name="connsiteX6" fmla="*/ 5088728 w 6925210"/>
                  <a:gd name="connsiteY6" fmla="*/ 495394 h 4705918"/>
                  <a:gd name="connsiteX7" fmla="*/ 4788690 w 6925210"/>
                  <a:gd name="connsiteY7" fmla="*/ 285844 h 4705918"/>
                  <a:gd name="connsiteX8" fmla="*/ 5388766 w 6925210"/>
                  <a:gd name="connsiteY8" fmla="*/ 12000 h 4705918"/>
                  <a:gd name="connsiteX9" fmla="*/ 5831678 w 6925210"/>
                  <a:gd name="connsiteY9" fmla="*/ 150112 h 4705918"/>
                  <a:gd name="connsiteX10" fmla="*/ 5876922 w 6925210"/>
                  <a:gd name="connsiteY10" fmla="*/ 378712 h 4705918"/>
                  <a:gd name="connsiteX11" fmla="*/ 6396036 w 6925210"/>
                  <a:gd name="connsiteY11" fmla="*/ 485867 h 4705918"/>
                  <a:gd name="connsiteX12" fmla="*/ 6924673 w 6925210"/>
                  <a:gd name="connsiteY12" fmla="*/ 850200 h 4705918"/>
                  <a:gd name="connsiteX13" fmla="*/ 6167436 w 6925210"/>
                  <a:gd name="connsiteY13" fmla="*/ 1285967 h 4705918"/>
                  <a:gd name="connsiteX14" fmla="*/ 4864098 w 6925210"/>
                  <a:gd name="connsiteY14" fmla="*/ 1500280 h 4705918"/>
                  <a:gd name="connsiteX15" fmla="*/ 4445792 w 6925210"/>
                  <a:gd name="connsiteY15" fmla="*/ 1759836 h 4705918"/>
                  <a:gd name="connsiteX16" fmla="*/ 4829966 w 6925210"/>
                  <a:gd name="connsiteY16" fmla="*/ 2020187 h 4705918"/>
                  <a:gd name="connsiteX17" fmla="*/ 5736431 w 6925210"/>
                  <a:gd name="connsiteY17" fmla="*/ 2371817 h 4705918"/>
                  <a:gd name="connsiteX18" fmla="*/ 6255540 w 6925210"/>
                  <a:gd name="connsiteY18" fmla="*/ 3048094 h 4705918"/>
                  <a:gd name="connsiteX19" fmla="*/ 4852988 w 6925210"/>
                  <a:gd name="connsiteY19" fmla="*/ 3991066 h 4705918"/>
                  <a:gd name="connsiteX20" fmla="*/ 2340769 w 6925210"/>
                  <a:gd name="connsiteY20" fmla="*/ 4705918 h 4705918"/>
                  <a:gd name="connsiteX21" fmla="*/ 0 w 6925210"/>
                  <a:gd name="connsiteY21" fmla="*/ 4705918 h 4705918"/>
                  <a:gd name="connsiteX22" fmla="*/ 3810000 w 6925210"/>
                  <a:gd name="connsiteY22" fmla="*/ 3329079 h 4705918"/>
                  <a:gd name="connsiteX0" fmla="*/ 3810000 w 6925210"/>
                  <a:gd name="connsiteY0" fmla="*/ 3329365 h 4706204"/>
                  <a:gd name="connsiteX1" fmla="*/ 4241800 w 6925210"/>
                  <a:gd name="connsiteY1" fmla="*/ 2522916 h 4706204"/>
                  <a:gd name="connsiteX2" fmla="*/ 3271836 w 6925210"/>
                  <a:gd name="connsiteY2" fmla="*/ 1905379 h 4706204"/>
                  <a:gd name="connsiteX3" fmla="*/ 3886993 w 6925210"/>
                  <a:gd name="connsiteY3" fmla="*/ 1347373 h 4706204"/>
                  <a:gd name="connsiteX4" fmla="*/ 5719761 w 6925210"/>
                  <a:gd name="connsiteY4" fmla="*/ 998122 h 4706204"/>
                  <a:gd name="connsiteX5" fmla="*/ 5879305 w 6925210"/>
                  <a:gd name="connsiteY5" fmla="*/ 709992 h 4706204"/>
                  <a:gd name="connsiteX6" fmla="*/ 5088728 w 6925210"/>
                  <a:gd name="connsiteY6" fmla="*/ 495680 h 4706204"/>
                  <a:gd name="connsiteX7" fmla="*/ 4788690 w 6925210"/>
                  <a:gd name="connsiteY7" fmla="*/ 286130 h 4706204"/>
                  <a:gd name="connsiteX8" fmla="*/ 5388766 w 6925210"/>
                  <a:gd name="connsiteY8" fmla="*/ 12286 h 4706204"/>
                  <a:gd name="connsiteX9" fmla="*/ 5831678 w 6925210"/>
                  <a:gd name="connsiteY9" fmla="*/ 145636 h 4706204"/>
                  <a:gd name="connsiteX10" fmla="*/ 5876922 w 6925210"/>
                  <a:gd name="connsiteY10" fmla="*/ 378998 h 4706204"/>
                  <a:gd name="connsiteX11" fmla="*/ 6396036 w 6925210"/>
                  <a:gd name="connsiteY11" fmla="*/ 486153 h 4706204"/>
                  <a:gd name="connsiteX12" fmla="*/ 6924673 w 6925210"/>
                  <a:gd name="connsiteY12" fmla="*/ 850486 h 4706204"/>
                  <a:gd name="connsiteX13" fmla="*/ 6167436 w 6925210"/>
                  <a:gd name="connsiteY13" fmla="*/ 1286253 h 4706204"/>
                  <a:gd name="connsiteX14" fmla="*/ 4864098 w 6925210"/>
                  <a:gd name="connsiteY14" fmla="*/ 1500566 h 4706204"/>
                  <a:gd name="connsiteX15" fmla="*/ 4445792 w 6925210"/>
                  <a:gd name="connsiteY15" fmla="*/ 1760122 h 4706204"/>
                  <a:gd name="connsiteX16" fmla="*/ 4829966 w 6925210"/>
                  <a:gd name="connsiteY16" fmla="*/ 2020473 h 4706204"/>
                  <a:gd name="connsiteX17" fmla="*/ 5736431 w 6925210"/>
                  <a:gd name="connsiteY17" fmla="*/ 2372103 h 4706204"/>
                  <a:gd name="connsiteX18" fmla="*/ 6255540 w 6925210"/>
                  <a:gd name="connsiteY18" fmla="*/ 3048380 h 4706204"/>
                  <a:gd name="connsiteX19" fmla="*/ 4852988 w 6925210"/>
                  <a:gd name="connsiteY19" fmla="*/ 3991352 h 4706204"/>
                  <a:gd name="connsiteX20" fmla="*/ 2340769 w 6925210"/>
                  <a:gd name="connsiteY20" fmla="*/ 4706204 h 4706204"/>
                  <a:gd name="connsiteX21" fmla="*/ 0 w 6925210"/>
                  <a:gd name="connsiteY21" fmla="*/ 4706204 h 4706204"/>
                  <a:gd name="connsiteX22" fmla="*/ 3810000 w 6925210"/>
                  <a:gd name="connsiteY22" fmla="*/ 3329365 h 4706204"/>
                  <a:gd name="connsiteX0" fmla="*/ 3810000 w 6925210"/>
                  <a:gd name="connsiteY0" fmla="*/ 3329365 h 4706204"/>
                  <a:gd name="connsiteX1" fmla="*/ 4241800 w 6925210"/>
                  <a:gd name="connsiteY1" fmla="*/ 2522916 h 4706204"/>
                  <a:gd name="connsiteX2" fmla="*/ 3271836 w 6925210"/>
                  <a:gd name="connsiteY2" fmla="*/ 1905379 h 4706204"/>
                  <a:gd name="connsiteX3" fmla="*/ 3886993 w 6925210"/>
                  <a:gd name="connsiteY3" fmla="*/ 1347373 h 4706204"/>
                  <a:gd name="connsiteX4" fmla="*/ 5719761 w 6925210"/>
                  <a:gd name="connsiteY4" fmla="*/ 998122 h 4706204"/>
                  <a:gd name="connsiteX5" fmla="*/ 5879305 w 6925210"/>
                  <a:gd name="connsiteY5" fmla="*/ 709992 h 4706204"/>
                  <a:gd name="connsiteX6" fmla="*/ 5088728 w 6925210"/>
                  <a:gd name="connsiteY6" fmla="*/ 495680 h 4706204"/>
                  <a:gd name="connsiteX7" fmla="*/ 4788690 w 6925210"/>
                  <a:gd name="connsiteY7" fmla="*/ 286130 h 4706204"/>
                  <a:gd name="connsiteX8" fmla="*/ 5388766 w 6925210"/>
                  <a:gd name="connsiteY8" fmla="*/ 12286 h 4706204"/>
                  <a:gd name="connsiteX9" fmla="*/ 5831678 w 6925210"/>
                  <a:gd name="connsiteY9" fmla="*/ 145636 h 4706204"/>
                  <a:gd name="connsiteX10" fmla="*/ 5876922 w 6925210"/>
                  <a:gd name="connsiteY10" fmla="*/ 378998 h 4706204"/>
                  <a:gd name="connsiteX11" fmla="*/ 6396036 w 6925210"/>
                  <a:gd name="connsiteY11" fmla="*/ 486153 h 4706204"/>
                  <a:gd name="connsiteX12" fmla="*/ 6924673 w 6925210"/>
                  <a:gd name="connsiteY12" fmla="*/ 850486 h 4706204"/>
                  <a:gd name="connsiteX13" fmla="*/ 6167436 w 6925210"/>
                  <a:gd name="connsiteY13" fmla="*/ 1286253 h 4706204"/>
                  <a:gd name="connsiteX14" fmla="*/ 4864098 w 6925210"/>
                  <a:gd name="connsiteY14" fmla="*/ 1500566 h 4706204"/>
                  <a:gd name="connsiteX15" fmla="*/ 4445792 w 6925210"/>
                  <a:gd name="connsiteY15" fmla="*/ 1760122 h 4706204"/>
                  <a:gd name="connsiteX16" fmla="*/ 4829966 w 6925210"/>
                  <a:gd name="connsiteY16" fmla="*/ 2020473 h 4706204"/>
                  <a:gd name="connsiteX17" fmla="*/ 5736431 w 6925210"/>
                  <a:gd name="connsiteY17" fmla="*/ 2372103 h 4706204"/>
                  <a:gd name="connsiteX18" fmla="*/ 6255540 w 6925210"/>
                  <a:gd name="connsiteY18" fmla="*/ 3048380 h 4706204"/>
                  <a:gd name="connsiteX19" fmla="*/ 4852988 w 6925210"/>
                  <a:gd name="connsiteY19" fmla="*/ 3991352 h 4706204"/>
                  <a:gd name="connsiteX20" fmla="*/ 2340769 w 6925210"/>
                  <a:gd name="connsiteY20" fmla="*/ 4706204 h 4706204"/>
                  <a:gd name="connsiteX21" fmla="*/ 0 w 6925210"/>
                  <a:gd name="connsiteY21" fmla="*/ 4706204 h 4706204"/>
                  <a:gd name="connsiteX22" fmla="*/ 3810000 w 6925210"/>
                  <a:gd name="connsiteY22" fmla="*/ 3329365 h 4706204"/>
                  <a:gd name="connsiteX0" fmla="*/ 3810000 w 6925210"/>
                  <a:gd name="connsiteY0" fmla="*/ 3329365 h 4706204"/>
                  <a:gd name="connsiteX1" fmla="*/ 4241800 w 6925210"/>
                  <a:gd name="connsiteY1" fmla="*/ 2522916 h 4706204"/>
                  <a:gd name="connsiteX2" fmla="*/ 3271836 w 6925210"/>
                  <a:gd name="connsiteY2" fmla="*/ 1905379 h 4706204"/>
                  <a:gd name="connsiteX3" fmla="*/ 3886993 w 6925210"/>
                  <a:gd name="connsiteY3" fmla="*/ 1347373 h 4706204"/>
                  <a:gd name="connsiteX4" fmla="*/ 5719761 w 6925210"/>
                  <a:gd name="connsiteY4" fmla="*/ 998122 h 4706204"/>
                  <a:gd name="connsiteX5" fmla="*/ 5879305 w 6925210"/>
                  <a:gd name="connsiteY5" fmla="*/ 709992 h 4706204"/>
                  <a:gd name="connsiteX6" fmla="*/ 5088728 w 6925210"/>
                  <a:gd name="connsiteY6" fmla="*/ 495680 h 4706204"/>
                  <a:gd name="connsiteX7" fmla="*/ 4788690 w 6925210"/>
                  <a:gd name="connsiteY7" fmla="*/ 286130 h 4706204"/>
                  <a:gd name="connsiteX8" fmla="*/ 5388766 w 6925210"/>
                  <a:gd name="connsiteY8" fmla="*/ 12286 h 4706204"/>
                  <a:gd name="connsiteX9" fmla="*/ 5831678 w 6925210"/>
                  <a:gd name="connsiteY9" fmla="*/ 145636 h 4706204"/>
                  <a:gd name="connsiteX10" fmla="*/ 5876922 w 6925210"/>
                  <a:gd name="connsiteY10" fmla="*/ 378998 h 4706204"/>
                  <a:gd name="connsiteX11" fmla="*/ 6396036 w 6925210"/>
                  <a:gd name="connsiteY11" fmla="*/ 486153 h 4706204"/>
                  <a:gd name="connsiteX12" fmla="*/ 6924673 w 6925210"/>
                  <a:gd name="connsiteY12" fmla="*/ 850486 h 4706204"/>
                  <a:gd name="connsiteX13" fmla="*/ 6167436 w 6925210"/>
                  <a:gd name="connsiteY13" fmla="*/ 1286253 h 4706204"/>
                  <a:gd name="connsiteX14" fmla="*/ 4864098 w 6925210"/>
                  <a:gd name="connsiteY14" fmla="*/ 1500566 h 4706204"/>
                  <a:gd name="connsiteX15" fmla="*/ 4445792 w 6925210"/>
                  <a:gd name="connsiteY15" fmla="*/ 1760122 h 4706204"/>
                  <a:gd name="connsiteX16" fmla="*/ 4829966 w 6925210"/>
                  <a:gd name="connsiteY16" fmla="*/ 2020473 h 4706204"/>
                  <a:gd name="connsiteX17" fmla="*/ 5736431 w 6925210"/>
                  <a:gd name="connsiteY17" fmla="*/ 2372103 h 4706204"/>
                  <a:gd name="connsiteX18" fmla="*/ 6255540 w 6925210"/>
                  <a:gd name="connsiteY18" fmla="*/ 3048380 h 4706204"/>
                  <a:gd name="connsiteX19" fmla="*/ 4852988 w 6925210"/>
                  <a:gd name="connsiteY19" fmla="*/ 3991352 h 4706204"/>
                  <a:gd name="connsiteX20" fmla="*/ 2340769 w 6925210"/>
                  <a:gd name="connsiteY20" fmla="*/ 4706204 h 4706204"/>
                  <a:gd name="connsiteX21" fmla="*/ 0 w 6925210"/>
                  <a:gd name="connsiteY21" fmla="*/ 4706204 h 4706204"/>
                  <a:gd name="connsiteX22" fmla="*/ 3810000 w 6925210"/>
                  <a:gd name="connsiteY22" fmla="*/ 3329365 h 4706204"/>
                  <a:gd name="connsiteX0" fmla="*/ 3810000 w 6925210"/>
                  <a:gd name="connsiteY0" fmla="*/ 3326757 h 4703596"/>
                  <a:gd name="connsiteX1" fmla="*/ 4241800 w 6925210"/>
                  <a:gd name="connsiteY1" fmla="*/ 2520308 h 4703596"/>
                  <a:gd name="connsiteX2" fmla="*/ 3271836 w 6925210"/>
                  <a:gd name="connsiteY2" fmla="*/ 1902771 h 4703596"/>
                  <a:gd name="connsiteX3" fmla="*/ 3886993 w 6925210"/>
                  <a:gd name="connsiteY3" fmla="*/ 1344765 h 4703596"/>
                  <a:gd name="connsiteX4" fmla="*/ 5719761 w 6925210"/>
                  <a:gd name="connsiteY4" fmla="*/ 995514 h 4703596"/>
                  <a:gd name="connsiteX5" fmla="*/ 5879305 w 6925210"/>
                  <a:gd name="connsiteY5" fmla="*/ 707384 h 4703596"/>
                  <a:gd name="connsiteX6" fmla="*/ 5088728 w 6925210"/>
                  <a:gd name="connsiteY6" fmla="*/ 493072 h 4703596"/>
                  <a:gd name="connsiteX7" fmla="*/ 4788690 w 6925210"/>
                  <a:gd name="connsiteY7" fmla="*/ 283522 h 4703596"/>
                  <a:gd name="connsiteX8" fmla="*/ 5388766 w 6925210"/>
                  <a:gd name="connsiteY8" fmla="*/ 9678 h 4703596"/>
                  <a:gd name="connsiteX9" fmla="*/ 5684041 w 6925210"/>
                  <a:gd name="connsiteY9" fmla="*/ 69209 h 4703596"/>
                  <a:gd name="connsiteX10" fmla="*/ 5831678 w 6925210"/>
                  <a:gd name="connsiteY10" fmla="*/ 143028 h 4703596"/>
                  <a:gd name="connsiteX11" fmla="*/ 5876922 w 6925210"/>
                  <a:gd name="connsiteY11" fmla="*/ 376390 h 4703596"/>
                  <a:gd name="connsiteX12" fmla="*/ 6396036 w 6925210"/>
                  <a:gd name="connsiteY12" fmla="*/ 483545 h 4703596"/>
                  <a:gd name="connsiteX13" fmla="*/ 6924673 w 6925210"/>
                  <a:gd name="connsiteY13" fmla="*/ 847878 h 4703596"/>
                  <a:gd name="connsiteX14" fmla="*/ 6167436 w 6925210"/>
                  <a:gd name="connsiteY14" fmla="*/ 1283645 h 4703596"/>
                  <a:gd name="connsiteX15" fmla="*/ 4864098 w 6925210"/>
                  <a:gd name="connsiteY15" fmla="*/ 1497958 h 4703596"/>
                  <a:gd name="connsiteX16" fmla="*/ 4445792 w 6925210"/>
                  <a:gd name="connsiteY16" fmla="*/ 1757514 h 4703596"/>
                  <a:gd name="connsiteX17" fmla="*/ 4829966 w 6925210"/>
                  <a:gd name="connsiteY17" fmla="*/ 2017865 h 4703596"/>
                  <a:gd name="connsiteX18" fmla="*/ 5736431 w 6925210"/>
                  <a:gd name="connsiteY18" fmla="*/ 2369495 h 4703596"/>
                  <a:gd name="connsiteX19" fmla="*/ 6255540 w 6925210"/>
                  <a:gd name="connsiteY19" fmla="*/ 3045772 h 4703596"/>
                  <a:gd name="connsiteX20" fmla="*/ 4852988 w 6925210"/>
                  <a:gd name="connsiteY20" fmla="*/ 3988744 h 4703596"/>
                  <a:gd name="connsiteX21" fmla="*/ 2340769 w 6925210"/>
                  <a:gd name="connsiteY21" fmla="*/ 4703596 h 4703596"/>
                  <a:gd name="connsiteX22" fmla="*/ 0 w 6925210"/>
                  <a:gd name="connsiteY22" fmla="*/ 4703596 h 4703596"/>
                  <a:gd name="connsiteX23" fmla="*/ 3810000 w 6925210"/>
                  <a:gd name="connsiteY23" fmla="*/ 3326757 h 4703596"/>
                  <a:gd name="connsiteX0" fmla="*/ 3810000 w 6925210"/>
                  <a:gd name="connsiteY0" fmla="*/ 3462503 h 4839342"/>
                  <a:gd name="connsiteX1" fmla="*/ 4241800 w 6925210"/>
                  <a:gd name="connsiteY1" fmla="*/ 2656054 h 4839342"/>
                  <a:gd name="connsiteX2" fmla="*/ 3271836 w 6925210"/>
                  <a:gd name="connsiteY2" fmla="*/ 2038517 h 4839342"/>
                  <a:gd name="connsiteX3" fmla="*/ 3886993 w 6925210"/>
                  <a:gd name="connsiteY3" fmla="*/ 1480511 h 4839342"/>
                  <a:gd name="connsiteX4" fmla="*/ 5719761 w 6925210"/>
                  <a:gd name="connsiteY4" fmla="*/ 1131260 h 4839342"/>
                  <a:gd name="connsiteX5" fmla="*/ 5879305 w 6925210"/>
                  <a:gd name="connsiteY5" fmla="*/ 843130 h 4839342"/>
                  <a:gd name="connsiteX6" fmla="*/ 5088728 w 6925210"/>
                  <a:gd name="connsiteY6" fmla="*/ 628818 h 4839342"/>
                  <a:gd name="connsiteX7" fmla="*/ 4788690 w 6925210"/>
                  <a:gd name="connsiteY7" fmla="*/ 419268 h 4839342"/>
                  <a:gd name="connsiteX8" fmla="*/ 5388766 w 6925210"/>
                  <a:gd name="connsiteY8" fmla="*/ 145424 h 4839342"/>
                  <a:gd name="connsiteX9" fmla="*/ 6367459 w 6925210"/>
                  <a:gd name="connsiteY9" fmla="*/ 2549 h 4839342"/>
                  <a:gd name="connsiteX10" fmla="*/ 5831678 w 6925210"/>
                  <a:gd name="connsiteY10" fmla="*/ 278774 h 4839342"/>
                  <a:gd name="connsiteX11" fmla="*/ 5876922 w 6925210"/>
                  <a:gd name="connsiteY11" fmla="*/ 512136 h 4839342"/>
                  <a:gd name="connsiteX12" fmla="*/ 6396036 w 6925210"/>
                  <a:gd name="connsiteY12" fmla="*/ 619291 h 4839342"/>
                  <a:gd name="connsiteX13" fmla="*/ 6924673 w 6925210"/>
                  <a:gd name="connsiteY13" fmla="*/ 983624 h 4839342"/>
                  <a:gd name="connsiteX14" fmla="*/ 6167436 w 6925210"/>
                  <a:gd name="connsiteY14" fmla="*/ 1419391 h 4839342"/>
                  <a:gd name="connsiteX15" fmla="*/ 4864098 w 6925210"/>
                  <a:gd name="connsiteY15" fmla="*/ 1633704 h 4839342"/>
                  <a:gd name="connsiteX16" fmla="*/ 4445792 w 6925210"/>
                  <a:gd name="connsiteY16" fmla="*/ 1893260 h 4839342"/>
                  <a:gd name="connsiteX17" fmla="*/ 4829966 w 6925210"/>
                  <a:gd name="connsiteY17" fmla="*/ 2153611 h 4839342"/>
                  <a:gd name="connsiteX18" fmla="*/ 5736431 w 6925210"/>
                  <a:gd name="connsiteY18" fmla="*/ 2505241 h 4839342"/>
                  <a:gd name="connsiteX19" fmla="*/ 6255540 w 6925210"/>
                  <a:gd name="connsiteY19" fmla="*/ 3181518 h 4839342"/>
                  <a:gd name="connsiteX20" fmla="*/ 4852988 w 6925210"/>
                  <a:gd name="connsiteY20" fmla="*/ 4124490 h 4839342"/>
                  <a:gd name="connsiteX21" fmla="*/ 2340769 w 6925210"/>
                  <a:gd name="connsiteY21" fmla="*/ 4839342 h 4839342"/>
                  <a:gd name="connsiteX22" fmla="*/ 0 w 6925210"/>
                  <a:gd name="connsiteY22" fmla="*/ 4839342 h 4839342"/>
                  <a:gd name="connsiteX23" fmla="*/ 3810000 w 6925210"/>
                  <a:gd name="connsiteY23" fmla="*/ 3462503 h 4839342"/>
                  <a:gd name="connsiteX0" fmla="*/ 3810000 w 6925210"/>
                  <a:gd name="connsiteY0" fmla="*/ 3459954 h 4836793"/>
                  <a:gd name="connsiteX1" fmla="*/ 4241800 w 6925210"/>
                  <a:gd name="connsiteY1" fmla="*/ 2653505 h 4836793"/>
                  <a:gd name="connsiteX2" fmla="*/ 3271836 w 6925210"/>
                  <a:gd name="connsiteY2" fmla="*/ 2035968 h 4836793"/>
                  <a:gd name="connsiteX3" fmla="*/ 3886993 w 6925210"/>
                  <a:gd name="connsiteY3" fmla="*/ 1477962 h 4836793"/>
                  <a:gd name="connsiteX4" fmla="*/ 5719761 w 6925210"/>
                  <a:gd name="connsiteY4" fmla="*/ 1128711 h 4836793"/>
                  <a:gd name="connsiteX5" fmla="*/ 5879305 w 6925210"/>
                  <a:gd name="connsiteY5" fmla="*/ 840581 h 4836793"/>
                  <a:gd name="connsiteX6" fmla="*/ 5088728 w 6925210"/>
                  <a:gd name="connsiteY6" fmla="*/ 626269 h 4836793"/>
                  <a:gd name="connsiteX7" fmla="*/ 4788690 w 6925210"/>
                  <a:gd name="connsiteY7" fmla="*/ 416719 h 4836793"/>
                  <a:gd name="connsiteX8" fmla="*/ 5388766 w 6925210"/>
                  <a:gd name="connsiteY8" fmla="*/ 142875 h 4836793"/>
                  <a:gd name="connsiteX9" fmla="*/ 6367459 w 6925210"/>
                  <a:gd name="connsiteY9" fmla="*/ 0 h 4836793"/>
                  <a:gd name="connsiteX10" fmla="*/ 5831678 w 6925210"/>
                  <a:gd name="connsiteY10" fmla="*/ 276225 h 4836793"/>
                  <a:gd name="connsiteX11" fmla="*/ 5876922 w 6925210"/>
                  <a:gd name="connsiteY11" fmla="*/ 509587 h 4836793"/>
                  <a:gd name="connsiteX12" fmla="*/ 6396036 w 6925210"/>
                  <a:gd name="connsiteY12" fmla="*/ 616742 h 4836793"/>
                  <a:gd name="connsiteX13" fmla="*/ 6924673 w 6925210"/>
                  <a:gd name="connsiteY13" fmla="*/ 981075 h 4836793"/>
                  <a:gd name="connsiteX14" fmla="*/ 6167436 w 6925210"/>
                  <a:gd name="connsiteY14" fmla="*/ 1416842 h 4836793"/>
                  <a:gd name="connsiteX15" fmla="*/ 4864098 w 6925210"/>
                  <a:gd name="connsiteY15" fmla="*/ 1631155 h 4836793"/>
                  <a:gd name="connsiteX16" fmla="*/ 4445792 w 6925210"/>
                  <a:gd name="connsiteY16" fmla="*/ 1890711 h 4836793"/>
                  <a:gd name="connsiteX17" fmla="*/ 4829966 w 6925210"/>
                  <a:gd name="connsiteY17" fmla="*/ 2151062 h 4836793"/>
                  <a:gd name="connsiteX18" fmla="*/ 5736431 w 6925210"/>
                  <a:gd name="connsiteY18" fmla="*/ 2502692 h 4836793"/>
                  <a:gd name="connsiteX19" fmla="*/ 6255540 w 6925210"/>
                  <a:gd name="connsiteY19" fmla="*/ 3178969 h 4836793"/>
                  <a:gd name="connsiteX20" fmla="*/ 4852988 w 6925210"/>
                  <a:gd name="connsiteY20" fmla="*/ 4121941 h 4836793"/>
                  <a:gd name="connsiteX21" fmla="*/ 2340769 w 6925210"/>
                  <a:gd name="connsiteY21" fmla="*/ 4836793 h 4836793"/>
                  <a:gd name="connsiteX22" fmla="*/ 0 w 6925210"/>
                  <a:gd name="connsiteY22" fmla="*/ 4836793 h 4836793"/>
                  <a:gd name="connsiteX23" fmla="*/ 3810000 w 6925210"/>
                  <a:gd name="connsiteY23" fmla="*/ 3459954 h 4836793"/>
                  <a:gd name="connsiteX0" fmla="*/ 3810000 w 6925210"/>
                  <a:gd name="connsiteY0" fmla="*/ 3460385 h 4837224"/>
                  <a:gd name="connsiteX1" fmla="*/ 4241800 w 6925210"/>
                  <a:gd name="connsiteY1" fmla="*/ 2653936 h 4837224"/>
                  <a:gd name="connsiteX2" fmla="*/ 3271836 w 6925210"/>
                  <a:gd name="connsiteY2" fmla="*/ 2036399 h 4837224"/>
                  <a:gd name="connsiteX3" fmla="*/ 3886993 w 6925210"/>
                  <a:gd name="connsiteY3" fmla="*/ 1478393 h 4837224"/>
                  <a:gd name="connsiteX4" fmla="*/ 5719761 w 6925210"/>
                  <a:gd name="connsiteY4" fmla="*/ 1129142 h 4837224"/>
                  <a:gd name="connsiteX5" fmla="*/ 5879305 w 6925210"/>
                  <a:gd name="connsiteY5" fmla="*/ 841012 h 4837224"/>
                  <a:gd name="connsiteX6" fmla="*/ 5088728 w 6925210"/>
                  <a:gd name="connsiteY6" fmla="*/ 626700 h 4837224"/>
                  <a:gd name="connsiteX7" fmla="*/ 4788690 w 6925210"/>
                  <a:gd name="connsiteY7" fmla="*/ 417150 h 4837224"/>
                  <a:gd name="connsiteX8" fmla="*/ 5388766 w 6925210"/>
                  <a:gd name="connsiteY8" fmla="*/ 143306 h 4837224"/>
                  <a:gd name="connsiteX9" fmla="*/ 6367459 w 6925210"/>
                  <a:gd name="connsiteY9" fmla="*/ 431 h 4837224"/>
                  <a:gd name="connsiteX10" fmla="*/ 6179341 w 6925210"/>
                  <a:gd name="connsiteY10" fmla="*/ 105206 h 4837224"/>
                  <a:gd name="connsiteX11" fmla="*/ 5831678 w 6925210"/>
                  <a:gd name="connsiteY11" fmla="*/ 276656 h 4837224"/>
                  <a:gd name="connsiteX12" fmla="*/ 5876922 w 6925210"/>
                  <a:gd name="connsiteY12" fmla="*/ 510018 h 4837224"/>
                  <a:gd name="connsiteX13" fmla="*/ 6396036 w 6925210"/>
                  <a:gd name="connsiteY13" fmla="*/ 617173 h 4837224"/>
                  <a:gd name="connsiteX14" fmla="*/ 6924673 w 6925210"/>
                  <a:gd name="connsiteY14" fmla="*/ 981506 h 4837224"/>
                  <a:gd name="connsiteX15" fmla="*/ 6167436 w 6925210"/>
                  <a:gd name="connsiteY15" fmla="*/ 1417273 h 4837224"/>
                  <a:gd name="connsiteX16" fmla="*/ 4864098 w 6925210"/>
                  <a:gd name="connsiteY16" fmla="*/ 1631586 h 4837224"/>
                  <a:gd name="connsiteX17" fmla="*/ 4445792 w 6925210"/>
                  <a:gd name="connsiteY17" fmla="*/ 1891142 h 4837224"/>
                  <a:gd name="connsiteX18" fmla="*/ 4829966 w 6925210"/>
                  <a:gd name="connsiteY18" fmla="*/ 2151493 h 4837224"/>
                  <a:gd name="connsiteX19" fmla="*/ 5736431 w 6925210"/>
                  <a:gd name="connsiteY19" fmla="*/ 2503123 h 4837224"/>
                  <a:gd name="connsiteX20" fmla="*/ 6255540 w 6925210"/>
                  <a:gd name="connsiteY20" fmla="*/ 3179400 h 4837224"/>
                  <a:gd name="connsiteX21" fmla="*/ 4852988 w 6925210"/>
                  <a:gd name="connsiteY21" fmla="*/ 4122372 h 4837224"/>
                  <a:gd name="connsiteX22" fmla="*/ 2340769 w 6925210"/>
                  <a:gd name="connsiteY22" fmla="*/ 4837224 h 4837224"/>
                  <a:gd name="connsiteX23" fmla="*/ 0 w 6925210"/>
                  <a:gd name="connsiteY23" fmla="*/ 4837224 h 4837224"/>
                  <a:gd name="connsiteX24" fmla="*/ 3810000 w 6925210"/>
                  <a:gd name="connsiteY24" fmla="*/ 3460385 h 4837224"/>
                  <a:gd name="connsiteX0" fmla="*/ 3810000 w 7189015"/>
                  <a:gd name="connsiteY0" fmla="*/ 3462115 h 4838954"/>
                  <a:gd name="connsiteX1" fmla="*/ 4241800 w 7189015"/>
                  <a:gd name="connsiteY1" fmla="*/ 2655666 h 4838954"/>
                  <a:gd name="connsiteX2" fmla="*/ 3271836 w 7189015"/>
                  <a:gd name="connsiteY2" fmla="*/ 2038129 h 4838954"/>
                  <a:gd name="connsiteX3" fmla="*/ 3886993 w 7189015"/>
                  <a:gd name="connsiteY3" fmla="*/ 1480123 h 4838954"/>
                  <a:gd name="connsiteX4" fmla="*/ 5719761 w 7189015"/>
                  <a:gd name="connsiteY4" fmla="*/ 1130872 h 4838954"/>
                  <a:gd name="connsiteX5" fmla="*/ 5879305 w 7189015"/>
                  <a:gd name="connsiteY5" fmla="*/ 842742 h 4838954"/>
                  <a:gd name="connsiteX6" fmla="*/ 5088728 w 7189015"/>
                  <a:gd name="connsiteY6" fmla="*/ 628430 h 4838954"/>
                  <a:gd name="connsiteX7" fmla="*/ 4788690 w 7189015"/>
                  <a:gd name="connsiteY7" fmla="*/ 418880 h 4838954"/>
                  <a:gd name="connsiteX8" fmla="*/ 5388766 w 7189015"/>
                  <a:gd name="connsiteY8" fmla="*/ 145036 h 4838954"/>
                  <a:gd name="connsiteX9" fmla="*/ 6367459 w 7189015"/>
                  <a:gd name="connsiteY9" fmla="*/ 2161 h 4838954"/>
                  <a:gd name="connsiteX10" fmla="*/ 7181847 w 7189015"/>
                  <a:gd name="connsiteY10" fmla="*/ 47405 h 4838954"/>
                  <a:gd name="connsiteX11" fmla="*/ 5831678 w 7189015"/>
                  <a:gd name="connsiteY11" fmla="*/ 278386 h 4838954"/>
                  <a:gd name="connsiteX12" fmla="*/ 5876922 w 7189015"/>
                  <a:gd name="connsiteY12" fmla="*/ 511748 h 4838954"/>
                  <a:gd name="connsiteX13" fmla="*/ 6396036 w 7189015"/>
                  <a:gd name="connsiteY13" fmla="*/ 618903 h 4838954"/>
                  <a:gd name="connsiteX14" fmla="*/ 6924673 w 7189015"/>
                  <a:gd name="connsiteY14" fmla="*/ 983236 h 4838954"/>
                  <a:gd name="connsiteX15" fmla="*/ 6167436 w 7189015"/>
                  <a:gd name="connsiteY15" fmla="*/ 1419003 h 4838954"/>
                  <a:gd name="connsiteX16" fmla="*/ 4864098 w 7189015"/>
                  <a:gd name="connsiteY16" fmla="*/ 1633316 h 4838954"/>
                  <a:gd name="connsiteX17" fmla="*/ 4445792 w 7189015"/>
                  <a:gd name="connsiteY17" fmla="*/ 1892872 h 4838954"/>
                  <a:gd name="connsiteX18" fmla="*/ 4829966 w 7189015"/>
                  <a:gd name="connsiteY18" fmla="*/ 2153223 h 4838954"/>
                  <a:gd name="connsiteX19" fmla="*/ 5736431 w 7189015"/>
                  <a:gd name="connsiteY19" fmla="*/ 2504853 h 4838954"/>
                  <a:gd name="connsiteX20" fmla="*/ 6255540 w 7189015"/>
                  <a:gd name="connsiteY20" fmla="*/ 3181130 h 4838954"/>
                  <a:gd name="connsiteX21" fmla="*/ 4852988 w 7189015"/>
                  <a:gd name="connsiteY21" fmla="*/ 4124102 h 4838954"/>
                  <a:gd name="connsiteX22" fmla="*/ 2340769 w 7189015"/>
                  <a:gd name="connsiteY22" fmla="*/ 4838954 h 4838954"/>
                  <a:gd name="connsiteX23" fmla="*/ 0 w 7189015"/>
                  <a:gd name="connsiteY23" fmla="*/ 4838954 h 4838954"/>
                  <a:gd name="connsiteX24" fmla="*/ 3810000 w 7189015"/>
                  <a:gd name="connsiteY24" fmla="*/ 3462115 h 4838954"/>
                  <a:gd name="connsiteX0" fmla="*/ 3810000 w 7189015"/>
                  <a:gd name="connsiteY0" fmla="*/ 3462115 h 4838954"/>
                  <a:gd name="connsiteX1" fmla="*/ 4241800 w 7189015"/>
                  <a:gd name="connsiteY1" fmla="*/ 2655666 h 4838954"/>
                  <a:gd name="connsiteX2" fmla="*/ 3271836 w 7189015"/>
                  <a:gd name="connsiteY2" fmla="*/ 2038129 h 4838954"/>
                  <a:gd name="connsiteX3" fmla="*/ 3886993 w 7189015"/>
                  <a:gd name="connsiteY3" fmla="*/ 1480123 h 4838954"/>
                  <a:gd name="connsiteX4" fmla="*/ 5719761 w 7189015"/>
                  <a:gd name="connsiteY4" fmla="*/ 1130872 h 4838954"/>
                  <a:gd name="connsiteX5" fmla="*/ 5879305 w 7189015"/>
                  <a:gd name="connsiteY5" fmla="*/ 842742 h 4838954"/>
                  <a:gd name="connsiteX6" fmla="*/ 5088728 w 7189015"/>
                  <a:gd name="connsiteY6" fmla="*/ 628430 h 4838954"/>
                  <a:gd name="connsiteX7" fmla="*/ 4788690 w 7189015"/>
                  <a:gd name="connsiteY7" fmla="*/ 418880 h 4838954"/>
                  <a:gd name="connsiteX8" fmla="*/ 5388766 w 7189015"/>
                  <a:gd name="connsiteY8" fmla="*/ 145036 h 4838954"/>
                  <a:gd name="connsiteX9" fmla="*/ 6367459 w 7189015"/>
                  <a:gd name="connsiteY9" fmla="*/ 2161 h 4838954"/>
                  <a:gd name="connsiteX10" fmla="*/ 7181847 w 7189015"/>
                  <a:gd name="connsiteY10" fmla="*/ 47405 h 4838954"/>
                  <a:gd name="connsiteX11" fmla="*/ 5831678 w 7189015"/>
                  <a:gd name="connsiteY11" fmla="*/ 278386 h 4838954"/>
                  <a:gd name="connsiteX12" fmla="*/ 5876922 w 7189015"/>
                  <a:gd name="connsiteY12" fmla="*/ 511748 h 4838954"/>
                  <a:gd name="connsiteX13" fmla="*/ 6396036 w 7189015"/>
                  <a:gd name="connsiteY13" fmla="*/ 618903 h 4838954"/>
                  <a:gd name="connsiteX14" fmla="*/ 6924673 w 7189015"/>
                  <a:gd name="connsiteY14" fmla="*/ 983236 h 4838954"/>
                  <a:gd name="connsiteX15" fmla="*/ 6167436 w 7189015"/>
                  <a:gd name="connsiteY15" fmla="*/ 1419003 h 4838954"/>
                  <a:gd name="connsiteX16" fmla="*/ 4864098 w 7189015"/>
                  <a:gd name="connsiteY16" fmla="*/ 1633316 h 4838954"/>
                  <a:gd name="connsiteX17" fmla="*/ 4445792 w 7189015"/>
                  <a:gd name="connsiteY17" fmla="*/ 1892872 h 4838954"/>
                  <a:gd name="connsiteX18" fmla="*/ 4829966 w 7189015"/>
                  <a:gd name="connsiteY18" fmla="*/ 2153223 h 4838954"/>
                  <a:gd name="connsiteX19" fmla="*/ 5736431 w 7189015"/>
                  <a:gd name="connsiteY19" fmla="*/ 2504853 h 4838954"/>
                  <a:gd name="connsiteX20" fmla="*/ 6255540 w 7189015"/>
                  <a:gd name="connsiteY20" fmla="*/ 3181130 h 4838954"/>
                  <a:gd name="connsiteX21" fmla="*/ 4852988 w 7189015"/>
                  <a:gd name="connsiteY21" fmla="*/ 4124102 h 4838954"/>
                  <a:gd name="connsiteX22" fmla="*/ 2340769 w 7189015"/>
                  <a:gd name="connsiteY22" fmla="*/ 4838954 h 4838954"/>
                  <a:gd name="connsiteX23" fmla="*/ 0 w 7189015"/>
                  <a:gd name="connsiteY23" fmla="*/ 4838954 h 4838954"/>
                  <a:gd name="connsiteX24" fmla="*/ 3810000 w 7189015"/>
                  <a:gd name="connsiteY24" fmla="*/ 3462115 h 4838954"/>
                  <a:gd name="connsiteX0" fmla="*/ 3810000 w 7202957"/>
                  <a:gd name="connsiteY0" fmla="*/ 3472419 h 4849258"/>
                  <a:gd name="connsiteX1" fmla="*/ 4241800 w 7202957"/>
                  <a:gd name="connsiteY1" fmla="*/ 2665970 h 4849258"/>
                  <a:gd name="connsiteX2" fmla="*/ 3271836 w 7202957"/>
                  <a:gd name="connsiteY2" fmla="*/ 2048433 h 4849258"/>
                  <a:gd name="connsiteX3" fmla="*/ 3886993 w 7202957"/>
                  <a:gd name="connsiteY3" fmla="*/ 1490427 h 4849258"/>
                  <a:gd name="connsiteX4" fmla="*/ 5719761 w 7202957"/>
                  <a:gd name="connsiteY4" fmla="*/ 1141176 h 4849258"/>
                  <a:gd name="connsiteX5" fmla="*/ 5879305 w 7202957"/>
                  <a:gd name="connsiteY5" fmla="*/ 853046 h 4849258"/>
                  <a:gd name="connsiteX6" fmla="*/ 5088728 w 7202957"/>
                  <a:gd name="connsiteY6" fmla="*/ 638734 h 4849258"/>
                  <a:gd name="connsiteX7" fmla="*/ 4788690 w 7202957"/>
                  <a:gd name="connsiteY7" fmla="*/ 429184 h 4849258"/>
                  <a:gd name="connsiteX8" fmla="*/ 5388766 w 7202957"/>
                  <a:gd name="connsiteY8" fmla="*/ 155340 h 4849258"/>
                  <a:gd name="connsiteX9" fmla="*/ 6367459 w 7202957"/>
                  <a:gd name="connsiteY9" fmla="*/ 12465 h 4849258"/>
                  <a:gd name="connsiteX10" fmla="*/ 6636541 w 7202957"/>
                  <a:gd name="connsiteY10" fmla="*/ 12465 h 4849258"/>
                  <a:gd name="connsiteX11" fmla="*/ 7181847 w 7202957"/>
                  <a:gd name="connsiteY11" fmla="*/ 57709 h 4849258"/>
                  <a:gd name="connsiteX12" fmla="*/ 5831678 w 7202957"/>
                  <a:gd name="connsiteY12" fmla="*/ 288690 h 4849258"/>
                  <a:gd name="connsiteX13" fmla="*/ 5876922 w 7202957"/>
                  <a:gd name="connsiteY13" fmla="*/ 522052 h 4849258"/>
                  <a:gd name="connsiteX14" fmla="*/ 6396036 w 7202957"/>
                  <a:gd name="connsiteY14" fmla="*/ 629207 h 4849258"/>
                  <a:gd name="connsiteX15" fmla="*/ 6924673 w 7202957"/>
                  <a:gd name="connsiteY15" fmla="*/ 993540 h 4849258"/>
                  <a:gd name="connsiteX16" fmla="*/ 6167436 w 7202957"/>
                  <a:gd name="connsiteY16" fmla="*/ 1429307 h 4849258"/>
                  <a:gd name="connsiteX17" fmla="*/ 4864098 w 7202957"/>
                  <a:gd name="connsiteY17" fmla="*/ 1643620 h 4849258"/>
                  <a:gd name="connsiteX18" fmla="*/ 4445792 w 7202957"/>
                  <a:gd name="connsiteY18" fmla="*/ 1903176 h 4849258"/>
                  <a:gd name="connsiteX19" fmla="*/ 4829966 w 7202957"/>
                  <a:gd name="connsiteY19" fmla="*/ 2163527 h 4849258"/>
                  <a:gd name="connsiteX20" fmla="*/ 5736431 w 7202957"/>
                  <a:gd name="connsiteY20" fmla="*/ 2515157 h 4849258"/>
                  <a:gd name="connsiteX21" fmla="*/ 6255540 w 7202957"/>
                  <a:gd name="connsiteY21" fmla="*/ 3191434 h 4849258"/>
                  <a:gd name="connsiteX22" fmla="*/ 4852988 w 7202957"/>
                  <a:gd name="connsiteY22" fmla="*/ 4134406 h 4849258"/>
                  <a:gd name="connsiteX23" fmla="*/ 2340769 w 7202957"/>
                  <a:gd name="connsiteY23" fmla="*/ 4849258 h 4849258"/>
                  <a:gd name="connsiteX24" fmla="*/ 0 w 7202957"/>
                  <a:gd name="connsiteY24" fmla="*/ 4849258 h 4849258"/>
                  <a:gd name="connsiteX25" fmla="*/ 3810000 w 7202957"/>
                  <a:gd name="connsiteY25" fmla="*/ 3472419 h 4849258"/>
                  <a:gd name="connsiteX0" fmla="*/ 3810000 w 7202957"/>
                  <a:gd name="connsiteY0" fmla="*/ 3762518 h 5139357"/>
                  <a:gd name="connsiteX1" fmla="*/ 4241800 w 7202957"/>
                  <a:gd name="connsiteY1" fmla="*/ 2956069 h 5139357"/>
                  <a:gd name="connsiteX2" fmla="*/ 3271836 w 7202957"/>
                  <a:gd name="connsiteY2" fmla="*/ 2338532 h 5139357"/>
                  <a:gd name="connsiteX3" fmla="*/ 3886993 w 7202957"/>
                  <a:gd name="connsiteY3" fmla="*/ 1780526 h 5139357"/>
                  <a:gd name="connsiteX4" fmla="*/ 5719761 w 7202957"/>
                  <a:gd name="connsiteY4" fmla="*/ 1431275 h 5139357"/>
                  <a:gd name="connsiteX5" fmla="*/ 5879305 w 7202957"/>
                  <a:gd name="connsiteY5" fmla="*/ 1143145 h 5139357"/>
                  <a:gd name="connsiteX6" fmla="*/ 5088728 w 7202957"/>
                  <a:gd name="connsiteY6" fmla="*/ 928833 h 5139357"/>
                  <a:gd name="connsiteX7" fmla="*/ 4788690 w 7202957"/>
                  <a:gd name="connsiteY7" fmla="*/ 719283 h 5139357"/>
                  <a:gd name="connsiteX8" fmla="*/ 5388766 w 7202957"/>
                  <a:gd name="connsiteY8" fmla="*/ 445439 h 5139357"/>
                  <a:gd name="connsiteX9" fmla="*/ 6367459 w 7202957"/>
                  <a:gd name="connsiteY9" fmla="*/ 302564 h 5139357"/>
                  <a:gd name="connsiteX10" fmla="*/ 6636541 w 7202957"/>
                  <a:gd name="connsiteY10" fmla="*/ 146 h 5139357"/>
                  <a:gd name="connsiteX11" fmla="*/ 7181847 w 7202957"/>
                  <a:gd name="connsiteY11" fmla="*/ 347808 h 5139357"/>
                  <a:gd name="connsiteX12" fmla="*/ 5831678 w 7202957"/>
                  <a:gd name="connsiteY12" fmla="*/ 578789 h 5139357"/>
                  <a:gd name="connsiteX13" fmla="*/ 5876922 w 7202957"/>
                  <a:gd name="connsiteY13" fmla="*/ 812151 h 5139357"/>
                  <a:gd name="connsiteX14" fmla="*/ 6396036 w 7202957"/>
                  <a:gd name="connsiteY14" fmla="*/ 919306 h 5139357"/>
                  <a:gd name="connsiteX15" fmla="*/ 6924673 w 7202957"/>
                  <a:gd name="connsiteY15" fmla="*/ 1283639 h 5139357"/>
                  <a:gd name="connsiteX16" fmla="*/ 6167436 w 7202957"/>
                  <a:gd name="connsiteY16" fmla="*/ 1719406 h 5139357"/>
                  <a:gd name="connsiteX17" fmla="*/ 4864098 w 7202957"/>
                  <a:gd name="connsiteY17" fmla="*/ 1933719 h 5139357"/>
                  <a:gd name="connsiteX18" fmla="*/ 4445792 w 7202957"/>
                  <a:gd name="connsiteY18" fmla="*/ 2193275 h 5139357"/>
                  <a:gd name="connsiteX19" fmla="*/ 4829966 w 7202957"/>
                  <a:gd name="connsiteY19" fmla="*/ 2453626 h 5139357"/>
                  <a:gd name="connsiteX20" fmla="*/ 5736431 w 7202957"/>
                  <a:gd name="connsiteY20" fmla="*/ 2805256 h 5139357"/>
                  <a:gd name="connsiteX21" fmla="*/ 6255540 w 7202957"/>
                  <a:gd name="connsiteY21" fmla="*/ 3481533 h 5139357"/>
                  <a:gd name="connsiteX22" fmla="*/ 4852988 w 7202957"/>
                  <a:gd name="connsiteY22" fmla="*/ 4424505 h 5139357"/>
                  <a:gd name="connsiteX23" fmla="*/ 2340769 w 7202957"/>
                  <a:gd name="connsiteY23" fmla="*/ 5139357 h 5139357"/>
                  <a:gd name="connsiteX24" fmla="*/ 0 w 7202957"/>
                  <a:gd name="connsiteY24" fmla="*/ 5139357 h 5139357"/>
                  <a:gd name="connsiteX25" fmla="*/ 3810000 w 7202957"/>
                  <a:gd name="connsiteY25" fmla="*/ 3762518 h 5139357"/>
                  <a:gd name="connsiteX0" fmla="*/ 3810000 w 7245501"/>
                  <a:gd name="connsiteY0" fmla="*/ 3766756 h 5143595"/>
                  <a:gd name="connsiteX1" fmla="*/ 4241800 w 7245501"/>
                  <a:gd name="connsiteY1" fmla="*/ 2960307 h 5143595"/>
                  <a:gd name="connsiteX2" fmla="*/ 3271836 w 7245501"/>
                  <a:gd name="connsiteY2" fmla="*/ 2342770 h 5143595"/>
                  <a:gd name="connsiteX3" fmla="*/ 3886993 w 7245501"/>
                  <a:gd name="connsiteY3" fmla="*/ 1784764 h 5143595"/>
                  <a:gd name="connsiteX4" fmla="*/ 5719761 w 7245501"/>
                  <a:gd name="connsiteY4" fmla="*/ 1435513 h 5143595"/>
                  <a:gd name="connsiteX5" fmla="*/ 5879305 w 7245501"/>
                  <a:gd name="connsiteY5" fmla="*/ 1147383 h 5143595"/>
                  <a:gd name="connsiteX6" fmla="*/ 5088728 w 7245501"/>
                  <a:gd name="connsiteY6" fmla="*/ 933071 h 5143595"/>
                  <a:gd name="connsiteX7" fmla="*/ 4788690 w 7245501"/>
                  <a:gd name="connsiteY7" fmla="*/ 723521 h 5143595"/>
                  <a:gd name="connsiteX8" fmla="*/ 5388766 w 7245501"/>
                  <a:gd name="connsiteY8" fmla="*/ 449677 h 5143595"/>
                  <a:gd name="connsiteX9" fmla="*/ 6367459 w 7245501"/>
                  <a:gd name="connsiteY9" fmla="*/ 306802 h 5143595"/>
                  <a:gd name="connsiteX10" fmla="*/ 6636541 w 7245501"/>
                  <a:gd name="connsiteY10" fmla="*/ 4384 h 5143595"/>
                  <a:gd name="connsiteX11" fmla="*/ 6986585 w 7245501"/>
                  <a:gd name="connsiteY11" fmla="*/ 142497 h 5143595"/>
                  <a:gd name="connsiteX12" fmla="*/ 7181847 w 7245501"/>
                  <a:gd name="connsiteY12" fmla="*/ 352046 h 5143595"/>
                  <a:gd name="connsiteX13" fmla="*/ 5831678 w 7245501"/>
                  <a:gd name="connsiteY13" fmla="*/ 583027 h 5143595"/>
                  <a:gd name="connsiteX14" fmla="*/ 5876922 w 7245501"/>
                  <a:gd name="connsiteY14" fmla="*/ 816389 h 5143595"/>
                  <a:gd name="connsiteX15" fmla="*/ 6396036 w 7245501"/>
                  <a:gd name="connsiteY15" fmla="*/ 923544 h 5143595"/>
                  <a:gd name="connsiteX16" fmla="*/ 6924673 w 7245501"/>
                  <a:gd name="connsiteY16" fmla="*/ 1287877 h 5143595"/>
                  <a:gd name="connsiteX17" fmla="*/ 6167436 w 7245501"/>
                  <a:gd name="connsiteY17" fmla="*/ 1723644 h 5143595"/>
                  <a:gd name="connsiteX18" fmla="*/ 4864098 w 7245501"/>
                  <a:gd name="connsiteY18" fmla="*/ 1937957 h 5143595"/>
                  <a:gd name="connsiteX19" fmla="*/ 4445792 w 7245501"/>
                  <a:gd name="connsiteY19" fmla="*/ 2197513 h 5143595"/>
                  <a:gd name="connsiteX20" fmla="*/ 4829966 w 7245501"/>
                  <a:gd name="connsiteY20" fmla="*/ 2457864 h 5143595"/>
                  <a:gd name="connsiteX21" fmla="*/ 5736431 w 7245501"/>
                  <a:gd name="connsiteY21" fmla="*/ 2809494 h 5143595"/>
                  <a:gd name="connsiteX22" fmla="*/ 6255540 w 7245501"/>
                  <a:gd name="connsiteY22" fmla="*/ 3485771 h 5143595"/>
                  <a:gd name="connsiteX23" fmla="*/ 4852988 w 7245501"/>
                  <a:gd name="connsiteY23" fmla="*/ 4428743 h 5143595"/>
                  <a:gd name="connsiteX24" fmla="*/ 2340769 w 7245501"/>
                  <a:gd name="connsiteY24" fmla="*/ 5143595 h 5143595"/>
                  <a:gd name="connsiteX25" fmla="*/ 0 w 7245501"/>
                  <a:gd name="connsiteY25" fmla="*/ 5143595 h 5143595"/>
                  <a:gd name="connsiteX26" fmla="*/ 3810000 w 7245501"/>
                  <a:gd name="connsiteY26" fmla="*/ 3766756 h 5143595"/>
                  <a:gd name="connsiteX0" fmla="*/ 3810000 w 7292238"/>
                  <a:gd name="connsiteY0" fmla="*/ 3840962 h 5217801"/>
                  <a:gd name="connsiteX1" fmla="*/ 4241800 w 7292238"/>
                  <a:gd name="connsiteY1" fmla="*/ 3034513 h 5217801"/>
                  <a:gd name="connsiteX2" fmla="*/ 3271836 w 7292238"/>
                  <a:gd name="connsiteY2" fmla="*/ 2416976 h 5217801"/>
                  <a:gd name="connsiteX3" fmla="*/ 3886993 w 7292238"/>
                  <a:gd name="connsiteY3" fmla="*/ 1858970 h 5217801"/>
                  <a:gd name="connsiteX4" fmla="*/ 5719761 w 7292238"/>
                  <a:gd name="connsiteY4" fmla="*/ 1509719 h 5217801"/>
                  <a:gd name="connsiteX5" fmla="*/ 5879305 w 7292238"/>
                  <a:gd name="connsiteY5" fmla="*/ 1221589 h 5217801"/>
                  <a:gd name="connsiteX6" fmla="*/ 5088728 w 7292238"/>
                  <a:gd name="connsiteY6" fmla="*/ 1007277 h 5217801"/>
                  <a:gd name="connsiteX7" fmla="*/ 4788690 w 7292238"/>
                  <a:gd name="connsiteY7" fmla="*/ 797727 h 5217801"/>
                  <a:gd name="connsiteX8" fmla="*/ 5388766 w 7292238"/>
                  <a:gd name="connsiteY8" fmla="*/ 523883 h 5217801"/>
                  <a:gd name="connsiteX9" fmla="*/ 6367459 w 7292238"/>
                  <a:gd name="connsiteY9" fmla="*/ 381008 h 5217801"/>
                  <a:gd name="connsiteX10" fmla="*/ 6636541 w 7292238"/>
                  <a:gd name="connsiteY10" fmla="*/ 78590 h 5217801"/>
                  <a:gd name="connsiteX11" fmla="*/ 7184229 w 7292238"/>
                  <a:gd name="connsiteY11" fmla="*/ 19059 h 5217801"/>
                  <a:gd name="connsiteX12" fmla="*/ 7181847 w 7292238"/>
                  <a:gd name="connsiteY12" fmla="*/ 426252 h 5217801"/>
                  <a:gd name="connsiteX13" fmla="*/ 5831678 w 7292238"/>
                  <a:gd name="connsiteY13" fmla="*/ 657233 h 5217801"/>
                  <a:gd name="connsiteX14" fmla="*/ 5876922 w 7292238"/>
                  <a:gd name="connsiteY14" fmla="*/ 890595 h 5217801"/>
                  <a:gd name="connsiteX15" fmla="*/ 6396036 w 7292238"/>
                  <a:gd name="connsiteY15" fmla="*/ 997750 h 5217801"/>
                  <a:gd name="connsiteX16" fmla="*/ 6924673 w 7292238"/>
                  <a:gd name="connsiteY16" fmla="*/ 1362083 h 5217801"/>
                  <a:gd name="connsiteX17" fmla="*/ 6167436 w 7292238"/>
                  <a:gd name="connsiteY17" fmla="*/ 1797850 h 5217801"/>
                  <a:gd name="connsiteX18" fmla="*/ 4864098 w 7292238"/>
                  <a:gd name="connsiteY18" fmla="*/ 2012163 h 5217801"/>
                  <a:gd name="connsiteX19" fmla="*/ 4445792 w 7292238"/>
                  <a:gd name="connsiteY19" fmla="*/ 2271719 h 5217801"/>
                  <a:gd name="connsiteX20" fmla="*/ 4829966 w 7292238"/>
                  <a:gd name="connsiteY20" fmla="*/ 2532070 h 5217801"/>
                  <a:gd name="connsiteX21" fmla="*/ 5736431 w 7292238"/>
                  <a:gd name="connsiteY21" fmla="*/ 2883700 h 5217801"/>
                  <a:gd name="connsiteX22" fmla="*/ 6255540 w 7292238"/>
                  <a:gd name="connsiteY22" fmla="*/ 3559977 h 5217801"/>
                  <a:gd name="connsiteX23" fmla="*/ 4852988 w 7292238"/>
                  <a:gd name="connsiteY23" fmla="*/ 4502949 h 5217801"/>
                  <a:gd name="connsiteX24" fmla="*/ 2340769 w 7292238"/>
                  <a:gd name="connsiteY24" fmla="*/ 5217801 h 5217801"/>
                  <a:gd name="connsiteX25" fmla="*/ 0 w 7292238"/>
                  <a:gd name="connsiteY25" fmla="*/ 5217801 h 5217801"/>
                  <a:gd name="connsiteX26" fmla="*/ 3810000 w 7292238"/>
                  <a:gd name="connsiteY26" fmla="*/ 3840962 h 5217801"/>
                  <a:gd name="connsiteX0" fmla="*/ 3810000 w 7415181"/>
                  <a:gd name="connsiteY0" fmla="*/ 3840962 h 5217801"/>
                  <a:gd name="connsiteX1" fmla="*/ 4241800 w 7415181"/>
                  <a:gd name="connsiteY1" fmla="*/ 3034513 h 5217801"/>
                  <a:gd name="connsiteX2" fmla="*/ 3271836 w 7415181"/>
                  <a:gd name="connsiteY2" fmla="*/ 2416976 h 5217801"/>
                  <a:gd name="connsiteX3" fmla="*/ 3886993 w 7415181"/>
                  <a:gd name="connsiteY3" fmla="*/ 1858970 h 5217801"/>
                  <a:gd name="connsiteX4" fmla="*/ 5719761 w 7415181"/>
                  <a:gd name="connsiteY4" fmla="*/ 1509719 h 5217801"/>
                  <a:gd name="connsiteX5" fmla="*/ 5879305 w 7415181"/>
                  <a:gd name="connsiteY5" fmla="*/ 1221589 h 5217801"/>
                  <a:gd name="connsiteX6" fmla="*/ 5088728 w 7415181"/>
                  <a:gd name="connsiteY6" fmla="*/ 1007277 h 5217801"/>
                  <a:gd name="connsiteX7" fmla="*/ 4788690 w 7415181"/>
                  <a:gd name="connsiteY7" fmla="*/ 797727 h 5217801"/>
                  <a:gd name="connsiteX8" fmla="*/ 5388766 w 7415181"/>
                  <a:gd name="connsiteY8" fmla="*/ 523883 h 5217801"/>
                  <a:gd name="connsiteX9" fmla="*/ 6367459 w 7415181"/>
                  <a:gd name="connsiteY9" fmla="*/ 381008 h 5217801"/>
                  <a:gd name="connsiteX10" fmla="*/ 6636541 w 7415181"/>
                  <a:gd name="connsiteY10" fmla="*/ 78590 h 5217801"/>
                  <a:gd name="connsiteX11" fmla="*/ 7184229 w 7415181"/>
                  <a:gd name="connsiteY11" fmla="*/ 19059 h 5217801"/>
                  <a:gd name="connsiteX12" fmla="*/ 7181847 w 7415181"/>
                  <a:gd name="connsiteY12" fmla="*/ 426252 h 5217801"/>
                  <a:gd name="connsiteX13" fmla="*/ 5831678 w 7415181"/>
                  <a:gd name="connsiteY13" fmla="*/ 657233 h 5217801"/>
                  <a:gd name="connsiteX14" fmla="*/ 5876922 w 7415181"/>
                  <a:gd name="connsiteY14" fmla="*/ 890595 h 5217801"/>
                  <a:gd name="connsiteX15" fmla="*/ 6396036 w 7415181"/>
                  <a:gd name="connsiteY15" fmla="*/ 997750 h 5217801"/>
                  <a:gd name="connsiteX16" fmla="*/ 6924673 w 7415181"/>
                  <a:gd name="connsiteY16" fmla="*/ 1362083 h 5217801"/>
                  <a:gd name="connsiteX17" fmla="*/ 6167436 w 7415181"/>
                  <a:gd name="connsiteY17" fmla="*/ 1797850 h 5217801"/>
                  <a:gd name="connsiteX18" fmla="*/ 4864098 w 7415181"/>
                  <a:gd name="connsiteY18" fmla="*/ 2012163 h 5217801"/>
                  <a:gd name="connsiteX19" fmla="*/ 4445792 w 7415181"/>
                  <a:gd name="connsiteY19" fmla="*/ 2271719 h 5217801"/>
                  <a:gd name="connsiteX20" fmla="*/ 4829966 w 7415181"/>
                  <a:gd name="connsiteY20" fmla="*/ 2532070 h 5217801"/>
                  <a:gd name="connsiteX21" fmla="*/ 5736431 w 7415181"/>
                  <a:gd name="connsiteY21" fmla="*/ 2883700 h 5217801"/>
                  <a:gd name="connsiteX22" fmla="*/ 6255540 w 7415181"/>
                  <a:gd name="connsiteY22" fmla="*/ 3559977 h 5217801"/>
                  <a:gd name="connsiteX23" fmla="*/ 4852988 w 7415181"/>
                  <a:gd name="connsiteY23" fmla="*/ 4502949 h 5217801"/>
                  <a:gd name="connsiteX24" fmla="*/ 2340769 w 7415181"/>
                  <a:gd name="connsiteY24" fmla="*/ 5217801 h 5217801"/>
                  <a:gd name="connsiteX25" fmla="*/ 0 w 7415181"/>
                  <a:gd name="connsiteY25" fmla="*/ 5217801 h 5217801"/>
                  <a:gd name="connsiteX26" fmla="*/ 3810000 w 7415181"/>
                  <a:gd name="connsiteY26" fmla="*/ 3840962 h 5217801"/>
                  <a:gd name="connsiteX0" fmla="*/ 3810000 w 7415181"/>
                  <a:gd name="connsiteY0" fmla="*/ 3787231 h 5164070"/>
                  <a:gd name="connsiteX1" fmla="*/ 4241800 w 7415181"/>
                  <a:gd name="connsiteY1" fmla="*/ 2980782 h 5164070"/>
                  <a:gd name="connsiteX2" fmla="*/ 3271836 w 7415181"/>
                  <a:gd name="connsiteY2" fmla="*/ 2363245 h 5164070"/>
                  <a:gd name="connsiteX3" fmla="*/ 3886993 w 7415181"/>
                  <a:gd name="connsiteY3" fmla="*/ 1805239 h 5164070"/>
                  <a:gd name="connsiteX4" fmla="*/ 5719761 w 7415181"/>
                  <a:gd name="connsiteY4" fmla="*/ 1455988 h 5164070"/>
                  <a:gd name="connsiteX5" fmla="*/ 5879305 w 7415181"/>
                  <a:gd name="connsiteY5" fmla="*/ 1167858 h 5164070"/>
                  <a:gd name="connsiteX6" fmla="*/ 5088728 w 7415181"/>
                  <a:gd name="connsiteY6" fmla="*/ 953546 h 5164070"/>
                  <a:gd name="connsiteX7" fmla="*/ 4788690 w 7415181"/>
                  <a:gd name="connsiteY7" fmla="*/ 743996 h 5164070"/>
                  <a:gd name="connsiteX8" fmla="*/ 5388766 w 7415181"/>
                  <a:gd name="connsiteY8" fmla="*/ 470152 h 5164070"/>
                  <a:gd name="connsiteX9" fmla="*/ 6367459 w 7415181"/>
                  <a:gd name="connsiteY9" fmla="*/ 327277 h 5164070"/>
                  <a:gd name="connsiteX10" fmla="*/ 6636541 w 7415181"/>
                  <a:gd name="connsiteY10" fmla="*/ 24859 h 5164070"/>
                  <a:gd name="connsiteX11" fmla="*/ 7184229 w 7415181"/>
                  <a:gd name="connsiteY11" fmla="*/ 39146 h 5164070"/>
                  <a:gd name="connsiteX12" fmla="*/ 7181847 w 7415181"/>
                  <a:gd name="connsiteY12" fmla="*/ 372521 h 5164070"/>
                  <a:gd name="connsiteX13" fmla="*/ 5831678 w 7415181"/>
                  <a:gd name="connsiteY13" fmla="*/ 603502 h 5164070"/>
                  <a:gd name="connsiteX14" fmla="*/ 5876922 w 7415181"/>
                  <a:gd name="connsiteY14" fmla="*/ 836864 h 5164070"/>
                  <a:gd name="connsiteX15" fmla="*/ 6396036 w 7415181"/>
                  <a:gd name="connsiteY15" fmla="*/ 944019 h 5164070"/>
                  <a:gd name="connsiteX16" fmla="*/ 6924673 w 7415181"/>
                  <a:gd name="connsiteY16" fmla="*/ 1308352 h 5164070"/>
                  <a:gd name="connsiteX17" fmla="*/ 6167436 w 7415181"/>
                  <a:gd name="connsiteY17" fmla="*/ 1744119 h 5164070"/>
                  <a:gd name="connsiteX18" fmla="*/ 4864098 w 7415181"/>
                  <a:gd name="connsiteY18" fmla="*/ 1958432 h 5164070"/>
                  <a:gd name="connsiteX19" fmla="*/ 4445792 w 7415181"/>
                  <a:gd name="connsiteY19" fmla="*/ 2217988 h 5164070"/>
                  <a:gd name="connsiteX20" fmla="*/ 4829966 w 7415181"/>
                  <a:gd name="connsiteY20" fmla="*/ 2478339 h 5164070"/>
                  <a:gd name="connsiteX21" fmla="*/ 5736431 w 7415181"/>
                  <a:gd name="connsiteY21" fmla="*/ 2829969 h 5164070"/>
                  <a:gd name="connsiteX22" fmla="*/ 6255540 w 7415181"/>
                  <a:gd name="connsiteY22" fmla="*/ 3506246 h 5164070"/>
                  <a:gd name="connsiteX23" fmla="*/ 4852988 w 7415181"/>
                  <a:gd name="connsiteY23" fmla="*/ 4449218 h 5164070"/>
                  <a:gd name="connsiteX24" fmla="*/ 2340769 w 7415181"/>
                  <a:gd name="connsiteY24" fmla="*/ 5164070 h 5164070"/>
                  <a:gd name="connsiteX25" fmla="*/ 0 w 7415181"/>
                  <a:gd name="connsiteY25" fmla="*/ 5164070 h 5164070"/>
                  <a:gd name="connsiteX26" fmla="*/ 3810000 w 7415181"/>
                  <a:gd name="connsiteY26" fmla="*/ 3787231 h 5164070"/>
                  <a:gd name="connsiteX0" fmla="*/ 3810000 w 7404065"/>
                  <a:gd name="connsiteY0" fmla="*/ 3787231 h 5164070"/>
                  <a:gd name="connsiteX1" fmla="*/ 4241800 w 7404065"/>
                  <a:gd name="connsiteY1" fmla="*/ 2980782 h 5164070"/>
                  <a:gd name="connsiteX2" fmla="*/ 3271836 w 7404065"/>
                  <a:gd name="connsiteY2" fmla="*/ 2363245 h 5164070"/>
                  <a:gd name="connsiteX3" fmla="*/ 3886993 w 7404065"/>
                  <a:gd name="connsiteY3" fmla="*/ 1805239 h 5164070"/>
                  <a:gd name="connsiteX4" fmla="*/ 5719761 w 7404065"/>
                  <a:gd name="connsiteY4" fmla="*/ 1455988 h 5164070"/>
                  <a:gd name="connsiteX5" fmla="*/ 5879305 w 7404065"/>
                  <a:gd name="connsiteY5" fmla="*/ 1167858 h 5164070"/>
                  <a:gd name="connsiteX6" fmla="*/ 5088728 w 7404065"/>
                  <a:gd name="connsiteY6" fmla="*/ 953546 h 5164070"/>
                  <a:gd name="connsiteX7" fmla="*/ 4788690 w 7404065"/>
                  <a:gd name="connsiteY7" fmla="*/ 743996 h 5164070"/>
                  <a:gd name="connsiteX8" fmla="*/ 5388766 w 7404065"/>
                  <a:gd name="connsiteY8" fmla="*/ 470152 h 5164070"/>
                  <a:gd name="connsiteX9" fmla="*/ 6367459 w 7404065"/>
                  <a:gd name="connsiteY9" fmla="*/ 327277 h 5164070"/>
                  <a:gd name="connsiteX10" fmla="*/ 6636541 w 7404065"/>
                  <a:gd name="connsiteY10" fmla="*/ 24859 h 5164070"/>
                  <a:gd name="connsiteX11" fmla="*/ 7184229 w 7404065"/>
                  <a:gd name="connsiteY11" fmla="*/ 39146 h 5164070"/>
                  <a:gd name="connsiteX12" fmla="*/ 7181847 w 7404065"/>
                  <a:gd name="connsiteY12" fmla="*/ 372521 h 5164070"/>
                  <a:gd name="connsiteX13" fmla="*/ 5831678 w 7404065"/>
                  <a:gd name="connsiteY13" fmla="*/ 603502 h 5164070"/>
                  <a:gd name="connsiteX14" fmla="*/ 5876922 w 7404065"/>
                  <a:gd name="connsiteY14" fmla="*/ 836864 h 5164070"/>
                  <a:gd name="connsiteX15" fmla="*/ 6396036 w 7404065"/>
                  <a:gd name="connsiteY15" fmla="*/ 944019 h 5164070"/>
                  <a:gd name="connsiteX16" fmla="*/ 6924673 w 7404065"/>
                  <a:gd name="connsiteY16" fmla="*/ 1308352 h 5164070"/>
                  <a:gd name="connsiteX17" fmla="*/ 6167436 w 7404065"/>
                  <a:gd name="connsiteY17" fmla="*/ 1744119 h 5164070"/>
                  <a:gd name="connsiteX18" fmla="*/ 4864098 w 7404065"/>
                  <a:gd name="connsiteY18" fmla="*/ 1958432 h 5164070"/>
                  <a:gd name="connsiteX19" fmla="*/ 4445792 w 7404065"/>
                  <a:gd name="connsiteY19" fmla="*/ 2217988 h 5164070"/>
                  <a:gd name="connsiteX20" fmla="*/ 4829966 w 7404065"/>
                  <a:gd name="connsiteY20" fmla="*/ 2478339 h 5164070"/>
                  <a:gd name="connsiteX21" fmla="*/ 5736431 w 7404065"/>
                  <a:gd name="connsiteY21" fmla="*/ 2829969 h 5164070"/>
                  <a:gd name="connsiteX22" fmla="*/ 6255540 w 7404065"/>
                  <a:gd name="connsiteY22" fmla="*/ 3506246 h 5164070"/>
                  <a:gd name="connsiteX23" fmla="*/ 4852988 w 7404065"/>
                  <a:gd name="connsiteY23" fmla="*/ 4449218 h 5164070"/>
                  <a:gd name="connsiteX24" fmla="*/ 2340769 w 7404065"/>
                  <a:gd name="connsiteY24" fmla="*/ 5164070 h 5164070"/>
                  <a:gd name="connsiteX25" fmla="*/ 0 w 7404065"/>
                  <a:gd name="connsiteY25" fmla="*/ 5164070 h 5164070"/>
                  <a:gd name="connsiteX26" fmla="*/ 3810000 w 7404065"/>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3502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3502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3502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3502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8264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8264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87231 h 5164070"/>
                  <a:gd name="connsiteX1" fmla="*/ 4241800 w 7412294"/>
                  <a:gd name="connsiteY1" fmla="*/ 2980782 h 5164070"/>
                  <a:gd name="connsiteX2" fmla="*/ 3271836 w 7412294"/>
                  <a:gd name="connsiteY2" fmla="*/ 2363245 h 5164070"/>
                  <a:gd name="connsiteX3" fmla="*/ 3886993 w 7412294"/>
                  <a:gd name="connsiteY3" fmla="*/ 1805239 h 5164070"/>
                  <a:gd name="connsiteX4" fmla="*/ 5719761 w 7412294"/>
                  <a:gd name="connsiteY4" fmla="*/ 1455988 h 5164070"/>
                  <a:gd name="connsiteX5" fmla="*/ 5879305 w 7412294"/>
                  <a:gd name="connsiteY5" fmla="*/ 1167858 h 5164070"/>
                  <a:gd name="connsiteX6" fmla="*/ 5088728 w 7412294"/>
                  <a:gd name="connsiteY6" fmla="*/ 953546 h 5164070"/>
                  <a:gd name="connsiteX7" fmla="*/ 4788690 w 7412294"/>
                  <a:gd name="connsiteY7" fmla="*/ 743996 h 5164070"/>
                  <a:gd name="connsiteX8" fmla="*/ 5388766 w 7412294"/>
                  <a:gd name="connsiteY8" fmla="*/ 470152 h 5164070"/>
                  <a:gd name="connsiteX9" fmla="*/ 6367459 w 7412294"/>
                  <a:gd name="connsiteY9" fmla="*/ 327277 h 5164070"/>
                  <a:gd name="connsiteX10" fmla="*/ 6636541 w 7412294"/>
                  <a:gd name="connsiteY10" fmla="*/ 24859 h 5164070"/>
                  <a:gd name="connsiteX11" fmla="*/ 7184229 w 7412294"/>
                  <a:gd name="connsiteY11" fmla="*/ 39146 h 5164070"/>
                  <a:gd name="connsiteX12" fmla="*/ 7181847 w 7412294"/>
                  <a:gd name="connsiteY12" fmla="*/ 372521 h 5164070"/>
                  <a:gd name="connsiteX13" fmla="*/ 5831678 w 7412294"/>
                  <a:gd name="connsiteY13" fmla="*/ 608264 h 5164070"/>
                  <a:gd name="connsiteX14" fmla="*/ 5876922 w 7412294"/>
                  <a:gd name="connsiteY14" fmla="*/ 836864 h 5164070"/>
                  <a:gd name="connsiteX15" fmla="*/ 6396036 w 7412294"/>
                  <a:gd name="connsiteY15" fmla="*/ 944019 h 5164070"/>
                  <a:gd name="connsiteX16" fmla="*/ 6924673 w 7412294"/>
                  <a:gd name="connsiteY16" fmla="*/ 1308352 h 5164070"/>
                  <a:gd name="connsiteX17" fmla="*/ 6167436 w 7412294"/>
                  <a:gd name="connsiteY17" fmla="*/ 1744119 h 5164070"/>
                  <a:gd name="connsiteX18" fmla="*/ 4864098 w 7412294"/>
                  <a:gd name="connsiteY18" fmla="*/ 1958432 h 5164070"/>
                  <a:gd name="connsiteX19" fmla="*/ 4445792 w 7412294"/>
                  <a:gd name="connsiteY19" fmla="*/ 2217988 h 5164070"/>
                  <a:gd name="connsiteX20" fmla="*/ 4829966 w 7412294"/>
                  <a:gd name="connsiteY20" fmla="*/ 2478339 h 5164070"/>
                  <a:gd name="connsiteX21" fmla="*/ 5736431 w 7412294"/>
                  <a:gd name="connsiteY21" fmla="*/ 2829969 h 5164070"/>
                  <a:gd name="connsiteX22" fmla="*/ 6255540 w 7412294"/>
                  <a:gd name="connsiteY22" fmla="*/ 3506246 h 5164070"/>
                  <a:gd name="connsiteX23" fmla="*/ 4852988 w 7412294"/>
                  <a:gd name="connsiteY23" fmla="*/ 4449218 h 5164070"/>
                  <a:gd name="connsiteX24" fmla="*/ 2340769 w 7412294"/>
                  <a:gd name="connsiteY24" fmla="*/ 5164070 h 5164070"/>
                  <a:gd name="connsiteX25" fmla="*/ 0 w 7412294"/>
                  <a:gd name="connsiteY25" fmla="*/ 5164070 h 5164070"/>
                  <a:gd name="connsiteX26" fmla="*/ 3810000 w 7412294"/>
                  <a:gd name="connsiteY26" fmla="*/ 3787231 h 5164070"/>
                  <a:gd name="connsiteX0" fmla="*/ 3810000 w 7412294"/>
                  <a:gd name="connsiteY0" fmla="*/ 3794342 h 5171181"/>
                  <a:gd name="connsiteX1" fmla="*/ 4241800 w 7412294"/>
                  <a:gd name="connsiteY1" fmla="*/ 2987893 h 5171181"/>
                  <a:gd name="connsiteX2" fmla="*/ 3271836 w 7412294"/>
                  <a:gd name="connsiteY2" fmla="*/ 2370356 h 5171181"/>
                  <a:gd name="connsiteX3" fmla="*/ 3886993 w 7412294"/>
                  <a:gd name="connsiteY3" fmla="*/ 1812350 h 5171181"/>
                  <a:gd name="connsiteX4" fmla="*/ 5719761 w 7412294"/>
                  <a:gd name="connsiteY4" fmla="*/ 1463099 h 5171181"/>
                  <a:gd name="connsiteX5" fmla="*/ 5879305 w 7412294"/>
                  <a:gd name="connsiteY5" fmla="*/ 1174969 h 5171181"/>
                  <a:gd name="connsiteX6" fmla="*/ 5088728 w 7412294"/>
                  <a:gd name="connsiteY6" fmla="*/ 960657 h 5171181"/>
                  <a:gd name="connsiteX7" fmla="*/ 4788690 w 7412294"/>
                  <a:gd name="connsiteY7" fmla="*/ 751107 h 5171181"/>
                  <a:gd name="connsiteX8" fmla="*/ 5388766 w 7412294"/>
                  <a:gd name="connsiteY8" fmla="*/ 477263 h 5171181"/>
                  <a:gd name="connsiteX9" fmla="*/ 6367459 w 7412294"/>
                  <a:gd name="connsiteY9" fmla="*/ 334388 h 5171181"/>
                  <a:gd name="connsiteX10" fmla="*/ 6636541 w 7412294"/>
                  <a:gd name="connsiteY10" fmla="*/ 31970 h 5171181"/>
                  <a:gd name="connsiteX11" fmla="*/ 6846089 w 7412294"/>
                  <a:gd name="connsiteY11" fmla="*/ 10538 h 5171181"/>
                  <a:gd name="connsiteX12" fmla="*/ 7184229 w 7412294"/>
                  <a:gd name="connsiteY12" fmla="*/ 46257 h 5171181"/>
                  <a:gd name="connsiteX13" fmla="*/ 7181847 w 7412294"/>
                  <a:gd name="connsiteY13" fmla="*/ 379632 h 5171181"/>
                  <a:gd name="connsiteX14" fmla="*/ 5831678 w 7412294"/>
                  <a:gd name="connsiteY14" fmla="*/ 615375 h 5171181"/>
                  <a:gd name="connsiteX15" fmla="*/ 5876922 w 7412294"/>
                  <a:gd name="connsiteY15" fmla="*/ 843975 h 5171181"/>
                  <a:gd name="connsiteX16" fmla="*/ 6396036 w 7412294"/>
                  <a:gd name="connsiteY16" fmla="*/ 951130 h 5171181"/>
                  <a:gd name="connsiteX17" fmla="*/ 6924673 w 7412294"/>
                  <a:gd name="connsiteY17" fmla="*/ 1315463 h 5171181"/>
                  <a:gd name="connsiteX18" fmla="*/ 6167436 w 7412294"/>
                  <a:gd name="connsiteY18" fmla="*/ 1751230 h 5171181"/>
                  <a:gd name="connsiteX19" fmla="*/ 4864098 w 7412294"/>
                  <a:gd name="connsiteY19" fmla="*/ 1965543 h 5171181"/>
                  <a:gd name="connsiteX20" fmla="*/ 4445792 w 7412294"/>
                  <a:gd name="connsiteY20" fmla="*/ 2225099 h 5171181"/>
                  <a:gd name="connsiteX21" fmla="*/ 4829966 w 7412294"/>
                  <a:gd name="connsiteY21" fmla="*/ 2485450 h 5171181"/>
                  <a:gd name="connsiteX22" fmla="*/ 5736431 w 7412294"/>
                  <a:gd name="connsiteY22" fmla="*/ 2837080 h 5171181"/>
                  <a:gd name="connsiteX23" fmla="*/ 6255540 w 7412294"/>
                  <a:gd name="connsiteY23" fmla="*/ 3513357 h 5171181"/>
                  <a:gd name="connsiteX24" fmla="*/ 4852988 w 7412294"/>
                  <a:gd name="connsiteY24" fmla="*/ 4456329 h 5171181"/>
                  <a:gd name="connsiteX25" fmla="*/ 2340769 w 7412294"/>
                  <a:gd name="connsiteY25" fmla="*/ 5171181 h 5171181"/>
                  <a:gd name="connsiteX26" fmla="*/ 0 w 7412294"/>
                  <a:gd name="connsiteY26" fmla="*/ 5171181 h 5171181"/>
                  <a:gd name="connsiteX27" fmla="*/ 3810000 w 7412294"/>
                  <a:gd name="connsiteY27" fmla="*/ 3794342 h 5171181"/>
                  <a:gd name="connsiteX0" fmla="*/ 3810000 w 7412294"/>
                  <a:gd name="connsiteY0" fmla="*/ 3995758 h 5372597"/>
                  <a:gd name="connsiteX1" fmla="*/ 4241800 w 7412294"/>
                  <a:gd name="connsiteY1" fmla="*/ 3189309 h 5372597"/>
                  <a:gd name="connsiteX2" fmla="*/ 3271836 w 7412294"/>
                  <a:gd name="connsiteY2" fmla="*/ 2571772 h 5372597"/>
                  <a:gd name="connsiteX3" fmla="*/ 3886993 w 7412294"/>
                  <a:gd name="connsiteY3" fmla="*/ 2013766 h 5372597"/>
                  <a:gd name="connsiteX4" fmla="*/ 5719761 w 7412294"/>
                  <a:gd name="connsiteY4" fmla="*/ 1664515 h 5372597"/>
                  <a:gd name="connsiteX5" fmla="*/ 5879305 w 7412294"/>
                  <a:gd name="connsiteY5" fmla="*/ 1376385 h 5372597"/>
                  <a:gd name="connsiteX6" fmla="*/ 5088728 w 7412294"/>
                  <a:gd name="connsiteY6" fmla="*/ 1162073 h 5372597"/>
                  <a:gd name="connsiteX7" fmla="*/ 4788690 w 7412294"/>
                  <a:gd name="connsiteY7" fmla="*/ 952523 h 5372597"/>
                  <a:gd name="connsiteX8" fmla="*/ 5388766 w 7412294"/>
                  <a:gd name="connsiteY8" fmla="*/ 678679 h 5372597"/>
                  <a:gd name="connsiteX9" fmla="*/ 6367459 w 7412294"/>
                  <a:gd name="connsiteY9" fmla="*/ 535804 h 5372597"/>
                  <a:gd name="connsiteX10" fmla="*/ 6636541 w 7412294"/>
                  <a:gd name="connsiteY10" fmla="*/ 233386 h 5372597"/>
                  <a:gd name="connsiteX11" fmla="*/ 6769889 w 7412294"/>
                  <a:gd name="connsiteY11" fmla="*/ 23 h 5372597"/>
                  <a:gd name="connsiteX12" fmla="*/ 7184229 w 7412294"/>
                  <a:gd name="connsiteY12" fmla="*/ 247673 h 5372597"/>
                  <a:gd name="connsiteX13" fmla="*/ 7181847 w 7412294"/>
                  <a:gd name="connsiteY13" fmla="*/ 581048 h 5372597"/>
                  <a:gd name="connsiteX14" fmla="*/ 5831678 w 7412294"/>
                  <a:gd name="connsiteY14" fmla="*/ 816791 h 5372597"/>
                  <a:gd name="connsiteX15" fmla="*/ 5876922 w 7412294"/>
                  <a:gd name="connsiteY15" fmla="*/ 1045391 h 5372597"/>
                  <a:gd name="connsiteX16" fmla="*/ 6396036 w 7412294"/>
                  <a:gd name="connsiteY16" fmla="*/ 1152546 h 5372597"/>
                  <a:gd name="connsiteX17" fmla="*/ 6924673 w 7412294"/>
                  <a:gd name="connsiteY17" fmla="*/ 1516879 h 5372597"/>
                  <a:gd name="connsiteX18" fmla="*/ 6167436 w 7412294"/>
                  <a:gd name="connsiteY18" fmla="*/ 1952646 h 5372597"/>
                  <a:gd name="connsiteX19" fmla="*/ 4864098 w 7412294"/>
                  <a:gd name="connsiteY19" fmla="*/ 2166959 h 5372597"/>
                  <a:gd name="connsiteX20" fmla="*/ 4445792 w 7412294"/>
                  <a:gd name="connsiteY20" fmla="*/ 2426515 h 5372597"/>
                  <a:gd name="connsiteX21" fmla="*/ 4829966 w 7412294"/>
                  <a:gd name="connsiteY21" fmla="*/ 2686866 h 5372597"/>
                  <a:gd name="connsiteX22" fmla="*/ 5736431 w 7412294"/>
                  <a:gd name="connsiteY22" fmla="*/ 3038496 h 5372597"/>
                  <a:gd name="connsiteX23" fmla="*/ 6255540 w 7412294"/>
                  <a:gd name="connsiteY23" fmla="*/ 3714773 h 5372597"/>
                  <a:gd name="connsiteX24" fmla="*/ 4852988 w 7412294"/>
                  <a:gd name="connsiteY24" fmla="*/ 4657745 h 5372597"/>
                  <a:gd name="connsiteX25" fmla="*/ 2340769 w 7412294"/>
                  <a:gd name="connsiteY25" fmla="*/ 5372597 h 5372597"/>
                  <a:gd name="connsiteX26" fmla="*/ 0 w 7412294"/>
                  <a:gd name="connsiteY26" fmla="*/ 5372597 h 5372597"/>
                  <a:gd name="connsiteX27" fmla="*/ 3810000 w 7412294"/>
                  <a:gd name="connsiteY27" fmla="*/ 3995758 h 5372597"/>
                  <a:gd name="connsiteX0" fmla="*/ 3810000 w 7412294"/>
                  <a:gd name="connsiteY0" fmla="*/ 3999527 h 5376366"/>
                  <a:gd name="connsiteX1" fmla="*/ 4241800 w 7412294"/>
                  <a:gd name="connsiteY1" fmla="*/ 3193078 h 5376366"/>
                  <a:gd name="connsiteX2" fmla="*/ 3271836 w 7412294"/>
                  <a:gd name="connsiteY2" fmla="*/ 2575541 h 5376366"/>
                  <a:gd name="connsiteX3" fmla="*/ 3886993 w 7412294"/>
                  <a:gd name="connsiteY3" fmla="*/ 2017535 h 5376366"/>
                  <a:gd name="connsiteX4" fmla="*/ 5719761 w 7412294"/>
                  <a:gd name="connsiteY4" fmla="*/ 1668284 h 5376366"/>
                  <a:gd name="connsiteX5" fmla="*/ 5879305 w 7412294"/>
                  <a:gd name="connsiteY5" fmla="*/ 1380154 h 5376366"/>
                  <a:gd name="connsiteX6" fmla="*/ 5088728 w 7412294"/>
                  <a:gd name="connsiteY6" fmla="*/ 1165842 h 5376366"/>
                  <a:gd name="connsiteX7" fmla="*/ 4788690 w 7412294"/>
                  <a:gd name="connsiteY7" fmla="*/ 956292 h 5376366"/>
                  <a:gd name="connsiteX8" fmla="*/ 5388766 w 7412294"/>
                  <a:gd name="connsiteY8" fmla="*/ 682448 h 5376366"/>
                  <a:gd name="connsiteX9" fmla="*/ 6367459 w 7412294"/>
                  <a:gd name="connsiteY9" fmla="*/ 539573 h 5376366"/>
                  <a:gd name="connsiteX10" fmla="*/ 6636541 w 7412294"/>
                  <a:gd name="connsiteY10" fmla="*/ 237155 h 5376366"/>
                  <a:gd name="connsiteX11" fmla="*/ 6769889 w 7412294"/>
                  <a:gd name="connsiteY11" fmla="*/ 3792 h 5376366"/>
                  <a:gd name="connsiteX12" fmla="*/ 6991345 w 7412294"/>
                  <a:gd name="connsiteY12" fmla="*/ 103805 h 5376366"/>
                  <a:gd name="connsiteX13" fmla="*/ 7184229 w 7412294"/>
                  <a:gd name="connsiteY13" fmla="*/ 251442 h 5376366"/>
                  <a:gd name="connsiteX14" fmla="*/ 7181847 w 7412294"/>
                  <a:gd name="connsiteY14" fmla="*/ 584817 h 5376366"/>
                  <a:gd name="connsiteX15" fmla="*/ 5831678 w 7412294"/>
                  <a:gd name="connsiteY15" fmla="*/ 820560 h 5376366"/>
                  <a:gd name="connsiteX16" fmla="*/ 5876922 w 7412294"/>
                  <a:gd name="connsiteY16" fmla="*/ 1049160 h 5376366"/>
                  <a:gd name="connsiteX17" fmla="*/ 6396036 w 7412294"/>
                  <a:gd name="connsiteY17" fmla="*/ 1156315 h 5376366"/>
                  <a:gd name="connsiteX18" fmla="*/ 6924673 w 7412294"/>
                  <a:gd name="connsiteY18" fmla="*/ 1520648 h 5376366"/>
                  <a:gd name="connsiteX19" fmla="*/ 6167436 w 7412294"/>
                  <a:gd name="connsiteY19" fmla="*/ 1956415 h 5376366"/>
                  <a:gd name="connsiteX20" fmla="*/ 4864098 w 7412294"/>
                  <a:gd name="connsiteY20" fmla="*/ 2170728 h 5376366"/>
                  <a:gd name="connsiteX21" fmla="*/ 4445792 w 7412294"/>
                  <a:gd name="connsiteY21" fmla="*/ 2430284 h 5376366"/>
                  <a:gd name="connsiteX22" fmla="*/ 4829966 w 7412294"/>
                  <a:gd name="connsiteY22" fmla="*/ 2690635 h 5376366"/>
                  <a:gd name="connsiteX23" fmla="*/ 5736431 w 7412294"/>
                  <a:gd name="connsiteY23" fmla="*/ 3042265 h 5376366"/>
                  <a:gd name="connsiteX24" fmla="*/ 6255540 w 7412294"/>
                  <a:gd name="connsiteY24" fmla="*/ 3718542 h 5376366"/>
                  <a:gd name="connsiteX25" fmla="*/ 4852988 w 7412294"/>
                  <a:gd name="connsiteY25" fmla="*/ 4661514 h 5376366"/>
                  <a:gd name="connsiteX26" fmla="*/ 2340769 w 7412294"/>
                  <a:gd name="connsiteY26" fmla="*/ 5376366 h 5376366"/>
                  <a:gd name="connsiteX27" fmla="*/ 0 w 7412294"/>
                  <a:gd name="connsiteY27" fmla="*/ 5376366 h 5376366"/>
                  <a:gd name="connsiteX28" fmla="*/ 3810000 w 7412294"/>
                  <a:gd name="connsiteY28" fmla="*/ 3999527 h 5376366"/>
                  <a:gd name="connsiteX0" fmla="*/ 3810000 w 7412294"/>
                  <a:gd name="connsiteY0" fmla="*/ 4040582 h 5417421"/>
                  <a:gd name="connsiteX1" fmla="*/ 4241800 w 7412294"/>
                  <a:gd name="connsiteY1" fmla="*/ 3234133 h 5417421"/>
                  <a:gd name="connsiteX2" fmla="*/ 3271836 w 7412294"/>
                  <a:gd name="connsiteY2" fmla="*/ 2616596 h 5417421"/>
                  <a:gd name="connsiteX3" fmla="*/ 3886993 w 7412294"/>
                  <a:gd name="connsiteY3" fmla="*/ 2058590 h 5417421"/>
                  <a:gd name="connsiteX4" fmla="*/ 5719761 w 7412294"/>
                  <a:gd name="connsiteY4" fmla="*/ 1709339 h 5417421"/>
                  <a:gd name="connsiteX5" fmla="*/ 5879305 w 7412294"/>
                  <a:gd name="connsiteY5" fmla="*/ 1421209 h 5417421"/>
                  <a:gd name="connsiteX6" fmla="*/ 5088728 w 7412294"/>
                  <a:gd name="connsiteY6" fmla="*/ 1206897 h 5417421"/>
                  <a:gd name="connsiteX7" fmla="*/ 4788690 w 7412294"/>
                  <a:gd name="connsiteY7" fmla="*/ 997347 h 5417421"/>
                  <a:gd name="connsiteX8" fmla="*/ 5388766 w 7412294"/>
                  <a:gd name="connsiteY8" fmla="*/ 723503 h 5417421"/>
                  <a:gd name="connsiteX9" fmla="*/ 6367459 w 7412294"/>
                  <a:gd name="connsiteY9" fmla="*/ 580628 h 5417421"/>
                  <a:gd name="connsiteX10" fmla="*/ 6636541 w 7412294"/>
                  <a:gd name="connsiteY10" fmla="*/ 278210 h 5417421"/>
                  <a:gd name="connsiteX11" fmla="*/ 6769889 w 7412294"/>
                  <a:gd name="connsiteY11" fmla="*/ 44847 h 5417421"/>
                  <a:gd name="connsiteX12" fmla="*/ 7155651 w 7412294"/>
                  <a:gd name="connsiteY12" fmla="*/ 16273 h 5417421"/>
                  <a:gd name="connsiteX13" fmla="*/ 7184229 w 7412294"/>
                  <a:gd name="connsiteY13" fmla="*/ 292497 h 5417421"/>
                  <a:gd name="connsiteX14" fmla="*/ 7181847 w 7412294"/>
                  <a:gd name="connsiteY14" fmla="*/ 625872 h 5417421"/>
                  <a:gd name="connsiteX15" fmla="*/ 5831678 w 7412294"/>
                  <a:gd name="connsiteY15" fmla="*/ 861615 h 5417421"/>
                  <a:gd name="connsiteX16" fmla="*/ 5876922 w 7412294"/>
                  <a:gd name="connsiteY16" fmla="*/ 1090215 h 5417421"/>
                  <a:gd name="connsiteX17" fmla="*/ 6396036 w 7412294"/>
                  <a:gd name="connsiteY17" fmla="*/ 1197370 h 5417421"/>
                  <a:gd name="connsiteX18" fmla="*/ 6924673 w 7412294"/>
                  <a:gd name="connsiteY18" fmla="*/ 1561703 h 5417421"/>
                  <a:gd name="connsiteX19" fmla="*/ 6167436 w 7412294"/>
                  <a:gd name="connsiteY19" fmla="*/ 1997470 h 5417421"/>
                  <a:gd name="connsiteX20" fmla="*/ 4864098 w 7412294"/>
                  <a:gd name="connsiteY20" fmla="*/ 2211783 h 5417421"/>
                  <a:gd name="connsiteX21" fmla="*/ 4445792 w 7412294"/>
                  <a:gd name="connsiteY21" fmla="*/ 2471339 h 5417421"/>
                  <a:gd name="connsiteX22" fmla="*/ 4829966 w 7412294"/>
                  <a:gd name="connsiteY22" fmla="*/ 2731690 h 5417421"/>
                  <a:gd name="connsiteX23" fmla="*/ 5736431 w 7412294"/>
                  <a:gd name="connsiteY23" fmla="*/ 3083320 h 5417421"/>
                  <a:gd name="connsiteX24" fmla="*/ 6255540 w 7412294"/>
                  <a:gd name="connsiteY24" fmla="*/ 3759597 h 5417421"/>
                  <a:gd name="connsiteX25" fmla="*/ 4852988 w 7412294"/>
                  <a:gd name="connsiteY25" fmla="*/ 4702569 h 5417421"/>
                  <a:gd name="connsiteX26" fmla="*/ 2340769 w 7412294"/>
                  <a:gd name="connsiteY26" fmla="*/ 5417421 h 5417421"/>
                  <a:gd name="connsiteX27" fmla="*/ 0 w 7412294"/>
                  <a:gd name="connsiteY27" fmla="*/ 5417421 h 5417421"/>
                  <a:gd name="connsiteX28" fmla="*/ 3810000 w 7412294"/>
                  <a:gd name="connsiteY28" fmla="*/ 4040582 h 5417421"/>
                  <a:gd name="connsiteX0" fmla="*/ 3810000 w 7412294"/>
                  <a:gd name="connsiteY0" fmla="*/ 4040582 h 5417421"/>
                  <a:gd name="connsiteX1" fmla="*/ 4241800 w 7412294"/>
                  <a:gd name="connsiteY1" fmla="*/ 3234133 h 5417421"/>
                  <a:gd name="connsiteX2" fmla="*/ 3271836 w 7412294"/>
                  <a:gd name="connsiteY2" fmla="*/ 2616596 h 5417421"/>
                  <a:gd name="connsiteX3" fmla="*/ 3886993 w 7412294"/>
                  <a:gd name="connsiteY3" fmla="*/ 2058590 h 5417421"/>
                  <a:gd name="connsiteX4" fmla="*/ 5719761 w 7412294"/>
                  <a:gd name="connsiteY4" fmla="*/ 1709339 h 5417421"/>
                  <a:gd name="connsiteX5" fmla="*/ 5879305 w 7412294"/>
                  <a:gd name="connsiteY5" fmla="*/ 1421209 h 5417421"/>
                  <a:gd name="connsiteX6" fmla="*/ 5088728 w 7412294"/>
                  <a:gd name="connsiteY6" fmla="*/ 1206897 h 5417421"/>
                  <a:gd name="connsiteX7" fmla="*/ 4788690 w 7412294"/>
                  <a:gd name="connsiteY7" fmla="*/ 997347 h 5417421"/>
                  <a:gd name="connsiteX8" fmla="*/ 5388766 w 7412294"/>
                  <a:gd name="connsiteY8" fmla="*/ 723503 h 5417421"/>
                  <a:gd name="connsiteX9" fmla="*/ 6367459 w 7412294"/>
                  <a:gd name="connsiteY9" fmla="*/ 580628 h 5417421"/>
                  <a:gd name="connsiteX10" fmla="*/ 6636541 w 7412294"/>
                  <a:gd name="connsiteY10" fmla="*/ 278210 h 5417421"/>
                  <a:gd name="connsiteX11" fmla="*/ 6769889 w 7412294"/>
                  <a:gd name="connsiteY11" fmla="*/ 44847 h 5417421"/>
                  <a:gd name="connsiteX12" fmla="*/ 7155651 w 7412294"/>
                  <a:gd name="connsiteY12" fmla="*/ 16273 h 5417421"/>
                  <a:gd name="connsiteX13" fmla="*/ 7184229 w 7412294"/>
                  <a:gd name="connsiteY13" fmla="*/ 292497 h 5417421"/>
                  <a:gd name="connsiteX14" fmla="*/ 7181847 w 7412294"/>
                  <a:gd name="connsiteY14" fmla="*/ 625872 h 5417421"/>
                  <a:gd name="connsiteX15" fmla="*/ 5831678 w 7412294"/>
                  <a:gd name="connsiteY15" fmla="*/ 861615 h 5417421"/>
                  <a:gd name="connsiteX16" fmla="*/ 5876922 w 7412294"/>
                  <a:gd name="connsiteY16" fmla="*/ 1090215 h 5417421"/>
                  <a:gd name="connsiteX17" fmla="*/ 6396036 w 7412294"/>
                  <a:gd name="connsiteY17" fmla="*/ 1197370 h 5417421"/>
                  <a:gd name="connsiteX18" fmla="*/ 6924673 w 7412294"/>
                  <a:gd name="connsiteY18" fmla="*/ 1561703 h 5417421"/>
                  <a:gd name="connsiteX19" fmla="*/ 6167436 w 7412294"/>
                  <a:gd name="connsiteY19" fmla="*/ 1997470 h 5417421"/>
                  <a:gd name="connsiteX20" fmla="*/ 4864098 w 7412294"/>
                  <a:gd name="connsiteY20" fmla="*/ 2211783 h 5417421"/>
                  <a:gd name="connsiteX21" fmla="*/ 4445792 w 7412294"/>
                  <a:gd name="connsiteY21" fmla="*/ 2471339 h 5417421"/>
                  <a:gd name="connsiteX22" fmla="*/ 4829966 w 7412294"/>
                  <a:gd name="connsiteY22" fmla="*/ 2731690 h 5417421"/>
                  <a:gd name="connsiteX23" fmla="*/ 5736431 w 7412294"/>
                  <a:gd name="connsiteY23" fmla="*/ 3083320 h 5417421"/>
                  <a:gd name="connsiteX24" fmla="*/ 6255540 w 7412294"/>
                  <a:gd name="connsiteY24" fmla="*/ 3759597 h 5417421"/>
                  <a:gd name="connsiteX25" fmla="*/ 4852988 w 7412294"/>
                  <a:gd name="connsiteY25" fmla="*/ 4702569 h 5417421"/>
                  <a:gd name="connsiteX26" fmla="*/ 2340769 w 7412294"/>
                  <a:gd name="connsiteY26" fmla="*/ 5417421 h 5417421"/>
                  <a:gd name="connsiteX27" fmla="*/ 0 w 7412294"/>
                  <a:gd name="connsiteY27" fmla="*/ 5417421 h 5417421"/>
                  <a:gd name="connsiteX28" fmla="*/ 3810000 w 7412294"/>
                  <a:gd name="connsiteY28" fmla="*/ 4040582 h 5417421"/>
                  <a:gd name="connsiteX0" fmla="*/ 3810000 w 7412294"/>
                  <a:gd name="connsiteY0" fmla="*/ 4005122 h 5381961"/>
                  <a:gd name="connsiteX1" fmla="*/ 4241800 w 7412294"/>
                  <a:gd name="connsiteY1" fmla="*/ 3198673 h 5381961"/>
                  <a:gd name="connsiteX2" fmla="*/ 3271836 w 7412294"/>
                  <a:gd name="connsiteY2" fmla="*/ 2581136 h 5381961"/>
                  <a:gd name="connsiteX3" fmla="*/ 3886993 w 7412294"/>
                  <a:gd name="connsiteY3" fmla="*/ 2023130 h 5381961"/>
                  <a:gd name="connsiteX4" fmla="*/ 5719761 w 7412294"/>
                  <a:gd name="connsiteY4" fmla="*/ 1673879 h 5381961"/>
                  <a:gd name="connsiteX5" fmla="*/ 5879305 w 7412294"/>
                  <a:gd name="connsiteY5" fmla="*/ 1385749 h 5381961"/>
                  <a:gd name="connsiteX6" fmla="*/ 5088728 w 7412294"/>
                  <a:gd name="connsiteY6" fmla="*/ 1171437 h 5381961"/>
                  <a:gd name="connsiteX7" fmla="*/ 4788690 w 7412294"/>
                  <a:gd name="connsiteY7" fmla="*/ 961887 h 5381961"/>
                  <a:gd name="connsiteX8" fmla="*/ 5388766 w 7412294"/>
                  <a:gd name="connsiteY8" fmla="*/ 688043 h 5381961"/>
                  <a:gd name="connsiteX9" fmla="*/ 6367459 w 7412294"/>
                  <a:gd name="connsiteY9" fmla="*/ 545168 h 5381961"/>
                  <a:gd name="connsiteX10" fmla="*/ 6636541 w 7412294"/>
                  <a:gd name="connsiteY10" fmla="*/ 242750 h 5381961"/>
                  <a:gd name="connsiteX11" fmla="*/ 6769889 w 7412294"/>
                  <a:gd name="connsiteY11" fmla="*/ 9387 h 5381961"/>
                  <a:gd name="connsiteX12" fmla="*/ 7181844 w 7412294"/>
                  <a:gd name="connsiteY12" fmla="*/ 47488 h 5381961"/>
                  <a:gd name="connsiteX13" fmla="*/ 7184229 w 7412294"/>
                  <a:gd name="connsiteY13" fmla="*/ 257037 h 5381961"/>
                  <a:gd name="connsiteX14" fmla="*/ 7181847 w 7412294"/>
                  <a:gd name="connsiteY14" fmla="*/ 590412 h 5381961"/>
                  <a:gd name="connsiteX15" fmla="*/ 5831678 w 7412294"/>
                  <a:gd name="connsiteY15" fmla="*/ 826155 h 5381961"/>
                  <a:gd name="connsiteX16" fmla="*/ 5876922 w 7412294"/>
                  <a:gd name="connsiteY16" fmla="*/ 1054755 h 5381961"/>
                  <a:gd name="connsiteX17" fmla="*/ 6396036 w 7412294"/>
                  <a:gd name="connsiteY17" fmla="*/ 1161910 h 5381961"/>
                  <a:gd name="connsiteX18" fmla="*/ 6924673 w 7412294"/>
                  <a:gd name="connsiteY18" fmla="*/ 1526243 h 5381961"/>
                  <a:gd name="connsiteX19" fmla="*/ 6167436 w 7412294"/>
                  <a:gd name="connsiteY19" fmla="*/ 1962010 h 5381961"/>
                  <a:gd name="connsiteX20" fmla="*/ 4864098 w 7412294"/>
                  <a:gd name="connsiteY20" fmla="*/ 2176323 h 5381961"/>
                  <a:gd name="connsiteX21" fmla="*/ 4445792 w 7412294"/>
                  <a:gd name="connsiteY21" fmla="*/ 2435879 h 5381961"/>
                  <a:gd name="connsiteX22" fmla="*/ 4829966 w 7412294"/>
                  <a:gd name="connsiteY22" fmla="*/ 2696230 h 5381961"/>
                  <a:gd name="connsiteX23" fmla="*/ 5736431 w 7412294"/>
                  <a:gd name="connsiteY23" fmla="*/ 3047860 h 5381961"/>
                  <a:gd name="connsiteX24" fmla="*/ 6255540 w 7412294"/>
                  <a:gd name="connsiteY24" fmla="*/ 3724137 h 5381961"/>
                  <a:gd name="connsiteX25" fmla="*/ 4852988 w 7412294"/>
                  <a:gd name="connsiteY25" fmla="*/ 4667109 h 5381961"/>
                  <a:gd name="connsiteX26" fmla="*/ 2340769 w 7412294"/>
                  <a:gd name="connsiteY26" fmla="*/ 5381961 h 5381961"/>
                  <a:gd name="connsiteX27" fmla="*/ 0 w 7412294"/>
                  <a:gd name="connsiteY27" fmla="*/ 5381961 h 5381961"/>
                  <a:gd name="connsiteX28" fmla="*/ 3810000 w 7412294"/>
                  <a:gd name="connsiteY28" fmla="*/ 4005122 h 5381961"/>
                  <a:gd name="connsiteX0" fmla="*/ 3810000 w 7412294"/>
                  <a:gd name="connsiteY0" fmla="*/ 4005122 h 5381961"/>
                  <a:gd name="connsiteX1" fmla="*/ 4241800 w 7412294"/>
                  <a:gd name="connsiteY1" fmla="*/ 3198673 h 5381961"/>
                  <a:gd name="connsiteX2" fmla="*/ 3271836 w 7412294"/>
                  <a:gd name="connsiteY2" fmla="*/ 2581136 h 5381961"/>
                  <a:gd name="connsiteX3" fmla="*/ 3886993 w 7412294"/>
                  <a:gd name="connsiteY3" fmla="*/ 2023130 h 5381961"/>
                  <a:gd name="connsiteX4" fmla="*/ 5719761 w 7412294"/>
                  <a:gd name="connsiteY4" fmla="*/ 1673879 h 5381961"/>
                  <a:gd name="connsiteX5" fmla="*/ 5879305 w 7412294"/>
                  <a:gd name="connsiteY5" fmla="*/ 1385749 h 5381961"/>
                  <a:gd name="connsiteX6" fmla="*/ 5088728 w 7412294"/>
                  <a:gd name="connsiteY6" fmla="*/ 1171437 h 5381961"/>
                  <a:gd name="connsiteX7" fmla="*/ 4788690 w 7412294"/>
                  <a:gd name="connsiteY7" fmla="*/ 961887 h 5381961"/>
                  <a:gd name="connsiteX8" fmla="*/ 5388766 w 7412294"/>
                  <a:gd name="connsiteY8" fmla="*/ 688043 h 5381961"/>
                  <a:gd name="connsiteX9" fmla="*/ 6367459 w 7412294"/>
                  <a:gd name="connsiteY9" fmla="*/ 545168 h 5381961"/>
                  <a:gd name="connsiteX10" fmla="*/ 6636541 w 7412294"/>
                  <a:gd name="connsiteY10" fmla="*/ 242750 h 5381961"/>
                  <a:gd name="connsiteX11" fmla="*/ 6769889 w 7412294"/>
                  <a:gd name="connsiteY11" fmla="*/ 9387 h 5381961"/>
                  <a:gd name="connsiteX12" fmla="*/ 7181844 w 7412294"/>
                  <a:gd name="connsiteY12" fmla="*/ 47488 h 5381961"/>
                  <a:gd name="connsiteX13" fmla="*/ 7184229 w 7412294"/>
                  <a:gd name="connsiteY13" fmla="*/ 257037 h 5381961"/>
                  <a:gd name="connsiteX14" fmla="*/ 7181847 w 7412294"/>
                  <a:gd name="connsiteY14" fmla="*/ 590412 h 5381961"/>
                  <a:gd name="connsiteX15" fmla="*/ 5831678 w 7412294"/>
                  <a:gd name="connsiteY15" fmla="*/ 826155 h 5381961"/>
                  <a:gd name="connsiteX16" fmla="*/ 5876922 w 7412294"/>
                  <a:gd name="connsiteY16" fmla="*/ 1054755 h 5381961"/>
                  <a:gd name="connsiteX17" fmla="*/ 6396036 w 7412294"/>
                  <a:gd name="connsiteY17" fmla="*/ 1161910 h 5381961"/>
                  <a:gd name="connsiteX18" fmla="*/ 6924673 w 7412294"/>
                  <a:gd name="connsiteY18" fmla="*/ 1526243 h 5381961"/>
                  <a:gd name="connsiteX19" fmla="*/ 6167436 w 7412294"/>
                  <a:gd name="connsiteY19" fmla="*/ 1962010 h 5381961"/>
                  <a:gd name="connsiteX20" fmla="*/ 4864098 w 7412294"/>
                  <a:gd name="connsiteY20" fmla="*/ 2176323 h 5381961"/>
                  <a:gd name="connsiteX21" fmla="*/ 4445792 w 7412294"/>
                  <a:gd name="connsiteY21" fmla="*/ 2435879 h 5381961"/>
                  <a:gd name="connsiteX22" fmla="*/ 4829966 w 7412294"/>
                  <a:gd name="connsiteY22" fmla="*/ 2696230 h 5381961"/>
                  <a:gd name="connsiteX23" fmla="*/ 5736431 w 7412294"/>
                  <a:gd name="connsiteY23" fmla="*/ 3047860 h 5381961"/>
                  <a:gd name="connsiteX24" fmla="*/ 6255540 w 7412294"/>
                  <a:gd name="connsiteY24" fmla="*/ 3724137 h 5381961"/>
                  <a:gd name="connsiteX25" fmla="*/ 4852988 w 7412294"/>
                  <a:gd name="connsiteY25" fmla="*/ 4667109 h 5381961"/>
                  <a:gd name="connsiteX26" fmla="*/ 2340769 w 7412294"/>
                  <a:gd name="connsiteY26" fmla="*/ 5381961 h 5381961"/>
                  <a:gd name="connsiteX27" fmla="*/ 0 w 7412294"/>
                  <a:gd name="connsiteY27" fmla="*/ 5381961 h 5381961"/>
                  <a:gd name="connsiteX28" fmla="*/ 3810000 w 7412294"/>
                  <a:gd name="connsiteY28" fmla="*/ 4005122 h 5381961"/>
                  <a:gd name="connsiteX0" fmla="*/ 3810000 w 7412294"/>
                  <a:gd name="connsiteY0" fmla="*/ 4005122 h 5381961"/>
                  <a:gd name="connsiteX1" fmla="*/ 4241800 w 7412294"/>
                  <a:gd name="connsiteY1" fmla="*/ 3198673 h 5381961"/>
                  <a:gd name="connsiteX2" fmla="*/ 3271836 w 7412294"/>
                  <a:gd name="connsiteY2" fmla="*/ 2581136 h 5381961"/>
                  <a:gd name="connsiteX3" fmla="*/ 3886993 w 7412294"/>
                  <a:gd name="connsiteY3" fmla="*/ 2023130 h 5381961"/>
                  <a:gd name="connsiteX4" fmla="*/ 5719761 w 7412294"/>
                  <a:gd name="connsiteY4" fmla="*/ 1673879 h 5381961"/>
                  <a:gd name="connsiteX5" fmla="*/ 5879305 w 7412294"/>
                  <a:gd name="connsiteY5" fmla="*/ 1385749 h 5381961"/>
                  <a:gd name="connsiteX6" fmla="*/ 5088728 w 7412294"/>
                  <a:gd name="connsiteY6" fmla="*/ 1171437 h 5381961"/>
                  <a:gd name="connsiteX7" fmla="*/ 4788690 w 7412294"/>
                  <a:gd name="connsiteY7" fmla="*/ 961887 h 5381961"/>
                  <a:gd name="connsiteX8" fmla="*/ 5388766 w 7412294"/>
                  <a:gd name="connsiteY8" fmla="*/ 688043 h 5381961"/>
                  <a:gd name="connsiteX9" fmla="*/ 6367459 w 7412294"/>
                  <a:gd name="connsiteY9" fmla="*/ 545168 h 5381961"/>
                  <a:gd name="connsiteX10" fmla="*/ 6636541 w 7412294"/>
                  <a:gd name="connsiteY10" fmla="*/ 242750 h 5381961"/>
                  <a:gd name="connsiteX11" fmla="*/ 6769889 w 7412294"/>
                  <a:gd name="connsiteY11" fmla="*/ 9387 h 5381961"/>
                  <a:gd name="connsiteX12" fmla="*/ 7181844 w 7412294"/>
                  <a:gd name="connsiteY12" fmla="*/ 47488 h 5381961"/>
                  <a:gd name="connsiteX13" fmla="*/ 7184229 w 7412294"/>
                  <a:gd name="connsiteY13" fmla="*/ 257037 h 5381961"/>
                  <a:gd name="connsiteX14" fmla="*/ 7181847 w 7412294"/>
                  <a:gd name="connsiteY14" fmla="*/ 590412 h 5381961"/>
                  <a:gd name="connsiteX15" fmla="*/ 5831678 w 7412294"/>
                  <a:gd name="connsiteY15" fmla="*/ 826155 h 5381961"/>
                  <a:gd name="connsiteX16" fmla="*/ 5876922 w 7412294"/>
                  <a:gd name="connsiteY16" fmla="*/ 1054755 h 5381961"/>
                  <a:gd name="connsiteX17" fmla="*/ 6396036 w 7412294"/>
                  <a:gd name="connsiteY17" fmla="*/ 1161910 h 5381961"/>
                  <a:gd name="connsiteX18" fmla="*/ 6924673 w 7412294"/>
                  <a:gd name="connsiteY18" fmla="*/ 1526243 h 5381961"/>
                  <a:gd name="connsiteX19" fmla="*/ 6167436 w 7412294"/>
                  <a:gd name="connsiteY19" fmla="*/ 1962010 h 5381961"/>
                  <a:gd name="connsiteX20" fmla="*/ 4864098 w 7412294"/>
                  <a:gd name="connsiteY20" fmla="*/ 2176323 h 5381961"/>
                  <a:gd name="connsiteX21" fmla="*/ 4445792 w 7412294"/>
                  <a:gd name="connsiteY21" fmla="*/ 2435879 h 5381961"/>
                  <a:gd name="connsiteX22" fmla="*/ 4829966 w 7412294"/>
                  <a:gd name="connsiteY22" fmla="*/ 2696230 h 5381961"/>
                  <a:gd name="connsiteX23" fmla="*/ 5736431 w 7412294"/>
                  <a:gd name="connsiteY23" fmla="*/ 3047860 h 5381961"/>
                  <a:gd name="connsiteX24" fmla="*/ 6255540 w 7412294"/>
                  <a:gd name="connsiteY24" fmla="*/ 3724137 h 5381961"/>
                  <a:gd name="connsiteX25" fmla="*/ 4852988 w 7412294"/>
                  <a:gd name="connsiteY25" fmla="*/ 4667109 h 5381961"/>
                  <a:gd name="connsiteX26" fmla="*/ 2340769 w 7412294"/>
                  <a:gd name="connsiteY26" fmla="*/ 5381961 h 5381961"/>
                  <a:gd name="connsiteX27" fmla="*/ 0 w 7412294"/>
                  <a:gd name="connsiteY27" fmla="*/ 5381961 h 5381961"/>
                  <a:gd name="connsiteX28" fmla="*/ 3810000 w 7412294"/>
                  <a:gd name="connsiteY28" fmla="*/ 4005122 h 5381961"/>
                  <a:gd name="connsiteX0" fmla="*/ 3810000 w 7412294"/>
                  <a:gd name="connsiteY0" fmla="*/ 4005122 h 5381961"/>
                  <a:gd name="connsiteX1" fmla="*/ 4241800 w 7412294"/>
                  <a:gd name="connsiteY1" fmla="*/ 3198673 h 5381961"/>
                  <a:gd name="connsiteX2" fmla="*/ 3271836 w 7412294"/>
                  <a:gd name="connsiteY2" fmla="*/ 2581136 h 5381961"/>
                  <a:gd name="connsiteX3" fmla="*/ 3886993 w 7412294"/>
                  <a:gd name="connsiteY3" fmla="*/ 2023130 h 5381961"/>
                  <a:gd name="connsiteX4" fmla="*/ 5719761 w 7412294"/>
                  <a:gd name="connsiteY4" fmla="*/ 1673879 h 5381961"/>
                  <a:gd name="connsiteX5" fmla="*/ 5879305 w 7412294"/>
                  <a:gd name="connsiteY5" fmla="*/ 1385749 h 5381961"/>
                  <a:gd name="connsiteX6" fmla="*/ 5088728 w 7412294"/>
                  <a:gd name="connsiteY6" fmla="*/ 1171437 h 5381961"/>
                  <a:gd name="connsiteX7" fmla="*/ 4788690 w 7412294"/>
                  <a:gd name="connsiteY7" fmla="*/ 961887 h 5381961"/>
                  <a:gd name="connsiteX8" fmla="*/ 5388766 w 7412294"/>
                  <a:gd name="connsiteY8" fmla="*/ 688043 h 5381961"/>
                  <a:gd name="connsiteX9" fmla="*/ 6367459 w 7412294"/>
                  <a:gd name="connsiteY9" fmla="*/ 545168 h 5381961"/>
                  <a:gd name="connsiteX10" fmla="*/ 6636541 w 7412294"/>
                  <a:gd name="connsiteY10" fmla="*/ 242750 h 5381961"/>
                  <a:gd name="connsiteX11" fmla="*/ 6769889 w 7412294"/>
                  <a:gd name="connsiteY11" fmla="*/ 9387 h 5381961"/>
                  <a:gd name="connsiteX12" fmla="*/ 7181844 w 7412294"/>
                  <a:gd name="connsiteY12" fmla="*/ 47488 h 5381961"/>
                  <a:gd name="connsiteX13" fmla="*/ 7184229 w 7412294"/>
                  <a:gd name="connsiteY13" fmla="*/ 257037 h 5381961"/>
                  <a:gd name="connsiteX14" fmla="*/ 7181847 w 7412294"/>
                  <a:gd name="connsiteY14" fmla="*/ 590412 h 5381961"/>
                  <a:gd name="connsiteX15" fmla="*/ 5831678 w 7412294"/>
                  <a:gd name="connsiteY15" fmla="*/ 826155 h 5381961"/>
                  <a:gd name="connsiteX16" fmla="*/ 5876922 w 7412294"/>
                  <a:gd name="connsiteY16" fmla="*/ 1054755 h 5381961"/>
                  <a:gd name="connsiteX17" fmla="*/ 6396036 w 7412294"/>
                  <a:gd name="connsiteY17" fmla="*/ 1161910 h 5381961"/>
                  <a:gd name="connsiteX18" fmla="*/ 6924673 w 7412294"/>
                  <a:gd name="connsiteY18" fmla="*/ 1526243 h 5381961"/>
                  <a:gd name="connsiteX19" fmla="*/ 6167436 w 7412294"/>
                  <a:gd name="connsiteY19" fmla="*/ 1962010 h 5381961"/>
                  <a:gd name="connsiteX20" fmla="*/ 4864098 w 7412294"/>
                  <a:gd name="connsiteY20" fmla="*/ 2176323 h 5381961"/>
                  <a:gd name="connsiteX21" fmla="*/ 4445792 w 7412294"/>
                  <a:gd name="connsiteY21" fmla="*/ 2435879 h 5381961"/>
                  <a:gd name="connsiteX22" fmla="*/ 4829966 w 7412294"/>
                  <a:gd name="connsiteY22" fmla="*/ 2696230 h 5381961"/>
                  <a:gd name="connsiteX23" fmla="*/ 5736431 w 7412294"/>
                  <a:gd name="connsiteY23" fmla="*/ 3047860 h 5381961"/>
                  <a:gd name="connsiteX24" fmla="*/ 6255540 w 7412294"/>
                  <a:gd name="connsiteY24" fmla="*/ 3724137 h 5381961"/>
                  <a:gd name="connsiteX25" fmla="*/ 4852988 w 7412294"/>
                  <a:gd name="connsiteY25" fmla="*/ 4667109 h 5381961"/>
                  <a:gd name="connsiteX26" fmla="*/ 2340769 w 7412294"/>
                  <a:gd name="connsiteY26" fmla="*/ 5381961 h 5381961"/>
                  <a:gd name="connsiteX27" fmla="*/ 0 w 7412294"/>
                  <a:gd name="connsiteY27" fmla="*/ 5381961 h 5381961"/>
                  <a:gd name="connsiteX28" fmla="*/ 3810000 w 7412294"/>
                  <a:gd name="connsiteY28" fmla="*/ 4005122 h 5381961"/>
                  <a:gd name="connsiteX0" fmla="*/ 3810000 w 7412294"/>
                  <a:gd name="connsiteY0" fmla="*/ 4018477 h 5395316"/>
                  <a:gd name="connsiteX1" fmla="*/ 4241800 w 7412294"/>
                  <a:gd name="connsiteY1" fmla="*/ 3212028 h 5395316"/>
                  <a:gd name="connsiteX2" fmla="*/ 3271836 w 7412294"/>
                  <a:gd name="connsiteY2" fmla="*/ 2594491 h 5395316"/>
                  <a:gd name="connsiteX3" fmla="*/ 3886993 w 7412294"/>
                  <a:gd name="connsiteY3" fmla="*/ 2036485 h 5395316"/>
                  <a:gd name="connsiteX4" fmla="*/ 5719761 w 7412294"/>
                  <a:gd name="connsiteY4" fmla="*/ 1687234 h 5395316"/>
                  <a:gd name="connsiteX5" fmla="*/ 5879305 w 7412294"/>
                  <a:gd name="connsiteY5" fmla="*/ 1399104 h 5395316"/>
                  <a:gd name="connsiteX6" fmla="*/ 5088728 w 7412294"/>
                  <a:gd name="connsiteY6" fmla="*/ 1184792 h 5395316"/>
                  <a:gd name="connsiteX7" fmla="*/ 4788690 w 7412294"/>
                  <a:gd name="connsiteY7" fmla="*/ 975242 h 5395316"/>
                  <a:gd name="connsiteX8" fmla="*/ 5388766 w 7412294"/>
                  <a:gd name="connsiteY8" fmla="*/ 701398 h 5395316"/>
                  <a:gd name="connsiteX9" fmla="*/ 6367459 w 7412294"/>
                  <a:gd name="connsiteY9" fmla="*/ 558523 h 5395316"/>
                  <a:gd name="connsiteX10" fmla="*/ 6636541 w 7412294"/>
                  <a:gd name="connsiteY10" fmla="*/ 256105 h 5395316"/>
                  <a:gd name="connsiteX11" fmla="*/ 6769889 w 7412294"/>
                  <a:gd name="connsiteY11" fmla="*/ 22742 h 5395316"/>
                  <a:gd name="connsiteX12" fmla="*/ 6910383 w 7412294"/>
                  <a:gd name="connsiteY12" fmla="*/ 13219 h 5395316"/>
                  <a:gd name="connsiteX13" fmla="*/ 7181844 w 7412294"/>
                  <a:gd name="connsiteY13" fmla="*/ 60843 h 5395316"/>
                  <a:gd name="connsiteX14" fmla="*/ 7184229 w 7412294"/>
                  <a:gd name="connsiteY14" fmla="*/ 270392 h 5395316"/>
                  <a:gd name="connsiteX15" fmla="*/ 7181847 w 7412294"/>
                  <a:gd name="connsiteY15" fmla="*/ 603767 h 5395316"/>
                  <a:gd name="connsiteX16" fmla="*/ 5831678 w 7412294"/>
                  <a:gd name="connsiteY16" fmla="*/ 839510 h 5395316"/>
                  <a:gd name="connsiteX17" fmla="*/ 5876922 w 7412294"/>
                  <a:gd name="connsiteY17" fmla="*/ 1068110 h 5395316"/>
                  <a:gd name="connsiteX18" fmla="*/ 6396036 w 7412294"/>
                  <a:gd name="connsiteY18" fmla="*/ 1175265 h 5395316"/>
                  <a:gd name="connsiteX19" fmla="*/ 6924673 w 7412294"/>
                  <a:gd name="connsiteY19" fmla="*/ 1539598 h 5395316"/>
                  <a:gd name="connsiteX20" fmla="*/ 6167436 w 7412294"/>
                  <a:gd name="connsiteY20" fmla="*/ 1975365 h 5395316"/>
                  <a:gd name="connsiteX21" fmla="*/ 4864098 w 7412294"/>
                  <a:gd name="connsiteY21" fmla="*/ 2189678 h 5395316"/>
                  <a:gd name="connsiteX22" fmla="*/ 4445792 w 7412294"/>
                  <a:gd name="connsiteY22" fmla="*/ 2449234 h 5395316"/>
                  <a:gd name="connsiteX23" fmla="*/ 4829966 w 7412294"/>
                  <a:gd name="connsiteY23" fmla="*/ 2709585 h 5395316"/>
                  <a:gd name="connsiteX24" fmla="*/ 5736431 w 7412294"/>
                  <a:gd name="connsiteY24" fmla="*/ 3061215 h 5395316"/>
                  <a:gd name="connsiteX25" fmla="*/ 6255540 w 7412294"/>
                  <a:gd name="connsiteY25" fmla="*/ 3737492 h 5395316"/>
                  <a:gd name="connsiteX26" fmla="*/ 4852988 w 7412294"/>
                  <a:gd name="connsiteY26" fmla="*/ 4680464 h 5395316"/>
                  <a:gd name="connsiteX27" fmla="*/ 2340769 w 7412294"/>
                  <a:gd name="connsiteY27" fmla="*/ 5395316 h 5395316"/>
                  <a:gd name="connsiteX28" fmla="*/ 0 w 7412294"/>
                  <a:gd name="connsiteY28" fmla="*/ 5395316 h 5395316"/>
                  <a:gd name="connsiteX29" fmla="*/ 3810000 w 7412294"/>
                  <a:gd name="connsiteY29" fmla="*/ 4018477 h 5395316"/>
                  <a:gd name="connsiteX0" fmla="*/ 3810000 w 7959539"/>
                  <a:gd name="connsiteY0" fmla="*/ 4040467 h 5417306"/>
                  <a:gd name="connsiteX1" fmla="*/ 4241800 w 7959539"/>
                  <a:gd name="connsiteY1" fmla="*/ 3234018 h 5417306"/>
                  <a:gd name="connsiteX2" fmla="*/ 3271836 w 7959539"/>
                  <a:gd name="connsiteY2" fmla="*/ 2616481 h 5417306"/>
                  <a:gd name="connsiteX3" fmla="*/ 3886993 w 7959539"/>
                  <a:gd name="connsiteY3" fmla="*/ 2058475 h 5417306"/>
                  <a:gd name="connsiteX4" fmla="*/ 5719761 w 7959539"/>
                  <a:gd name="connsiteY4" fmla="*/ 1709224 h 5417306"/>
                  <a:gd name="connsiteX5" fmla="*/ 5879305 w 7959539"/>
                  <a:gd name="connsiteY5" fmla="*/ 1421094 h 5417306"/>
                  <a:gd name="connsiteX6" fmla="*/ 5088728 w 7959539"/>
                  <a:gd name="connsiteY6" fmla="*/ 1206782 h 5417306"/>
                  <a:gd name="connsiteX7" fmla="*/ 4788690 w 7959539"/>
                  <a:gd name="connsiteY7" fmla="*/ 997232 h 5417306"/>
                  <a:gd name="connsiteX8" fmla="*/ 5388766 w 7959539"/>
                  <a:gd name="connsiteY8" fmla="*/ 723388 h 5417306"/>
                  <a:gd name="connsiteX9" fmla="*/ 6367459 w 7959539"/>
                  <a:gd name="connsiteY9" fmla="*/ 580513 h 5417306"/>
                  <a:gd name="connsiteX10" fmla="*/ 6636541 w 7959539"/>
                  <a:gd name="connsiteY10" fmla="*/ 278095 h 5417306"/>
                  <a:gd name="connsiteX11" fmla="*/ 6769889 w 7959539"/>
                  <a:gd name="connsiteY11" fmla="*/ 44732 h 5417306"/>
                  <a:gd name="connsiteX12" fmla="*/ 7955752 w 7959539"/>
                  <a:gd name="connsiteY12" fmla="*/ 1872 h 5417306"/>
                  <a:gd name="connsiteX13" fmla="*/ 7181844 w 7959539"/>
                  <a:gd name="connsiteY13" fmla="*/ 82833 h 5417306"/>
                  <a:gd name="connsiteX14" fmla="*/ 7184229 w 7959539"/>
                  <a:gd name="connsiteY14" fmla="*/ 292382 h 5417306"/>
                  <a:gd name="connsiteX15" fmla="*/ 7181847 w 7959539"/>
                  <a:gd name="connsiteY15" fmla="*/ 625757 h 5417306"/>
                  <a:gd name="connsiteX16" fmla="*/ 5831678 w 7959539"/>
                  <a:gd name="connsiteY16" fmla="*/ 861500 h 5417306"/>
                  <a:gd name="connsiteX17" fmla="*/ 5876922 w 7959539"/>
                  <a:gd name="connsiteY17" fmla="*/ 1090100 h 5417306"/>
                  <a:gd name="connsiteX18" fmla="*/ 6396036 w 7959539"/>
                  <a:gd name="connsiteY18" fmla="*/ 1197255 h 5417306"/>
                  <a:gd name="connsiteX19" fmla="*/ 6924673 w 7959539"/>
                  <a:gd name="connsiteY19" fmla="*/ 1561588 h 5417306"/>
                  <a:gd name="connsiteX20" fmla="*/ 6167436 w 7959539"/>
                  <a:gd name="connsiteY20" fmla="*/ 1997355 h 5417306"/>
                  <a:gd name="connsiteX21" fmla="*/ 4864098 w 7959539"/>
                  <a:gd name="connsiteY21" fmla="*/ 2211668 h 5417306"/>
                  <a:gd name="connsiteX22" fmla="*/ 4445792 w 7959539"/>
                  <a:gd name="connsiteY22" fmla="*/ 2471224 h 5417306"/>
                  <a:gd name="connsiteX23" fmla="*/ 4829966 w 7959539"/>
                  <a:gd name="connsiteY23" fmla="*/ 2731575 h 5417306"/>
                  <a:gd name="connsiteX24" fmla="*/ 5736431 w 7959539"/>
                  <a:gd name="connsiteY24" fmla="*/ 3083205 h 5417306"/>
                  <a:gd name="connsiteX25" fmla="*/ 6255540 w 7959539"/>
                  <a:gd name="connsiteY25" fmla="*/ 3759482 h 5417306"/>
                  <a:gd name="connsiteX26" fmla="*/ 4852988 w 7959539"/>
                  <a:gd name="connsiteY26" fmla="*/ 4702454 h 5417306"/>
                  <a:gd name="connsiteX27" fmla="*/ 2340769 w 7959539"/>
                  <a:gd name="connsiteY27" fmla="*/ 5417306 h 5417306"/>
                  <a:gd name="connsiteX28" fmla="*/ 0 w 7959539"/>
                  <a:gd name="connsiteY28" fmla="*/ 5417306 h 5417306"/>
                  <a:gd name="connsiteX29" fmla="*/ 3810000 w 7959539"/>
                  <a:gd name="connsiteY29" fmla="*/ 4040467 h 5417306"/>
                  <a:gd name="connsiteX0" fmla="*/ 3810000 w 8824490"/>
                  <a:gd name="connsiteY0" fmla="*/ 4148378 h 5525217"/>
                  <a:gd name="connsiteX1" fmla="*/ 4241800 w 8824490"/>
                  <a:gd name="connsiteY1" fmla="*/ 3341929 h 5525217"/>
                  <a:gd name="connsiteX2" fmla="*/ 3271836 w 8824490"/>
                  <a:gd name="connsiteY2" fmla="*/ 2724392 h 5525217"/>
                  <a:gd name="connsiteX3" fmla="*/ 3886993 w 8824490"/>
                  <a:gd name="connsiteY3" fmla="*/ 2166386 h 5525217"/>
                  <a:gd name="connsiteX4" fmla="*/ 5719761 w 8824490"/>
                  <a:gd name="connsiteY4" fmla="*/ 1817135 h 5525217"/>
                  <a:gd name="connsiteX5" fmla="*/ 5879305 w 8824490"/>
                  <a:gd name="connsiteY5" fmla="*/ 1529005 h 5525217"/>
                  <a:gd name="connsiteX6" fmla="*/ 5088728 w 8824490"/>
                  <a:gd name="connsiteY6" fmla="*/ 1314693 h 5525217"/>
                  <a:gd name="connsiteX7" fmla="*/ 4788690 w 8824490"/>
                  <a:gd name="connsiteY7" fmla="*/ 1105143 h 5525217"/>
                  <a:gd name="connsiteX8" fmla="*/ 5388766 w 8824490"/>
                  <a:gd name="connsiteY8" fmla="*/ 831299 h 5525217"/>
                  <a:gd name="connsiteX9" fmla="*/ 6367459 w 8824490"/>
                  <a:gd name="connsiteY9" fmla="*/ 688424 h 5525217"/>
                  <a:gd name="connsiteX10" fmla="*/ 6636541 w 8824490"/>
                  <a:gd name="connsiteY10" fmla="*/ 386006 h 5525217"/>
                  <a:gd name="connsiteX11" fmla="*/ 6769889 w 8824490"/>
                  <a:gd name="connsiteY11" fmla="*/ 152643 h 5525217"/>
                  <a:gd name="connsiteX12" fmla="*/ 8822527 w 8824490"/>
                  <a:gd name="connsiteY12" fmla="*/ 246 h 5525217"/>
                  <a:gd name="connsiteX13" fmla="*/ 7181844 w 8824490"/>
                  <a:gd name="connsiteY13" fmla="*/ 190744 h 5525217"/>
                  <a:gd name="connsiteX14" fmla="*/ 7184229 w 8824490"/>
                  <a:gd name="connsiteY14" fmla="*/ 400293 h 5525217"/>
                  <a:gd name="connsiteX15" fmla="*/ 7181847 w 8824490"/>
                  <a:gd name="connsiteY15" fmla="*/ 733668 h 5525217"/>
                  <a:gd name="connsiteX16" fmla="*/ 5831678 w 8824490"/>
                  <a:gd name="connsiteY16" fmla="*/ 969411 h 5525217"/>
                  <a:gd name="connsiteX17" fmla="*/ 5876922 w 8824490"/>
                  <a:gd name="connsiteY17" fmla="*/ 1198011 h 5525217"/>
                  <a:gd name="connsiteX18" fmla="*/ 6396036 w 8824490"/>
                  <a:gd name="connsiteY18" fmla="*/ 1305166 h 5525217"/>
                  <a:gd name="connsiteX19" fmla="*/ 6924673 w 8824490"/>
                  <a:gd name="connsiteY19" fmla="*/ 1669499 h 5525217"/>
                  <a:gd name="connsiteX20" fmla="*/ 6167436 w 8824490"/>
                  <a:gd name="connsiteY20" fmla="*/ 2105266 h 5525217"/>
                  <a:gd name="connsiteX21" fmla="*/ 4864098 w 8824490"/>
                  <a:gd name="connsiteY21" fmla="*/ 2319579 h 5525217"/>
                  <a:gd name="connsiteX22" fmla="*/ 4445792 w 8824490"/>
                  <a:gd name="connsiteY22" fmla="*/ 2579135 h 5525217"/>
                  <a:gd name="connsiteX23" fmla="*/ 4829966 w 8824490"/>
                  <a:gd name="connsiteY23" fmla="*/ 2839486 h 5525217"/>
                  <a:gd name="connsiteX24" fmla="*/ 5736431 w 8824490"/>
                  <a:gd name="connsiteY24" fmla="*/ 3191116 h 5525217"/>
                  <a:gd name="connsiteX25" fmla="*/ 6255540 w 8824490"/>
                  <a:gd name="connsiteY25" fmla="*/ 3867393 h 5525217"/>
                  <a:gd name="connsiteX26" fmla="*/ 4852988 w 8824490"/>
                  <a:gd name="connsiteY26" fmla="*/ 4810365 h 5525217"/>
                  <a:gd name="connsiteX27" fmla="*/ 2340769 w 8824490"/>
                  <a:gd name="connsiteY27" fmla="*/ 5525217 h 5525217"/>
                  <a:gd name="connsiteX28" fmla="*/ 0 w 8824490"/>
                  <a:gd name="connsiteY28" fmla="*/ 5525217 h 5525217"/>
                  <a:gd name="connsiteX29" fmla="*/ 3810000 w 8824490"/>
                  <a:gd name="connsiteY29" fmla="*/ 4148378 h 5525217"/>
                  <a:gd name="connsiteX0" fmla="*/ 3810000 w 8939273"/>
                  <a:gd name="connsiteY0" fmla="*/ 4157061 h 5533900"/>
                  <a:gd name="connsiteX1" fmla="*/ 4241800 w 8939273"/>
                  <a:gd name="connsiteY1" fmla="*/ 3350612 h 5533900"/>
                  <a:gd name="connsiteX2" fmla="*/ 3271836 w 8939273"/>
                  <a:gd name="connsiteY2" fmla="*/ 2733075 h 5533900"/>
                  <a:gd name="connsiteX3" fmla="*/ 3886993 w 8939273"/>
                  <a:gd name="connsiteY3" fmla="*/ 2175069 h 5533900"/>
                  <a:gd name="connsiteX4" fmla="*/ 5719761 w 8939273"/>
                  <a:gd name="connsiteY4" fmla="*/ 1825818 h 5533900"/>
                  <a:gd name="connsiteX5" fmla="*/ 5879305 w 8939273"/>
                  <a:gd name="connsiteY5" fmla="*/ 1537688 h 5533900"/>
                  <a:gd name="connsiteX6" fmla="*/ 5088728 w 8939273"/>
                  <a:gd name="connsiteY6" fmla="*/ 1323376 h 5533900"/>
                  <a:gd name="connsiteX7" fmla="*/ 4788690 w 8939273"/>
                  <a:gd name="connsiteY7" fmla="*/ 1113826 h 5533900"/>
                  <a:gd name="connsiteX8" fmla="*/ 5388766 w 8939273"/>
                  <a:gd name="connsiteY8" fmla="*/ 839982 h 5533900"/>
                  <a:gd name="connsiteX9" fmla="*/ 6367459 w 8939273"/>
                  <a:gd name="connsiteY9" fmla="*/ 697107 h 5533900"/>
                  <a:gd name="connsiteX10" fmla="*/ 6636541 w 8939273"/>
                  <a:gd name="connsiteY10" fmla="*/ 394689 h 5533900"/>
                  <a:gd name="connsiteX11" fmla="*/ 6769889 w 8939273"/>
                  <a:gd name="connsiteY11" fmla="*/ 161326 h 5533900"/>
                  <a:gd name="connsiteX12" fmla="*/ 8822527 w 8939273"/>
                  <a:gd name="connsiteY12" fmla="*/ 8929 h 5533900"/>
                  <a:gd name="connsiteX13" fmla="*/ 8524869 w 8939273"/>
                  <a:gd name="connsiteY13" fmla="*/ 37504 h 5533900"/>
                  <a:gd name="connsiteX14" fmla="*/ 7181844 w 8939273"/>
                  <a:gd name="connsiteY14" fmla="*/ 199427 h 5533900"/>
                  <a:gd name="connsiteX15" fmla="*/ 7184229 w 8939273"/>
                  <a:gd name="connsiteY15" fmla="*/ 408976 h 5533900"/>
                  <a:gd name="connsiteX16" fmla="*/ 7181847 w 8939273"/>
                  <a:gd name="connsiteY16" fmla="*/ 742351 h 5533900"/>
                  <a:gd name="connsiteX17" fmla="*/ 5831678 w 8939273"/>
                  <a:gd name="connsiteY17" fmla="*/ 978094 h 5533900"/>
                  <a:gd name="connsiteX18" fmla="*/ 5876922 w 8939273"/>
                  <a:gd name="connsiteY18" fmla="*/ 1206694 h 5533900"/>
                  <a:gd name="connsiteX19" fmla="*/ 6396036 w 8939273"/>
                  <a:gd name="connsiteY19" fmla="*/ 1313849 h 5533900"/>
                  <a:gd name="connsiteX20" fmla="*/ 6924673 w 8939273"/>
                  <a:gd name="connsiteY20" fmla="*/ 1678182 h 5533900"/>
                  <a:gd name="connsiteX21" fmla="*/ 6167436 w 8939273"/>
                  <a:gd name="connsiteY21" fmla="*/ 2113949 h 5533900"/>
                  <a:gd name="connsiteX22" fmla="*/ 4864098 w 8939273"/>
                  <a:gd name="connsiteY22" fmla="*/ 2328262 h 5533900"/>
                  <a:gd name="connsiteX23" fmla="*/ 4445792 w 8939273"/>
                  <a:gd name="connsiteY23" fmla="*/ 2587818 h 5533900"/>
                  <a:gd name="connsiteX24" fmla="*/ 4829966 w 8939273"/>
                  <a:gd name="connsiteY24" fmla="*/ 2848169 h 5533900"/>
                  <a:gd name="connsiteX25" fmla="*/ 5736431 w 8939273"/>
                  <a:gd name="connsiteY25" fmla="*/ 3199799 h 5533900"/>
                  <a:gd name="connsiteX26" fmla="*/ 6255540 w 8939273"/>
                  <a:gd name="connsiteY26" fmla="*/ 3876076 h 5533900"/>
                  <a:gd name="connsiteX27" fmla="*/ 4852988 w 8939273"/>
                  <a:gd name="connsiteY27" fmla="*/ 4819048 h 5533900"/>
                  <a:gd name="connsiteX28" fmla="*/ 2340769 w 8939273"/>
                  <a:gd name="connsiteY28" fmla="*/ 5533900 h 5533900"/>
                  <a:gd name="connsiteX29" fmla="*/ 0 w 8939273"/>
                  <a:gd name="connsiteY29" fmla="*/ 5533900 h 5533900"/>
                  <a:gd name="connsiteX30" fmla="*/ 3810000 w 8939273"/>
                  <a:gd name="connsiteY30" fmla="*/ 4157061 h 5533900"/>
                  <a:gd name="connsiteX0" fmla="*/ 3810000 w 9022500"/>
                  <a:gd name="connsiteY0" fmla="*/ 4151205 h 5528044"/>
                  <a:gd name="connsiteX1" fmla="*/ 4241800 w 9022500"/>
                  <a:gd name="connsiteY1" fmla="*/ 3344756 h 5528044"/>
                  <a:gd name="connsiteX2" fmla="*/ 3271836 w 9022500"/>
                  <a:gd name="connsiteY2" fmla="*/ 2727219 h 5528044"/>
                  <a:gd name="connsiteX3" fmla="*/ 3886993 w 9022500"/>
                  <a:gd name="connsiteY3" fmla="*/ 2169213 h 5528044"/>
                  <a:gd name="connsiteX4" fmla="*/ 5719761 w 9022500"/>
                  <a:gd name="connsiteY4" fmla="*/ 1819962 h 5528044"/>
                  <a:gd name="connsiteX5" fmla="*/ 5879305 w 9022500"/>
                  <a:gd name="connsiteY5" fmla="*/ 1531832 h 5528044"/>
                  <a:gd name="connsiteX6" fmla="*/ 5088728 w 9022500"/>
                  <a:gd name="connsiteY6" fmla="*/ 1317520 h 5528044"/>
                  <a:gd name="connsiteX7" fmla="*/ 4788690 w 9022500"/>
                  <a:gd name="connsiteY7" fmla="*/ 1107970 h 5528044"/>
                  <a:gd name="connsiteX8" fmla="*/ 5388766 w 9022500"/>
                  <a:gd name="connsiteY8" fmla="*/ 834126 h 5528044"/>
                  <a:gd name="connsiteX9" fmla="*/ 6367459 w 9022500"/>
                  <a:gd name="connsiteY9" fmla="*/ 691251 h 5528044"/>
                  <a:gd name="connsiteX10" fmla="*/ 6636541 w 9022500"/>
                  <a:gd name="connsiteY10" fmla="*/ 388833 h 5528044"/>
                  <a:gd name="connsiteX11" fmla="*/ 6769889 w 9022500"/>
                  <a:gd name="connsiteY11" fmla="*/ 155470 h 5528044"/>
                  <a:gd name="connsiteX12" fmla="*/ 8822527 w 9022500"/>
                  <a:gd name="connsiteY12" fmla="*/ 3073 h 5528044"/>
                  <a:gd name="connsiteX13" fmla="*/ 8796331 w 9022500"/>
                  <a:gd name="connsiteY13" fmla="*/ 103086 h 5528044"/>
                  <a:gd name="connsiteX14" fmla="*/ 7181844 w 9022500"/>
                  <a:gd name="connsiteY14" fmla="*/ 193571 h 5528044"/>
                  <a:gd name="connsiteX15" fmla="*/ 7184229 w 9022500"/>
                  <a:gd name="connsiteY15" fmla="*/ 403120 h 5528044"/>
                  <a:gd name="connsiteX16" fmla="*/ 7181847 w 9022500"/>
                  <a:gd name="connsiteY16" fmla="*/ 736495 h 5528044"/>
                  <a:gd name="connsiteX17" fmla="*/ 5831678 w 9022500"/>
                  <a:gd name="connsiteY17" fmla="*/ 972238 h 5528044"/>
                  <a:gd name="connsiteX18" fmla="*/ 5876922 w 9022500"/>
                  <a:gd name="connsiteY18" fmla="*/ 1200838 h 5528044"/>
                  <a:gd name="connsiteX19" fmla="*/ 6396036 w 9022500"/>
                  <a:gd name="connsiteY19" fmla="*/ 1307993 h 5528044"/>
                  <a:gd name="connsiteX20" fmla="*/ 6924673 w 9022500"/>
                  <a:gd name="connsiteY20" fmla="*/ 1672326 h 5528044"/>
                  <a:gd name="connsiteX21" fmla="*/ 6167436 w 9022500"/>
                  <a:gd name="connsiteY21" fmla="*/ 2108093 h 5528044"/>
                  <a:gd name="connsiteX22" fmla="*/ 4864098 w 9022500"/>
                  <a:gd name="connsiteY22" fmla="*/ 2322406 h 5528044"/>
                  <a:gd name="connsiteX23" fmla="*/ 4445792 w 9022500"/>
                  <a:gd name="connsiteY23" fmla="*/ 2581962 h 5528044"/>
                  <a:gd name="connsiteX24" fmla="*/ 4829966 w 9022500"/>
                  <a:gd name="connsiteY24" fmla="*/ 2842313 h 5528044"/>
                  <a:gd name="connsiteX25" fmla="*/ 5736431 w 9022500"/>
                  <a:gd name="connsiteY25" fmla="*/ 3193943 h 5528044"/>
                  <a:gd name="connsiteX26" fmla="*/ 6255540 w 9022500"/>
                  <a:gd name="connsiteY26" fmla="*/ 3870220 h 5528044"/>
                  <a:gd name="connsiteX27" fmla="*/ 4852988 w 9022500"/>
                  <a:gd name="connsiteY27" fmla="*/ 4813192 h 5528044"/>
                  <a:gd name="connsiteX28" fmla="*/ 2340769 w 9022500"/>
                  <a:gd name="connsiteY28" fmla="*/ 5528044 h 5528044"/>
                  <a:gd name="connsiteX29" fmla="*/ 0 w 9022500"/>
                  <a:gd name="connsiteY29" fmla="*/ 5528044 h 5528044"/>
                  <a:gd name="connsiteX30" fmla="*/ 3810000 w 9022500"/>
                  <a:gd name="connsiteY30" fmla="*/ 4151205 h 5528044"/>
                  <a:gd name="connsiteX0" fmla="*/ 3810000 w 8960168"/>
                  <a:gd name="connsiteY0" fmla="*/ 4150651 h 5527490"/>
                  <a:gd name="connsiteX1" fmla="*/ 4241800 w 8960168"/>
                  <a:gd name="connsiteY1" fmla="*/ 3344202 h 5527490"/>
                  <a:gd name="connsiteX2" fmla="*/ 3271836 w 8960168"/>
                  <a:gd name="connsiteY2" fmla="*/ 2726665 h 5527490"/>
                  <a:gd name="connsiteX3" fmla="*/ 3886993 w 8960168"/>
                  <a:gd name="connsiteY3" fmla="*/ 2168659 h 5527490"/>
                  <a:gd name="connsiteX4" fmla="*/ 5719761 w 8960168"/>
                  <a:gd name="connsiteY4" fmla="*/ 1819408 h 5527490"/>
                  <a:gd name="connsiteX5" fmla="*/ 5879305 w 8960168"/>
                  <a:gd name="connsiteY5" fmla="*/ 1531278 h 5527490"/>
                  <a:gd name="connsiteX6" fmla="*/ 5088728 w 8960168"/>
                  <a:gd name="connsiteY6" fmla="*/ 1316966 h 5527490"/>
                  <a:gd name="connsiteX7" fmla="*/ 4788690 w 8960168"/>
                  <a:gd name="connsiteY7" fmla="*/ 1107416 h 5527490"/>
                  <a:gd name="connsiteX8" fmla="*/ 5388766 w 8960168"/>
                  <a:gd name="connsiteY8" fmla="*/ 833572 h 5527490"/>
                  <a:gd name="connsiteX9" fmla="*/ 6367459 w 8960168"/>
                  <a:gd name="connsiteY9" fmla="*/ 690697 h 5527490"/>
                  <a:gd name="connsiteX10" fmla="*/ 6636541 w 8960168"/>
                  <a:gd name="connsiteY10" fmla="*/ 388279 h 5527490"/>
                  <a:gd name="connsiteX11" fmla="*/ 6769889 w 8960168"/>
                  <a:gd name="connsiteY11" fmla="*/ 154916 h 5527490"/>
                  <a:gd name="connsiteX12" fmla="*/ 8822527 w 8960168"/>
                  <a:gd name="connsiteY12" fmla="*/ 2519 h 5527490"/>
                  <a:gd name="connsiteX13" fmla="*/ 8796331 w 8960168"/>
                  <a:gd name="connsiteY13" fmla="*/ 102532 h 5527490"/>
                  <a:gd name="connsiteX14" fmla="*/ 7181844 w 8960168"/>
                  <a:gd name="connsiteY14" fmla="*/ 193017 h 5527490"/>
                  <a:gd name="connsiteX15" fmla="*/ 7184229 w 8960168"/>
                  <a:gd name="connsiteY15" fmla="*/ 402566 h 5527490"/>
                  <a:gd name="connsiteX16" fmla="*/ 7181847 w 8960168"/>
                  <a:gd name="connsiteY16" fmla="*/ 735941 h 5527490"/>
                  <a:gd name="connsiteX17" fmla="*/ 5831678 w 8960168"/>
                  <a:gd name="connsiteY17" fmla="*/ 971684 h 5527490"/>
                  <a:gd name="connsiteX18" fmla="*/ 5876922 w 8960168"/>
                  <a:gd name="connsiteY18" fmla="*/ 1200284 h 5527490"/>
                  <a:gd name="connsiteX19" fmla="*/ 6396036 w 8960168"/>
                  <a:gd name="connsiteY19" fmla="*/ 1307439 h 5527490"/>
                  <a:gd name="connsiteX20" fmla="*/ 6924673 w 8960168"/>
                  <a:gd name="connsiteY20" fmla="*/ 1671772 h 5527490"/>
                  <a:gd name="connsiteX21" fmla="*/ 6167436 w 8960168"/>
                  <a:gd name="connsiteY21" fmla="*/ 2107539 h 5527490"/>
                  <a:gd name="connsiteX22" fmla="*/ 4864098 w 8960168"/>
                  <a:gd name="connsiteY22" fmla="*/ 2321852 h 5527490"/>
                  <a:gd name="connsiteX23" fmla="*/ 4445792 w 8960168"/>
                  <a:gd name="connsiteY23" fmla="*/ 2581408 h 5527490"/>
                  <a:gd name="connsiteX24" fmla="*/ 4829966 w 8960168"/>
                  <a:gd name="connsiteY24" fmla="*/ 2841759 h 5527490"/>
                  <a:gd name="connsiteX25" fmla="*/ 5736431 w 8960168"/>
                  <a:gd name="connsiteY25" fmla="*/ 3193389 h 5527490"/>
                  <a:gd name="connsiteX26" fmla="*/ 6255540 w 8960168"/>
                  <a:gd name="connsiteY26" fmla="*/ 3869666 h 5527490"/>
                  <a:gd name="connsiteX27" fmla="*/ 4852988 w 8960168"/>
                  <a:gd name="connsiteY27" fmla="*/ 4812638 h 5527490"/>
                  <a:gd name="connsiteX28" fmla="*/ 2340769 w 8960168"/>
                  <a:gd name="connsiteY28" fmla="*/ 5527490 h 5527490"/>
                  <a:gd name="connsiteX29" fmla="*/ 0 w 8960168"/>
                  <a:gd name="connsiteY29" fmla="*/ 5527490 h 5527490"/>
                  <a:gd name="connsiteX30" fmla="*/ 3810000 w 8960168"/>
                  <a:gd name="connsiteY30" fmla="*/ 4150651 h 5527490"/>
                  <a:gd name="connsiteX0" fmla="*/ 3810000 w 8965729"/>
                  <a:gd name="connsiteY0" fmla="*/ 4150651 h 5527490"/>
                  <a:gd name="connsiteX1" fmla="*/ 4241800 w 8965729"/>
                  <a:gd name="connsiteY1" fmla="*/ 3344202 h 5527490"/>
                  <a:gd name="connsiteX2" fmla="*/ 3271836 w 8965729"/>
                  <a:gd name="connsiteY2" fmla="*/ 2726665 h 5527490"/>
                  <a:gd name="connsiteX3" fmla="*/ 3886993 w 8965729"/>
                  <a:gd name="connsiteY3" fmla="*/ 2168659 h 5527490"/>
                  <a:gd name="connsiteX4" fmla="*/ 5719761 w 8965729"/>
                  <a:gd name="connsiteY4" fmla="*/ 1819408 h 5527490"/>
                  <a:gd name="connsiteX5" fmla="*/ 5879305 w 8965729"/>
                  <a:gd name="connsiteY5" fmla="*/ 1531278 h 5527490"/>
                  <a:gd name="connsiteX6" fmla="*/ 5088728 w 8965729"/>
                  <a:gd name="connsiteY6" fmla="*/ 1316966 h 5527490"/>
                  <a:gd name="connsiteX7" fmla="*/ 4788690 w 8965729"/>
                  <a:gd name="connsiteY7" fmla="*/ 1107416 h 5527490"/>
                  <a:gd name="connsiteX8" fmla="*/ 5388766 w 8965729"/>
                  <a:gd name="connsiteY8" fmla="*/ 833572 h 5527490"/>
                  <a:gd name="connsiteX9" fmla="*/ 6367459 w 8965729"/>
                  <a:gd name="connsiteY9" fmla="*/ 690697 h 5527490"/>
                  <a:gd name="connsiteX10" fmla="*/ 6636541 w 8965729"/>
                  <a:gd name="connsiteY10" fmla="*/ 388279 h 5527490"/>
                  <a:gd name="connsiteX11" fmla="*/ 6769889 w 8965729"/>
                  <a:gd name="connsiteY11" fmla="*/ 154916 h 5527490"/>
                  <a:gd name="connsiteX12" fmla="*/ 8822527 w 8965729"/>
                  <a:gd name="connsiteY12" fmla="*/ 2519 h 5527490"/>
                  <a:gd name="connsiteX13" fmla="*/ 8815381 w 8965729"/>
                  <a:gd name="connsiteY13" fmla="*/ 102532 h 5527490"/>
                  <a:gd name="connsiteX14" fmla="*/ 7181844 w 8965729"/>
                  <a:gd name="connsiteY14" fmla="*/ 193017 h 5527490"/>
                  <a:gd name="connsiteX15" fmla="*/ 7184229 w 8965729"/>
                  <a:gd name="connsiteY15" fmla="*/ 402566 h 5527490"/>
                  <a:gd name="connsiteX16" fmla="*/ 7181847 w 8965729"/>
                  <a:gd name="connsiteY16" fmla="*/ 735941 h 5527490"/>
                  <a:gd name="connsiteX17" fmla="*/ 5831678 w 8965729"/>
                  <a:gd name="connsiteY17" fmla="*/ 971684 h 5527490"/>
                  <a:gd name="connsiteX18" fmla="*/ 5876922 w 8965729"/>
                  <a:gd name="connsiteY18" fmla="*/ 1200284 h 5527490"/>
                  <a:gd name="connsiteX19" fmla="*/ 6396036 w 8965729"/>
                  <a:gd name="connsiteY19" fmla="*/ 1307439 h 5527490"/>
                  <a:gd name="connsiteX20" fmla="*/ 6924673 w 8965729"/>
                  <a:gd name="connsiteY20" fmla="*/ 1671772 h 5527490"/>
                  <a:gd name="connsiteX21" fmla="*/ 6167436 w 8965729"/>
                  <a:gd name="connsiteY21" fmla="*/ 2107539 h 5527490"/>
                  <a:gd name="connsiteX22" fmla="*/ 4864098 w 8965729"/>
                  <a:gd name="connsiteY22" fmla="*/ 2321852 h 5527490"/>
                  <a:gd name="connsiteX23" fmla="*/ 4445792 w 8965729"/>
                  <a:gd name="connsiteY23" fmla="*/ 2581408 h 5527490"/>
                  <a:gd name="connsiteX24" fmla="*/ 4829966 w 8965729"/>
                  <a:gd name="connsiteY24" fmla="*/ 2841759 h 5527490"/>
                  <a:gd name="connsiteX25" fmla="*/ 5736431 w 8965729"/>
                  <a:gd name="connsiteY25" fmla="*/ 3193389 h 5527490"/>
                  <a:gd name="connsiteX26" fmla="*/ 6255540 w 8965729"/>
                  <a:gd name="connsiteY26" fmla="*/ 3869666 h 5527490"/>
                  <a:gd name="connsiteX27" fmla="*/ 4852988 w 8965729"/>
                  <a:gd name="connsiteY27" fmla="*/ 4812638 h 5527490"/>
                  <a:gd name="connsiteX28" fmla="*/ 2340769 w 8965729"/>
                  <a:gd name="connsiteY28" fmla="*/ 5527490 h 5527490"/>
                  <a:gd name="connsiteX29" fmla="*/ 0 w 8965729"/>
                  <a:gd name="connsiteY29" fmla="*/ 5527490 h 5527490"/>
                  <a:gd name="connsiteX30" fmla="*/ 3810000 w 8965729"/>
                  <a:gd name="connsiteY30" fmla="*/ 4150651 h 5527490"/>
                  <a:gd name="connsiteX0" fmla="*/ 3810000 w 8969419"/>
                  <a:gd name="connsiteY0" fmla="*/ 4150651 h 5527490"/>
                  <a:gd name="connsiteX1" fmla="*/ 4241800 w 8969419"/>
                  <a:gd name="connsiteY1" fmla="*/ 3344202 h 5527490"/>
                  <a:gd name="connsiteX2" fmla="*/ 3271836 w 8969419"/>
                  <a:gd name="connsiteY2" fmla="*/ 2726665 h 5527490"/>
                  <a:gd name="connsiteX3" fmla="*/ 3886993 w 8969419"/>
                  <a:gd name="connsiteY3" fmla="*/ 2168659 h 5527490"/>
                  <a:gd name="connsiteX4" fmla="*/ 5719761 w 8969419"/>
                  <a:gd name="connsiteY4" fmla="*/ 1819408 h 5527490"/>
                  <a:gd name="connsiteX5" fmla="*/ 5879305 w 8969419"/>
                  <a:gd name="connsiteY5" fmla="*/ 1531278 h 5527490"/>
                  <a:gd name="connsiteX6" fmla="*/ 5088728 w 8969419"/>
                  <a:gd name="connsiteY6" fmla="*/ 1316966 h 5527490"/>
                  <a:gd name="connsiteX7" fmla="*/ 4788690 w 8969419"/>
                  <a:gd name="connsiteY7" fmla="*/ 1107416 h 5527490"/>
                  <a:gd name="connsiteX8" fmla="*/ 5388766 w 8969419"/>
                  <a:gd name="connsiteY8" fmla="*/ 833572 h 5527490"/>
                  <a:gd name="connsiteX9" fmla="*/ 6367459 w 8969419"/>
                  <a:gd name="connsiteY9" fmla="*/ 690697 h 5527490"/>
                  <a:gd name="connsiteX10" fmla="*/ 6636541 w 8969419"/>
                  <a:gd name="connsiteY10" fmla="*/ 388279 h 5527490"/>
                  <a:gd name="connsiteX11" fmla="*/ 6769889 w 8969419"/>
                  <a:gd name="connsiteY11" fmla="*/ 154916 h 5527490"/>
                  <a:gd name="connsiteX12" fmla="*/ 8822527 w 8969419"/>
                  <a:gd name="connsiteY12" fmla="*/ 2519 h 5527490"/>
                  <a:gd name="connsiteX13" fmla="*/ 8827287 w 8969419"/>
                  <a:gd name="connsiteY13" fmla="*/ 102532 h 5527490"/>
                  <a:gd name="connsiteX14" fmla="*/ 7181844 w 8969419"/>
                  <a:gd name="connsiteY14" fmla="*/ 193017 h 5527490"/>
                  <a:gd name="connsiteX15" fmla="*/ 7184229 w 8969419"/>
                  <a:gd name="connsiteY15" fmla="*/ 402566 h 5527490"/>
                  <a:gd name="connsiteX16" fmla="*/ 7181847 w 8969419"/>
                  <a:gd name="connsiteY16" fmla="*/ 735941 h 5527490"/>
                  <a:gd name="connsiteX17" fmla="*/ 5831678 w 8969419"/>
                  <a:gd name="connsiteY17" fmla="*/ 971684 h 5527490"/>
                  <a:gd name="connsiteX18" fmla="*/ 5876922 w 8969419"/>
                  <a:gd name="connsiteY18" fmla="*/ 1200284 h 5527490"/>
                  <a:gd name="connsiteX19" fmla="*/ 6396036 w 8969419"/>
                  <a:gd name="connsiteY19" fmla="*/ 1307439 h 5527490"/>
                  <a:gd name="connsiteX20" fmla="*/ 6924673 w 8969419"/>
                  <a:gd name="connsiteY20" fmla="*/ 1671772 h 5527490"/>
                  <a:gd name="connsiteX21" fmla="*/ 6167436 w 8969419"/>
                  <a:gd name="connsiteY21" fmla="*/ 2107539 h 5527490"/>
                  <a:gd name="connsiteX22" fmla="*/ 4864098 w 8969419"/>
                  <a:gd name="connsiteY22" fmla="*/ 2321852 h 5527490"/>
                  <a:gd name="connsiteX23" fmla="*/ 4445792 w 8969419"/>
                  <a:gd name="connsiteY23" fmla="*/ 2581408 h 5527490"/>
                  <a:gd name="connsiteX24" fmla="*/ 4829966 w 8969419"/>
                  <a:gd name="connsiteY24" fmla="*/ 2841759 h 5527490"/>
                  <a:gd name="connsiteX25" fmla="*/ 5736431 w 8969419"/>
                  <a:gd name="connsiteY25" fmla="*/ 3193389 h 5527490"/>
                  <a:gd name="connsiteX26" fmla="*/ 6255540 w 8969419"/>
                  <a:gd name="connsiteY26" fmla="*/ 3869666 h 5527490"/>
                  <a:gd name="connsiteX27" fmla="*/ 4852988 w 8969419"/>
                  <a:gd name="connsiteY27" fmla="*/ 4812638 h 5527490"/>
                  <a:gd name="connsiteX28" fmla="*/ 2340769 w 8969419"/>
                  <a:gd name="connsiteY28" fmla="*/ 5527490 h 5527490"/>
                  <a:gd name="connsiteX29" fmla="*/ 0 w 8969419"/>
                  <a:gd name="connsiteY29" fmla="*/ 5527490 h 5527490"/>
                  <a:gd name="connsiteX30" fmla="*/ 3810000 w 8969419"/>
                  <a:gd name="connsiteY30" fmla="*/ 4150651 h 5527490"/>
                  <a:gd name="connsiteX0" fmla="*/ 3810000 w 8967922"/>
                  <a:gd name="connsiteY0" fmla="*/ 4150605 h 5527444"/>
                  <a:gd name="connsiteX1" fmla="*/ 4241800 w 8967922"/>
                  <a:gd name="connsiteY1" fmla="*/ 3344156 h 5527444"/>
                  <a:gd name="connsiteX2" fmla="*/ 3271836 w 8967922"/>
                  <a:gd name="connsiteY2" fmla="*/ 2726619 h 5527444"/>
                  <a:gd name="connsiteX3" fmla="*/ 3886993 w 8967922"/>
                  <a:gd name="connsiteY3" fmla="*/ 2168613 h 5527444"/>
                  <a:gd name="connsiteX4" fmla="*/ 5719761 w 8967922"/>
                  <a:gd name="connsiteY4" fmla="*/ 1819362 h 5527444"/>
                  <a:gd name="connsiteX5" fmla="*/ 5879305 w 8967922"/>
                  <a:gd name="connsiteY5" fmla="*/ 1531232 h 5527444"/>
                  <a:gd name="connsiteX6" fmla="*/ 5088728 w 8967922"/>
                  <a:gd name="connsiteY6" fmla="*/ 1316920 h 5527444"/>
                  <a:gd name="connsiteX7" fmla="*/ 4788690 w 8967922"/>
                  <a:gd name="connsiteY7" fmla="*/ 1107370 h 5527444"/>
                  <a:gd name="connsiteX8" fmla="*/ 5388766 w 8967922"/>
                  <a:gd name="connsiteY8" fmla="*/ 833526 h 5527444"/>
                  <a:gd name="connsiteX9" fmla="*/ 6367459 w 8967922"/>
                  <a:gd name="connsiteY9" fmla="*/ 690651 h 5527444"/>
                  <a:gd name="connsiteX10" fmla="*/ 6636541 w 8967922"/>
                  <a:gd name="connsiteY10" fmla="*/ 388233 h 5527444"/>
                  <a:gd name="connsiteX11" fmla="*/ 6769889 w 8967922"/>
                  <a:gd name="connsiteY11" fmla="*/ 154870 h 5527444"/>
                  <a:gd name="connsiteX12" fmla="*/ 8822527 w 8967922"/>
                  <a:gd name="connsiteY12" fmla="*/ 2473 h 5527444"/>
                  <a:gd name="connsiteX13" fmla="*/ 8822524 w 8967922"/>
                  <a:gd name="connsiteY13" fmla="*/ 104868 h 5527444"/>
                  <a:gd name="connsiteX14" fmla="*/ 7181844 w 8967922"/>
                  <a:gd name="connsiteY14" fmla="*/ 192971 h 5527444"/>
                  <a:gd name="connsiteX15" fmla="*/ 7184229 w 8967922"/>
                  <a:gd name="connsiteY15" fmla="*/ 402520 h 5527444"/>
                  <a:gd name="connsiteX16" fmla="*/ 7181847 w 8967922"/>
                  <a:gd name="connsiteY16" fmla="*/ 735895 h 5527444"/>
                  <a:gd name="connsiteX17" fmla="*/ 5831678 w 8967922"/>
                  <a:gd name="connsiteY17" fmla="*/ 971638 h 5527444"/>
                  <a:gd name="connsiteX18" fmla="*/ 5876922 w 8967922"/>
                  <a:gd name="connsiteY18" fmla="*/ 1200238 h 5527444"/>
                  <a:gd name="connsiteX19" fmla="*/ 6396036 w 8967922"/>
                  <a:gd name="connsiteY19" fmla="*/ 1307393 h 5527444"/>
                  <a:gd name="connsiteX20" fmla="*/ 6924673 w 8967922"/>
                  <a:gd name="connsiteY20" fmla="*/ 1671726 h 5527444"/>
                  <a:gd name="connsiteX21" fmla="*/ 6167436 w 8967922"/>
                  <a:gd name="connsiteY21" fmla="*/ 2107493 h 5527444"/>
                  <a:gd name="connsiteX22" fmla="*/ 4864098 w 8967922"/>
                  <a:gd name="connsiteY22" fmla="*/ 2321806 h 5527444"/>
                  <a:gd name="connsiteX23" fmla="*/ 4445792 w 8967922"/>
                  <a:gd name="connsiteY23" fmla="*/ 2581362 h 5527444"/>
                  <a:gd name="connsiteX24" fmla="*/ 4829966 w 8967922"/>
                  <a:gd name="connsiteY24" fmla="*/ 2841713 h 5527444"/>
                  <a:gd name="connsiteX25" fmla="*/ 5736431 w 8967922"/>
                  <a:gd name="connsiteY25" fmla="*/ 3193343 h 5527444"/>
                  <a:gd name="connsiteX26" fmla="*/ 6255540 w 8967922"/>
                  <a:gd name="connsiteY26" fmla="*/ 3869620 h 5527444"/>
                  <a:gd name="connsiteX27" fmla="*/ 4852988 w 8967922"/>
                  <a:gd name="connsiteY27" fmla="*/ 4812592 h 5527444"/>
                  <a:gd name="connsiteX28" fmla="*/ 2340769 w 8967922"/>
                  <a:gd name="connsiteY28" fmla="*/ 5527444 h 5527444"/>
                  <a:gd name="connsiteX29" fmla="*/ 0 w 8967922"/>
                  <a:gd name="connsiteY29" fmla="*/ 5527444 h 5527444"/>
                  <a:gd name="connsiteX30" fmla="*/ 3810000 w 8967922"/>
                  <a:gd name="connsiteY30" fmla="*/ 4150605 h 5527444"/>
                  <a:gd name="connsiteX0" fmla="*/ 3810000 w 8851369"/>
                  <a:gd name="connsiteY0" fmla="*/ 4148379 h 5525218"/>
                  <a:gd name="connsiteX1" fmla="*/ 4241800 w 8851369"/>
                  <a:gd name="connsiteY1" fmla="*/ 3341930 h 5525218"/>
                  <a:gd name="connsiteX2" fmla="*/ 3271836 w 8851369"/>
                  <a:gd name="connsiteY2" fmla="*/ 2724393 h 5525218"/>
                  <a:gd name="connsiteX3" fmla="*/ 3886993 w 8851369"/>
                  <a:gd name="connsiteY3" fmla="*/ 2166387 h 5525218"/>
                  <a:gd name="connsiteX4" fmla="*/ 5719761 w 8851369"/>
                  <a:gd name="connsiteY4" fmla="*/ 1817136 h 5525218"/>
                  <a:gd name="connsiteX5" fmla="*/ 5879305 w 8851369"/>
                  <a:gd name="connsiteY5" fmla="*/ 1529006 h 5525218"/>
                  <a:gd name="connsiteX6" fmla="*/ 5088728 w 8851369"/>
                  <a:gd name="connsiteY6" fmla="*/ 1314694 h 5525218"/>
                  <a:gd name="connsiteX7" fmla="*/ 4788690 w 8851369"/>
                  <a:gd name="connsiteY7" fmla="*/ 1105144 h 5525218"/>
                  <a:gd name="connsiteX8" fmla="*/ 5388766 w 8851369"/>
                  <a:gd name="connsiteY8" fmla="*/ 831300 h 5525218"/>
                  <a:gd name="connsiteX9" fmla="*/ 6367459 w 8851369"/>
                  <a:gd name="connsiteY9" fmla="*/ 688425 h 5525218"/>
                  <a:gd name="connsiteX10" fmla="*/ 6636541 w 8851369"/>
                  <a:gd name="connsiteY10" fmla="*/ 386007 h 5525218"/>
                  <a:gd name="connsiteX11" fmla="*/ 6769889 w 8851369"/>
                  <a:gd name="connsiteY11" fmla="*/ 152644 h 5525218"/>
                  <a:gd name="connsiteX12" fmla="*/ 8822527 w 8851369"/>
                  <a:gd name="connsiteY12" fmla="*/ 247 h 5525218"/>
                  <a:gd name="connsiteX13" fmla="*/ 8822524 w 8851369"/>
                  <a:gd name="connsiteY13" fmla="*/ 102642 h 5525218"/>
                  <a:gd name="connsiteX14" fmla="*/ 7181844 w 8851369"/>
                  <a:gd name="connsiteY14" fmla="*/ 190745 h 5525218"/>
                  <a:gd name="connsiteX15" fmla="*/ 7184229 w 8851369"/>
                  <a:gd name="connsiteY15" fmla="*/ 400294 h 5525218"/>
                  <a:gd name="connsiteX16" fmla="*/ 7181847 w 8851369"/>
                  <a:gd name="connsiteY16" fmla="*/ 733669 h 5525218"/>
                  <a:gd name="connsiteX17" fmla="*/ 5831678 w 8851369"/>
                  <a:gd name="connsiteY17" fmla="*/ 969412 h 5525218"/>
                  <a:gd name="connsiteX18" fmla="*/ 5876922 w 8851369"/>
                  <a:gd name="connsiteY18" fmla="*/ 1198012 h 5525218"/>
                  <a:gd name="connsiteX19" fmla="*/ 6396036 w 8851369"/>
                  <a:gd name="connsiteY19" fmla="*/ 1305167 h 5525218"/>
                  <a:gd name="connsiteX20" fmla="*/ 6924673 w 8851369"/>
                  <a:gd name="connsiteY20" fmla="*/ 1669500 h 5525218"/>
                  <a:gd name="connsiteX21" fmla="*/ 6167436 w 8851369"/>
                  <a:gd name="connsiteY21" fmla="*/ 2105267 h 5525218"/>
                  <a:gd name="connsiteX22" fmla="*/ 4864098 w 8851369"/>
                  <a:gd name="connsiteY22" fmla="*/ 2319580 h 5525218"/>
                  <a:gd name="connsiteX23" fmla="*/ 4445792 w 8851369"/>
                  <a:gd name="connsiteY23" fmla="*/ 2579136 h 5525218"/>
                  <a:gd name="connsiteX24" fmla="*/ 4829966 w 8851369"/>
                  <a:gd name="connsiteY24" fmla="*/ 2839487 h 5525218"/>
                  <a:gd name="connsiteX25" fmla="*/ 5736431 w 8851369"/>
                  <a:gd name="connsiteY25" fmla="*/ 3191117 h 5525218"/>
                  <a:gd name="connsiteX26" fmla="*/ 6255540 w 8851369"/>
                  <a:gd name="connsiteY26" fmla="*/ 3867394 h 5525218"/>
                  <a:gd name="connsiteX27" fmla="*/ 4852988 w 8851369"/>
                  <a:gd name="connsiteY27" fmla="*/ 4810366 h 5525218"/>
                  <a:gd name="connsiteX28" fmla="*/ 2340769 w 8851369"/>
                  <a:gd name="connsiteY28" fmla="*/ 5525218 h 5525218"/>
                  <a:gd name="connsiteX29" fmla="*/ 0 w 8851369"/>
                  <a:gd name="connsiteY29" fmla="*/ 5525218 h 5525218"/>
                  <a:gd name="connsiteX30" fmla="*/ 3810000 w 8851369"/>
                  <a:gd name="connsiteY30"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81844 w 8823026"/>
                  <a:gd name="connsiteY14" fmla="*/ 190745 h 5525218"/>
                  <a:gd name="connsiteX15" fmla="*/ 7184229 w 8823026"/>
                  <a:gd name="connsiteY15" fmla="*/ 400294 h 5525218"/>
                  <a:gd name="connsiteX16" fmla="*/ 7181847 w 8823026"/>
                  <a:gd name="connsiteY16" fmla="*/ 733669 h 5525218"/>
                  <a:gd name="connsiteX17" fmla="*/ 5831678 w 8823026"/>
                  <a:gd name="connsiteY17" fmla="*/ 969412 h 5525218"/>
                  <a:gd name="connsiteX18" fmla="*/ 5876922 w 8823026"/>
                  <a:gd name="connsiteY18" fmla="*/ 1198012 h 5525218"/>
                  <a:gd name="connsiteX19" fmla="*/ 6396036 w 8823026"/>
                  <a:gd name="connsiteY19" fmla="*/ 1305167 h 5525218"/>
                  <a:gd name="connsiteX20" fmla="*/ 6924673 w 8823026"/>
                  <a:gd name="connsiteY20" fmla="*/ 1669500 h 5525218"/>
                  <a:gd name="connsiteX21" fmla="*/ 6167436 w 8823026"/>
                  <a:gd name="connsiteY21" fmla="*/ 2105267 h 5525218"/>
                  <a:gd name="connsiteX22" fmla="*/ 4864098 w 8823026"/>
                  <a:gd name="connsiteY22" fmla="*/ 2319580 h 5525218"/>
                  <a:gd name="connsiteX23" fmla="*/ 4445792 w 8823026"/>
                  <a:gd name="connsiteY23" fmla="*/ 2579136 h 5525218"/>
                  <a:gd name="connsiteX24" fmla="*/ 4829966 w 8823026"/>
                  <a:gd name="connsiteY24" fmla="*/ 2839487 h 5525218"/>
                  <a:gd name="connsiteX25" fmla="*/ 5736431 w 8823026"/>
                  <a:gd name="connsiteY25" fmla="*/ 3191117 h 5525218"/>
                  <a:gd name="connsiteX26" fmla="*/ 6255540 w 8823026"/>
                  <a:gd name="connsiteY26" fmla="*/ 3867394 h 5525218"/>
                  <a:gd name="connsiteX27" fmla="*/ 4852988 w 8823026"/>
                  <a:gd name="connsiteY27" fmla="*/ 4810366 h 5525218"/>
                  <a:gd name="connsiteX28" fmla="*/ 2340769 w 8823026"/>
                  <a:gd name="connsiteY28" fmla="*/ 5525218 h 5525218"/>
                  <a:gd name="connsiteX29" fmla="*/ 0 w 8823026"/>
                  <a:gd name="connsiteY29" fmla="*/ 5525218 h 5525218"/>
                  <a:gd name="connsiteX30" fmla="*/ 3810000 w 8823026"/>
                  <a:gd name="connsiteY30"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184229 w 8823026"/>
                  <a:gd name="connsiteY15" fmla="*/ 400294 h 5525218"/>
                  <a:gd name="connsiteX16" fmla="*/ 7181847 w 8823026"/>
                  <a:gd name="connsiteY16" fmla="*/ 733669 h 5525218"/>
                  <a:gd name="connsiteX17" fmla="*/ 5831678 w 8823026"/>
                  <a:gd name="connsiteY17" fmla="*/ 969412 h 5525218"/>
                  <a:gd name="connsiteX18" fmla="*/ 5876922 w 8823026"/>
                  <a:gd name="connsiteY18" fmla="*/ 1198012 h 5525218"/>
                  <a:gd name="connsiteX19" fmla="*/ 6396036 w 8823026"/>
                  <a:gd name="connsiteY19" fmla="*/ 1305167 h 5525218"/>
                  <a:gd name="connsiteX20" fmla="*/ 6924673 w 8823026"/>
                  <a:gd name="connsiteY20" fmla="*/ 1669500 h 5525218"/>
                  <a:gd name="connsiteX21" fmla="*/ 6167436 w 8823026"/>
                  <a:gd name="connsiteY21" fmla="*/ 2105267 h 5525218"/>
                  <a:gd name="connsiteX22" fmla="*/ 4864098 w 8823026"/>
                  <a:gd name="connsiteY22" fmla="*/ 2319580 h 5525218"/>
                  <a:gd name="connsiteX23" fmla="*/ 4445792 w 8823026"/>
                  <a:gd name="connsiteY23" fmla="*/ 2579136 h 5525218"/>
                  <a:gd name="connsiteX24" fmla="*/ 4829966 w 8823026"/>
                  <a:gd name="connsiteY24" fmla="*/ 2839487 h 5525218"/>
                  <a:gd name="connsiteX25" fmla="*/ 5736431 w 8823026"/>
                  <a:gd name="connsiteY25" fmla="*/ 3191117 h 5525218"/>
                  <a:gd name="connsiteX26" fmla="*/ 6255540 w 8823026"/>
                  <a:gd name="connsiteY26" fmla="*/ 3867394 h 5525218"/>
                  <a:gd name="connsiteX27" fmla="*/ 4852988 w 8823026"/>
                  <a:gd name="connsiteY27" fmla="*/ 4810366 h 5525218"/>
                  <a:gd name="connsiteX28" fmla="*/ 2340769 w 8823026"/>
                  <a:gd name="connsiteY28" fmla="*/ 5525218 h 5525218"/>
                  <a:gd name="connsiteX29" fmla="*/ 0 w 8823026"/>
                  <a:gd name="connsiteY29" fmla="*/ 5525218 h 5525218"/>
                  <a:gd name="connsiteX30" fmla="*/ 3810000 w 8823026"/>
                  <a:gd name="connsiteY30"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79 h 5525218"/>
                  <a:gd name="connsiteX1" fmla="*/ 4241800 w 8823026"/>
                  <a:gd name="connsiteY1" fmla="*/ 3341930 h 5525218"/>
                  <a:gd name="connsiteX2" fmla="*/ 3271836 w 8823026"/>
                  <a:gd name="connsiteY2" fmla="*/ 2724393 h 5525218"/>
                  <a:gd name="connsiteX3" fmla="*/ 3886993 w 8823026"/>
                  <a:gd name="connsiteY3" fmla="*/ 2166387 h 5525218"/>
                  <a:gd name="connsiteX4" fmla="*/ 5719761 w 8823026"/>
                  <a:gd name="connsiteY4" fmla="*/ 1817136 h 5525218"/>
                  <a:gd name="connsiteX5" fmla="*/ 5879305 w 8823026"/>
                  <a:gd name="connsiteY5" fmla="*/ 1529006 h 5525218"/>
                  <a:gd name="connsiteX6" fmla="*/ 5088728 w 8823026"/>
                  <a:gd name="connsiteY6" fmla="*/ 1314694 h 5525218"/>
                  <a:gd name="connsiteX7" fmla="*/ 4788690 w 8823026"/>
                  <a:gd name="connsiteY7" fmla="*/ 1105144 h 5525218"/>
                  <a:gd name="connsiteX8" fmla="*/ 5388766 w 8823026"/>
                  <a:gd name="connsiteY8" fmla="*/ 831300 h 5525218"/>
                  <a:gd name="connsiteX9" fmla="*/ 6367459 w 8823026"/>
                  <a:gd name="connsiteY9" fmla="*/ 688425 h 5525218"/>
                  <a:gd name="connsiteX10" fmla="*/ 6636541 w 8823026"/>
                  <a:gd name="connsiteY10" fmla="*/ 386007 h 5525218"/>
                  <a:gd name="connsiteX11" fmla="*/ 6769889 w 8823026"/>
                  <a:gd name="connsiteY11" fmla="*/ 152644 h 5525218"/>
                  <a:gd name="connsiteX12" fmla="*/ 8822527 w 8823026"/>
                  <a:gd name="connsiteY12" fmla="*/ 247 h 5525218"/>
                  <a:gd name="connsiteX13" fmla="*/ 8822524 w 8823026"/>
                  <a:gd name="connsiteY13" fmla="*/ 102642 h 5525218"/>
                  <a:gd name="connsiteX14" fmla="*/ 7162794 w 8823026"/>
                  <a:gd name="connsiteY14" fmla="*/ 219320 h 5525218"/>
                  <a:gd name="connsiteX15" fmla="*/ 7019919 w 8823026"/>
                  <a:gd name="connsiteY15" fmla="*/ 326478 h 5525218"/>
                  <a:gd name="connsiteX16" fmla="*/ 7184229 w 8823026"/>
                  <a:gd name="connsiteY16" fmla="*/ 400294 h 5525218"/>
                  <a:gd name="connsiteX17" fmla="*/ 7181847 w 8823026"/>
                  <a:gd name="connsiteY17" fmla="*/ 733669 h 5525218"/>
                  <a:gd name="connsiteX18" fmla="*/ 5831678 w 8823026"/>
                  <a:gd name="connsiteY18" fmla="*/ 969412 h 5525218"/>
                  <a:gd name="connsiteX19" fmla="*/ 5876922 w 8823026"/>
                  <a:gd name="connsiteY19" fmla="*/ 1198012 h 5525218"/>
                  <a:gd name="connsiteX20" fmla="*/ 6396036 w 8823026"/>
                  <a:gd name="connsiteY20" fmla="*/ 1305167 h 5525218"/>
                  <a:gd name="connsiteX21" fmla="*/ 6924673 w 8823026"/>
                  <a:gd name="connsiteY21" fmla="*/ 1669500 h 5525218"/>
                  <a:gd name="connsiteX22" fmla="*/ 6167436 w 8823026"/>
                  <a:gd name="connsiteY22" fmla="*/ 2105267 h 5525218"/>
                  <a:gd name="connsiteX23" fmla="*/ 4864098 w 8823026"/>
                  <a:gd name="connsiteY23" fmla="*/ 2319580 h 5525218"/>
                  <a:gd name="connsiteX24" fmla="*/ 4445792 w 8823026"/>
                  <a:gd name="connsiteY24" fmla="*/ 2579136 h 5525218"/>
                  <a:gd name="connsiteX25" fmla="*/ 4829966 w 8823026"/>
                  <a:gd name="connsiteY25" fmla="*/ 2839487 h 5525218"/>
                  <a:gd name="connsiteX26" fmla="*/ 5736431 w 8823026"/>
                  <a:gd name="connsiteY26" fmla="*/ 3191117 h 5525218"/>
                  <a:gd name="connsiteX27" fmla="*/ 6255540 w 8823026"/>
                  <a:gd name="connsiteY27" fmla="*/ 3867394 h 5525218"/>
                  <a:gd name="connsiteX28" fmla="*/ 4852988 w 8823026"/>
                  <a:gd name="connsiteY28" fmla="*/ 4810366 h 5525218"/>
                  <a:gd name="connsiteX29" fmla="*/ 2340769 w 8823026"/>
                  <a:gd name="connsiteY29" fmla="*/ 5525218 h 5525218"/>
                  <a:gd name="connsiteX30" fmla="*/ 0 w 8823026"/>
                  <a:gd name="connsiteY30" fmla="*/ 5525218 h 5525218"/>
                  <a:gd name="connsiteX31" fmla="*/ 3810000 w 8823026"/>
                  <a:gd name="connsiteY31" fmla="*/ 4148379 h 552521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2794 w 8823026"/>
                  <a:gd name="connsiteY14" fmla="*/ 219280 h 5525178"/>
                  <a:gd name="connsiteX15" fmla="*/ 7019919 w 8823026"/>
                  <a:gd name="connsiteY15" fmla="*/ 326438 h 5525178"/>
                  <a:gd name="connsiteX16" fmla="*/ 7184229 w 8823026"/>
                  <a:gd name="connsiteY16" fmla="*/ 400254 h 5525178"/>
                  <a:gd name="connsiteX17" fmla="*/ 7181847 w 8823026"/>
                  <a:gd name="connsiteY17" fmla="*/ 733629 h 5525178"/>
                  <a:gd name="connsiteX18" fmla="*/ 5831678 w 8823026"/>
                  <a:gd name="connsiteY18" fmla="*/ 969372 h 5525178"/>
                  <a:gd name="connsiteX19" fmla="*/ 5876922 w 8823026"/>
                  <a:gd name="connsiteY19" fmla="*/ 1197972 h 5525178"/>
                  <a:gd name="connsiteX20" fmla="*/ 6396036 w 8823026"/>
                  <a:gd name="connsiteY20" fmla="*/ 1305127 h 5525178"/>
                  <a:gd name="connsiteX21" fmla="*/ 6924673 w 8823026"/>
                  <a:gd name="connsiteY21" fmla="*/ 1669460 h 5525178"/>
                  <a:gd name="connsiteX22" fmla="*/ 6167436 w 8823026"/>
                  <a:gd name="connsiteY22" fmla="*/ 2105227 h 5525178"/>
                  <a:gd name="connsiteX23" fmla="*/ 4864098 w 8823026"/>
                  <a:gd name="connsiteY23" fmla="*/ 2319540 h 5525178"/>
                  <a:gd name="connsiteX24" fmla="*/ 4445792 w 8823026"/>
                  <a:gd name="connsiteY24" fmla="*/ 2579096 h 5525178"/>
                  <a:gd name="connsiteX25" fmla="*/ 4829966 w 8823026"/>
                  <a:gd name="connsiteY25" fmla="*/ 2839447 h 5525178"/>
                  <a:gd name="connsiteX26" fmla="*/ 5736431 w 8823026"/>
                  <a:gd name="connsiteY26" fmla="*/ 3191077 h 5525178"/>
                  <a:gd name="connsiteX27" fmla="*/ 6255540 w 8823026"/>
                  <a:gd name="connsiteY27" fmla="*/ 3867354 h 5525178"/>
                  <a:gd name="connsiteX28" fmla="*/ 4852988 w 8823026"/>
                  <a:gd name="connsiteY28" fmla="*/ 4810326 h 5525178"/>
                  <a:gd name="connsiteX29" fmla="*/ 2340769 w 8823026"/>
                  <a:gd name="connsiteY29" fmla="*/ 5525178 h 5525178"/>
                  <a:gd name="connsiteX30" fmla="*/ 0 w 8823026"/>
                  <a:gd name="connsiteY30" fmla="*/ 5525178 h 5525178"/>
                  <a:gd name="connsiteX31" fmla="*/ 3810000 w 8823026"/>
                  <a:gd name="connsiteY31"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2794 w 8823026"/>
                  <a:gd name="connsiteY14" fmla="*/ 219280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2794 w 8823026"/>
                  <a:gd name="connsiteY14" fmla="*/ 219280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7557 w 8823026"/>
                  <a:gd name="connsiteY14" fmla="*/ 266905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7557 w 8823026"/>
                  <a:gd name="connsiteY14" fmla="*/ 266905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3026"/>
                  <a:gd name="connsiteY0" fmla="*/ 4148339 h 5525178"/>
                  <a:gd name="connsiteX1" fmla="*/ 4241800 w 8823026"/>
                  <a:gd name="connsiteY1" fmla="*/ 3341890 h 5525178"/>
                  <a:gd name="connsiteX2" fmla="*/ 3271836 w 8823026"/>
                  <a:gd name="connsiteY2" fmla="*/ 2724353 h 5525178"/>
                  <a:gd name="connsiteX3" fmla="*/ 3886993 w 8823026"/>
                  <a:gd name="connsiteY3" fmla="*/ 2166347 h 5525178"/>
                  <a:gd name="connsiteX4" fmla="*/ 5719761 w 8823026"/>
                  <a:gd name="connsiteY4" fmla="*/ 1817096 h 5525178"/>
                  <a:gd name="connsiteX5" fmla="*/ 5879305 w 8823026"/>
                  <a:gd name="connsiteY5" fmla="*/ 1528966 h 5525178"/>
                  <a:gd name="connsiteX6" fmla="*/ 5088728 w 8823026"/>
                  <a:gd name="connsiteY6" fmla="*/ 1314654 h 5525178"/>
                  <a:gd name="connsiteX7" fmla="*/ 4788690 w 8823026"/>
                  <a:gd name="connsiteY7" fmla="*/ 1105104 h 5525178"/>
                  <a:gd name="connsiteX8" fmla="*/ 5388766 w 8823026"/>
                  <a:gd name="connsiteY8" fmla="*/ 831260 h 5525178"/>
                  <a:gd name="connsiteX9" fmla="*/ 6367459 w 8823026"/>
                  <a:gd name="connsiteY9" fmla="*/ 688385 h 5525178"/>
                  <a:gd name="connsiteX10" fmla="*/ 6636541 w 8823026"/>
                  <a:gd name="connsiteY10" fmla="*/ 385967 h 5525178"/>
                  <a:gd name="connsiteX11" fmla="*/ 6769889 w 8823026"/>
                  <a:gd name="connsiteY11" fmla="*/ 152604 h 5525178"/>
                  <a:gd name="connsiteX12" fmla="*/ 8822527 w 8823026"/>
                  <a:gd name="connsiteY12" fmla="*/ 207 h 5525178"/>
                  <a:gd name="connsiteX13" fmla="*/ 8822524 w 8823026"/>
                  <a:gd name="connsiteY13" fmla="*/ 102602 h 5525178"/>
                  <a:gd name="connsiteX14" fmla="*/ 7167557 w 8823026"/>
                  <a:gd name="connsiteY14" fmla="*/ 266905 h 5525178"/>
                  <a:gd name="connsiteX15" fmla="*/ 7184229 w 8823026"/>
                  <a:gd name="connsiteY15" fmla="*/ 400254 h 5525178"/>
                  <a:gd name="connsiteX16" fmla="*/ 7181847 w 8823026"/>
                  <a:gd name="connsiteY16" fmla="*/ 733629 h 5525178"/>
                  <a:gd name="connsiteX17" fmla="*/ 5831678 w 8823026"/>
                  <a:gd name="connsiteY17" fmla="*/ 969372 h 5525178"/>
                  <a:gd name="connsiteX18" fmla="*/ 5876922 w 8823026"/>
                  <a:gd name="connsiteY18" fmla="*/ 1197972 h 5525178"/>
                  <a:gd name="connsiteX19" fmla="*/ 6396036 w 8823026"/>
                  <a:gd name="connsiteY19" fmla="*/ 1305127 h 5525178"/>
                  <a:gd name="connsiteX20" fmla="*/ 6924673 w 8823026"/>
                  <a:gd name="connsiteY20" fmla="*/ 1669460 h 5525178"/>
                  <a:gd name="connsiteX21" fmla="*/ 6167436 w 8823026"/>
                  <a:gd name="connsiteY21" fmla="*/ 2105227 h 5525178"/>
                  <a:gd name="connsiteX22" fmla="*/ 4864098 w 8823026"/>
                  <a:gd name="connsiteY22" fmla="*/ 2319540 h 5525178"/>
                  <a:gd name="connsiteX23" fmla="*/ 4445792 w 8823026"/>
                  <a:gd name="connsiteY23" fmla="*/ 2579096 h 5525178"/>
                  <a:gd name="connsiteX24" fmla="*/ 4829966 w 8823026"/>
                  <a:gd name="connsiteY24" fmla="*/ 2839447 h 5525178"/>
                  <a:gd name="connsiteX25" fmla="*/ 5736431 w 8823026"/>
                  <a:gd name="connsiteY25" fmla="*/ 3191077 h 5525178"/>
                  <a:gd name="connsiteX26" fmla="*/ 6255540 w 8823026"/>
                  <a:gd name="connsiteY26" fmla="*/ 3867354 h 5525178"/>
                  <a:gd name="connsiteX27" fmla="*/ 4852988 w 8823026"/>
                  <a:gd name="connsiteY27" fmla="*/ 4810326 h 5525178"/>
                  <a:gd name="connsiteX28" fmla="*/ 2340769 w 8823026"/>
                  <a:gd name="connsiteY28" fmla="*/ 5525178 h 5525178"/>
                  <a:gd name="connsiteX29" fmla="*/ 0 w 8823026"/>
                  <a:gd name="connsiteY29" fmla="*/ 5525178 h 5525178"/>
                  <a:gd name="connsiteX30" fmla="*/ 3810000 w 8823026"/>
                  <a:gd name="connsiteY30" fmla="*/ 4148339 h 5525178"/>
                  <a:gd name="connsiteX0" fmla="*/ 3810000 w 8824906"/>
                  <a:gd name="connsiteY0" fmla="*/ 4148339 h 5525178"/>
                  <a:gd name="connsiteX1" fmla="*/ 4241800 w 8824906"/>
                  <a:gd name="connsiteY1" fmla="*/ 3341890 h 5525178"/>
                  <a:gd name="connsiteX2" fmla="*/ 3271836 w 8824906"/>
                  <a:gd name="connsiteY2" fmla="*/ 2724353 h 5525178"/>
                  <a:gd name="connsiteX3" fmla="*/ 3886993 w 8824906"/>
                  <a:gd name="connsiteY3" fmla="*/ 2166347 h 5525178"/>
                  <a:gd name="connsiteX4" fmla="*/ 5719761 w 8824906"/>
                  <a:gd name="connsiteY4" fmla="*/ 1817096 h 5525178"/>
                  <a:gd name="connsiteX5" fmla="*/ 5879305 w 8824906"/>
                  <a:gd name="connsiteY5" fmla="*/ 1528966 h 5525178"/>
                  <a:gd name="connsiteX6" fmla="*/ 5088728 w 8824906"/>
                  <a:gd name="connsiteY6" fmla="*/ 1314654 h 5525178"/>
                  <a:gd name="connsiteX7" fmla="*/ 4788690 w 8824906"/>
                  <a:gd name="connsiteY7" fmla="*/ 1105104 h 5525178"/>
                  <a:gd name="connsiteX8" fmla="*/ 5388766 w 8824906"/>
                  <a:gd name="connsiteY8" fmla="*/ 831260 h 5525178"/>
                  <a:gd name="connsiteX9" fmla="*/ 6367459 w 8824906"/>
                  <a:gd name="connsiteY9" fmla="*/ 688385 h 5525178"/>
                  <a:gd name="connsiteX10" fmla="*/ 6636541 w 8824906"/>
                  <a:gd name="connsiteY10" fmla="*/ 385967 h 5525178"/>
                  <a:gd name="connsiteX11" fmla="*/ 6769889 w 8824906"/>
                  <a:gd name="connsiteY11" fmla="*/ 152604 h 5525178"/>
                  <a:gd name="connsiteX12" fmla="*/ 8822527 w 8824906"/>
                  <a:gd name="connsiteY12" fmla="*/ 207 h 5525178"/>
                  <a:gd name="connsiteX13" fmla="*/ 8824906 w 8824906"/>
                  <a:gd name="connsiteY13" fmla="*/ 102602 h 5525178"/>
                  <a:gd name="connsiteX14" fmla="*/ 7167557 w 8824906"/>
                  <a:gd name="connsiteY14" fmla="*/ 266905 h 5525178"/>
                  <a:gd name="connsiteX15" fmla="*/ 7184229 w 8824906"/>
                  <a:gd name="connsiteY15" fmla="*/ 400254 h 5525178"/>
                  <a:gd name="connsiteX16" fmla="*/ 7181847 w 8824906"/>
                  <a:gd name="connsiteY16" fmla="*/ 733629 h 5525178"/>
                  <a:gd name="connsiteX17" fmla="*/ 5831678 w 8824906"/>
                  <a:gd name="connsiteY17" fmla="*/ 969372 h 5525178"/>
                  <a:gd name="connsiteX18" fmla="*/ 5876922 w 8824906"/>
                  <a:gd name="connsiteY18" fmla="*/ 1197972 h 5525178"/>
                  <a:gd name="connsiteX19" fmla="*/ 6396036 w 8824906"/>
                  <a:gd name="connsiteY19" fmla="*/ 1305127 h 5525178"/>
                  <a:gd name="connsiteX20" fmla="*/ 6924673 w 8824906"/>
                  <a:gd name="connsiteY20" fmla="*/ 1669460 h 5525178"/>
                  <a:gd name="connsiteX21" fmla="*/ 6167436 w 8824906"/>
                  <a:gd name="connsiteY21" fmla="*/ 2105227 h 5525178"/>
                  <a:gd name="connsiteX22" fmla="*/ 4864098 w 8824906"/>
                  <a:gd name="connsiteY22" fmla="*/ 2319540 h 5525178"/>
                  <a:gd name="connsiteX23" fmla="*/ 4445792 w 8824906"/>
                  <a:gd name="connsiteY23" fmla="*/ 2579096 h 5525178"/>
                  <a:gd name="connsiteX24" fmla="*/ 4829966 w 8824906"/>
                  <a:gd name="connsiteY24" fmla="*/ 2839447 h 5525178"/>
                  <a:gd name="connsiteX25" fmla="*/ 5736431 w 8824906"/>
                  <a:gd name="connsiteY25" fmla="*/ 3191077 h 5525178"/>
                  <a:gd name="connsiteX26" fmla="*/ 6255540 w 8824906"/>
                  <a:gd name="connsiteY26" fmla="*/ 3867354 h 5525178"/>
                  <a:gd name="connsiteX27" fmla="*/ 4852988 w 8824906"/>
                  <a:gd name="connsiteY27" fmla="*/ 4810326 h 5525178"/>
                  <a:gd name="connsiteX28" fmla="*/ 2340769 w 8824906"/>
                  <a:gd name="connsiteY28" fmla="*/ 5525178 h 5525178"/>
                  <a:gd name="connsiteX29" fmla="*/ 0 w 8824906"/>
                  <a:gd name="connsiteY29" fmla="*/ 5525178 h 5525178"/>
                  <a:gd name="connsiteX30" fmla="*/ 3810000 w 8824906"/>
                  <a:gd name="connsiteY30" fmla="*/ 4148339 h 552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24906" h="5525178">
                    <a:moveTo>
                      <a:pt x="3810000" y="4148339"/>
                    </a:moveTo>
                    <a:cubicBezTo>
                      <a:pt x="4938183" y="4012873"/>
                      <a:pt x="5069417" y="3731356"/>
                      <a:pt x="4241800" y="3341890"/>
                    </a:cubicBezTo>
                    <a:cubicBezTo>
                      <a:pt x="3973512" y="3227987"/>
                      <a:pt x="3307159" y="2960758"/>
                      <a:pt x="3271836" y="2724353"/>
                    </a:cubicBezTo>
                    <a:cubicBezTo>
                      <a:pt x="3229370" y="2497472"/>
                      <a:pt x="3463924" y="2301682"/>
                      <a:pt x="3886993" y="2166347"/>
                    </a:cubicBezTo>
                    <a:cubicBezTo>
                      <a:pt x="4479660" y="1988812"/>
                      <a:pt x="5105663" y="1925575"/>
                      <a:pt x="5719761" y="1817096"/>
                    </a:cubicBezTo>
                    <a:cubicBezTo>
                      <a:pt x="6113725" y="1718010"/>
                      <a:pt x="6173787" y="1623819"/>
                      <a:pt x="5879305" y="1528966"/>
                    </a:cubicBezTo>
                    <a:cubicBezTo>
                      <a:pt x="5703092" y="1451972"/>
                      <a:pt x="5103412" y="1329339"/>
                      <a:pt x="5088728" y="1314654"/>
                    </a:cubicBezTo>
                    <a:cubicBezTo>
                      <a:pt x="4872430" y="1248773"/>
                      <a:pt x="4779562" y="1182495"/>
                      <a:pt x="4788690" y="1105104"/>
                    </a:cubicBezTo>
                    <a:cubicBezTo>
                      <a:pt x="4795437" y="963420"/>
                      <a:pt x="5213744" y="853882"/>
                      <a:pt x="5388766" y="831260"/>
                    </a:cubicBezTo>
                    <a:cubicBezTo>
                      <a:pt x="5537991" y="795541"/>
                      <a:pt x="6286496" y="704260"/>
                      <a:pt x="6367459" y="688385"/>
                    </a:cubicBezTo>
                    <a:cubicBezTo>
                      <a:pt x="7227883" y="597898"/>
                      <a:pt x="6800848" y="437958"/>
                      <a:pt x="6636541" y="385967"/>
                    </a:cubicBezTo>
                    <a:cubicBezTo>
                      <a:pt x="6497238" y="348661"/>
                      <a:pt x="6457152" y="183560"/>
                      <a:pt x="6769889" y="152604"/>
                    </a:cubicBezTo>
                    <a:cubicBezTo>
                      <a:pt x="6846485" y="135935"/>
                      <a:pt x="8753868" y="-6143"/>
                      <a:pt x="8822527" y="207"/>
                    </a:cubicBezTo>
                    <a:cubicBezTo>
                      <a:pt x="8824512" y="5764"/>
                      <a:pt x="8822128" y="73234"/>
                      <a:pt x="8824906" y="102602"/>
                    </a:cubicBezTo>
                    <a:cubicBezTo>
                      <a:pt x="8551459" y="134352"/>
                      <a:pt x="7390997" y="247855"/>
                      <a:pt x="7167557" y="266905"/>
                    </a:cubicBezTo>
                    <a:cubicBezTo>
                      <a:pt x="6999283" y="302226"/>
                      <a:pt x="7083423" y="352629"/>
                      <a:pt x="7184229" y="400254"/>
                    </a:cubicBezTo>
                    <a:cubicBezTo>
                      <a:pt x="7565626" y="536779"/>
                      <a:pt x="7400526" y="672113"/>
                      <a:pt x="7181847" y="733629"/>
                    </a:cubicBezTo>
                    <a:cubicBezTo>
                      <a:pt x="6989363" y="807051"/>
                      <a:pt x="5958281" y="937621"/>
                      <a:pt x="5831678" y="969372"/>
                    </a:cubicBezTo>
                    <a:cubicBezTo>
                      <a:pt x="5498304" y="1043587"/>
                      <a:pt x="5675706" y="1132090"/>
                      <a:pt x="5876922" y="1197972"/>
                    </a:cubicBezTo>
                    <a:lnTo>
                      <a:pt x="6396036" y="1305127"/>
                    </a:lnTo>
                    <a:cubicBezTo>
                      <a:pt x="6563517" y="1341243"/>
                      <a:pt x="6941342" y="1457529"/>
                      <a:pt x="6924673" y="1669460"/>
                    </a:cubicBezTo>
                    <a:cubicBezTo>
                      <a:pt x="6900860" y="1924254"/>
                      <a:pt x="6516025" y="2014343"/>
                      <a:pt x="6167436" y="2105227"/>
                    </a:cubicBezTo>
                    <a:cubicBezTo>
                      <a:pt x="5740134" y="2188571"/>
                      <a:pt x="5291401" y="2217146"/>
                      <a:pt x="4864098" y="2319540"/>
                    </a:cubicBezTo>
                    <a:cubicBezTo>
                      <a:pt x="4587740" y="2389126"/>
                      <a:pt x="4444337" y="2482920"/>
                      <a:pt x="4445792" y="2579096"/>
                    </a:cubicBezTo>
                    <a:cubicBezTo>
                      <a:pt x="4440103" y="2672891"/>
                      <a:pt x="4600174" y="2740228"/>
                      <a:pt x="4829966" y="2839447"/>
                    </a:cubicBezTo>
                    <a:cubicBezTo>
                      <a:pt x="5132121" y="2956657"/>
                      <a:pt x="5434276" y="3052435"/>
                      <a:pt x="5736431" y="3191077"/>
                    </a:cubicBezTo>
                    <a:cubicBezTo>
                      <a:pt x="5996649" y="3333026"/>
                      <a:pt x="6320627" y="3556997"/>
                      <a:pt x="6255540" y="3867354"/>
                    </a:cubicBezTo>
                    <a:cubicBezTo>
                      <a:pt x="6159497" y="4339635"/>
                      <a:pt x="5532834" y="4602284"/>
                      <a:pt x="4852988" y="4810326"/>
                    </a:cubicBezTo>
                    <a:cubicBezTo>
                      <a:pt x="3967163" y="5042260"/>
                      <a:pt x="3201194" y="5058294"/>
                      <a:pt x="2340769" y="5525178"/>
                    </a:cubicBezTo>
                    <a:lnTo>
                      <a:pt x="0" y="5525178"/>
                    </a:lnTo>
                    <a:cubicBezTo>
                      <a:pt x="577850" y="4805882"/>
                      <a:pt x="2438400" y="4340585"/>
                      <a:pt x="3810000" y="4148339"/>
                    </a:cubicBezTo>
                    <a:close/>
                  </a:path>
                </a:pathLst>
              </a:cu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Freeform: Shape 3">
              <a:extLst>
                <a:ext uri="{FF2B5EF4-FFF2-40B4-BE49-F238E27FC236}">
                  <a16:creationId xmlns:a16="http://schemas.microsoft.com/office/drawing/2014/main" id="{BFA997C1-4890-7C1E-86B7-D5C5245E4203}"/>
                </a:ext>
              </a:extLst>
            </p:cNvPr>
            <p:cNvSpPr/>
            <p:nvPr/>
          </p:nvSpPr>
          <p:spPr>
            <a:xfrm>
              <a:off x="1362075" y="1171576"/>
              <a:ext cx="7734300" cy="5467350"/>
            </a:xfrm>
            <a:custGeom>
              <a:avLst/>
              <a:gdLst>
                <a:gd name="connsiteX0" fmla="*/ 0 w 7686675"/>
                <a:gd name="connsiteY0" fmla="*/ 5419725 h 5419725"/>
                <a:gd name="connsiteX1" fmla="*/ 2247900 w 7686675"/>
                <a:gd name="connsiteY1" fmla="*/ 4619625 h 5419725"/>
                <a:gd name="connsiteX2" fmla="*/ 4248150 w 7686675"/>
                <a:gd name="connsiteY2" fmla="*/ 3990975 h 5419725"/>
                <a:gd name="connsiteX3" fmla="*/ 4086225 w 7686675"/>
                <a:gd name="connsiteY3" fmla="*/ 3295650 h 5419725"/>
                <a:gd name="connsiteX4" fmla="*/ 2800350 w 7686675"/>
                <a:gd name="connsiteY4" fmla="*/ 2543175 h 5419725"/>
                <a:gd name="connsiteX5" fmla="*/ 3562350 w 7686675"/>
                <a:gd name="connsiteY5" fmla="*/ 2076450 h 5419725"/>
                <a:gd name="connsiteX6" fmla="*/ 5305425 w 7686675"/>
                <a:gd name="connsiteY6" fmla="*/ 1714500 h 5419725"/>
                <a:gd name="connsiteX7" fmla="*/ 4314825 w 7686675"/>
                <a:gd name="connsiteY7" fmla="*/ 1114425 h 5419725"/>
                <a:gd name="connsiteX8" fmla="*/ 4391025 w 7686675"/>
                <a:gd name="connsiteY8" fmla="*/ 942975 h 5419725"/>
                <a:gd name="connsiteX9" fmla="*/ 5905500 w 7686675"/>
                <a:gd name="connsiteY9" fmla="*/ 619125 h 5419725"/>
                <a:gd name="connsiteX10" fmla="*/ 5924550 w 7686675"/>
                <a:gd name="connsiteY10" fmla="*/ 409575 h 5419725"/>
                <a:gd name="connsiteX11" fmla="*/ 5734050 w 7686675"/>
                <a:gd name="connsiteY11" fmla="*/ 180975 h 5419725"/>
                <a:gd name="connsiteX12" fmla="*/ 7686675 w 7686675"/>
                <a:gd name="connsiteY12" fmla="*/ 0 h 5419725"/>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38650 w 7734300"/>
                <a:gd name="connsiteY8" fmla="*/ 942975 h 5467350"/>
                <a:gd name="connsiteX9" fmla="*/ 5953125 w 7734300"/>
                <a:gd name="connsiteY9" fmla="*/ 619125 h 5467350"/>
                <a:gd name="connsiteX10" fmla="*/ 5972175 w 7734300"/>
                <a:gd name="connsiteY10" fmla="*/ 409575 h 5467350"/>
                <a:gd name="connsiteX11" fmla="*/ 5781675 w 7734300"/>
                <a:gd name="connsiteY11" fmla="*/ 180975 h 5467350"/>
                <a:gd name="connsiteX12" fmla="*/ 7734300 w 7734300"/>
                <a:gd name="connsiteY12"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38650 w 7734300"/>
                <a:gd name="connsiteY8" fmla="*/ 942975 h 5467350"/>
                <a:gd name="connsiteX9" fmla="*/ 5953125 w 7734300"/>
                <a:gd name="connsiteY9" fmla="*/ 619125 h 5467350"/>
                <a:gd name="connsiteX10" fmla="*/ 5972175 w 7734300"/>
                <a:gd name="connsiteY10" fmla="*/ 409575 h 5467350"/>
                <a:gd name="connsiteX11" fmla="*/ 5781675 w 7734300"/>
                <a:gd name="connsiteY11" fmla="*/ 180975 h 5467350"/>
                <a:gd name="connsiteX12" fmla="*/ 7734300 w 7734300"/>
                <a:gd name="connsiteY12"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38650 w 7734300"/>
                <a:gd name="connsiteY8" fmla="*/ 942975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38650 w 7734300"/>
                <a:gd name="connsiteY8" fmla="*/ 942975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38650 w 7734300"/>
                <a:gd name="connsiteY8" fmla="*/ 942975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38650 w 7734300"/>
                <a:gd name="connsiteY8" fmla="*/ 942975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362450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353050 w 7734300"/>
                <a:gd name="connsiteY6" fmla="*/ 1714500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481638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076450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95775 w 7734300"/>
                <a:gd name="connsiteY7" fmla="*/ 111442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42435 w 7734300"/>
                <a:gd name="connsiteY7" fmla="*/ 1099185 h 5467350"/>
                <a:gd name="connsiteX8" fmla="*/ 4405313 w 7734300"/>
                <a:gd name="connsiteY8" fmla="*/ 909638 h 5467350"/>
                <a:gd name="connsiteX9" fmla="*/ 5953125 w 7734300"/>
                <a:gd name="connsiteY9" fmla="*/ 619125 h 5467350"/>
                <a:gd name="connsiteX10" fmla="*/ 5781675 w 7734300"/>
                <a:gd name="connsiteY10" fmla="*/ 180975 h 5467350"/>
                <a:gd name="connsiteX11" fmla="*/ 7734300 w 7734300"/>
                <a:gd name="connsiteY11" fmla="*/ 0 h 5467350"/>
                <a:gd name="connsiteX0" fmla="*/ 0 w 7734300"/>
                <a:gd name="connsiteY0" fmla="*/ 5467350 h 5467350"/>
                <a:gd name="connsiteX1" fmla="*/ 2295525 w 7734300"/>
                <a:gd name="connsiteY1" fmla="*/ 4619625 h 5467350"/>
                <a:gd name="connsiteX2" fmla="*/ 4295775 w 7734300"/>
                <a:gd name="connsiteY2" fmla="*/ 3990975 h 5467350"/>
                <a:gd name="connsiteX3" fmla="*/ 4133850 w 7734300"/>
                <a:gd name="connsiteY3" fmla="*/ 3295650 h 5467350"/>
                <a:gd name="connsiteX4" fmla="*/ 2847975 w 7734300"/>
                <a:gd name="connsiteY4" fmla="*/ 2543175 h 5467350"/>
                <a:gd name="connsiteX5" fmla="*/ 3609975 w 7734300"/>
                <a:gd name="connsiteY5" fmla="*/ 2109787 h 5467350"/>
                <a:gd name="connsiteX6" fmla="*/ 5534026 w 7734300"/>
                <a:gd name="connsiteY6" fmla="*/ 1647825 h 5467350"/>
                <a:gd name="connsiteX7" fmla="*/ 4242435 w 7734300"/>
                <a:gd name="connsiteY7" fmla="*/ 1099185 h 5467350"/>
                <a:gd name="connsiteX8" fmla="*/ 4367213 w 7734300"/>
                <a:gd name="connsiteY8" fmla="*/ 917258 h 5467350"/>
                <a:gd name="connsiteX9" fmla="*/ 5953125 w 7734300"/>
                <a:gd name="connsiteY9" fmla="*/ 619125 h 5467350"/>
                <a:gd name="connsiteX10" fmla="*/ 5781675 w 7734300"/>
                <a:gd name="connsiteY10" fmla="*/ 180975 h 5467350"/>
                <a:gd name="connsiteX11" fmla="*/ 7734300 w 7734300"/>
                <a:gd name="connsiteY11" fmla="*/ 0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300" h="5467350">
                  <a:moveTo>
                    <a:pt x="0" y="5467350"/>
                  </a:moveTo>
                  <a:cubicBezTo>
                    <a:pt x="749300" y="5200650"/>
                    <a:pt x="1419225" y="4848225"/>
                    <a:pt x="2295525" y="4619625"/>
                  </a:cubicBezTo>
                  <a:cubicBezTo>
                    <a:pt x="3136900" y="4410075"/>
                    <a:pt x="3989388" y="4211637"/>
                    <a:pt x="4295775" y="3990975"/>
                  </a:cubicBezTo>
                  <a:cubicBezTo>
                    <a:pt x="4602162" y="3770313"/>
                    <a:pt x="4508500" y="3498850"/>
                    <a:pt x="4133850" y="3295650"/>
                  </a:cubicBezTo>
                  <a:cubicBezTo>
                    <a:pt x="3768725" y="3092450"/>
                    <a:pt x="2935288" y="2740819"/>
                    <a:pt x="2847975" y="2543175"/>
                  </a:cubicBezTo>
                  <a:cubicBezTo>
                    <a:pt x="2760663" y="2345531"/>
                    <a:pt x="3200400" y="2187574"/>
                    <a:pt x="3609975" y="2109787"/>
                  </a:cubicBezTo>
                  <a:cubicBezTo>
                    <a:pt x="4176712" y="2003425"/>
                    <a:pt x="5419726" y="1813719"/>
                    <a:pt x="5534026" y="1647825"/>
                  </a:cubicBezTo>
                  <a:cubicBezTo>
                    <a:pt x="5587366" y="1398111"/>
                    <a:pt x="4394835" y="1227772"/>
                    <a:pt x="4242435" y="1099185"/>
                  </a:cubicBezTo>
                  <a:cubicBezTo>
                    <a:pt x="4142423" y="1046797"/>
                    <a:pt x="4197351" y="971233"/>
                    <a:pt x="4367213" y="917258"/>
                  </a:cubicBezTo>
                  <a:cubicBezTo>
                    <a:pt x="4632325" y="834708"/>
                    <a:pt x="5562601" y="703262"/>
                    <a:pt x="5953125" y="619125"/>
                  </a:cubicBezTo>
                  <a:cubicBezTo>
                    <a:pt x="6400801" y="458787"/>
                    <a:pt x="5484813" y="284163"/>
                    <a:pt x="5781675" y="180975"/>
                  </a:cubicBezTo>
                  <a:cubicBezTo>
                    <a:pt x="6075362" y="112713"/>
                    <a:pt x="6904831" y="56356"/>
                    <a:pt x="7734300" y="0"/>
                  </a:cubicBez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2373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34"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970E0241-00DF-9E41-99CF-E14F4A1CC52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36" name="Title Placeholder 10">
            <a:extLst>
              <a:ext uri="{FF2B5EF4-FFF2-40B4-BE49-F238E27FC236}">
                <a16:creationId xmlns:a16="http://schemas.microsoft.com/office/drawing/2014/main" id="{5CD4F159-10B9-5948-A065-EE4EAEB33154}"/>
              </a:ext>
            </a:extLst>
          </p:cNvPr>
          <p:cNvSpPr>
            <a:spLocks noGrp="1"/>
          </p:cNvSpPr>
          <p:nvPr>
            <p:ph type="title" hasCustomPrompt="1"/>
          </p:nvPr>
        </p:nvSpPr>
        <p:spPr>
          <a:xfrm>
            <a:off x="99762" y="116662"/>
            <a:ext cx="9378900" cy="1053231"/>
          </a:xfrm>
          <a:prstGeom prst="rect">
            <a:avLst/>
          </a:prstGeom>
        </p:spPr>
        <p:txBody>
          <a:bodyPr vert="horz" lIns="91440" tIns="45720" rIns="91440" bIns="45720" rtlCol="0" anchor="ctr">
            <a:noAutofit/>
          </a:bodyPr>
          <a:lstStyle>
            <a:lvl1pPr>
              <a:defRPr sz="3200" b="1" i="0">
                <a:latin typeface="Montserrat" panose="02000505000000020004" pitchFamily="2" charset="77"/>
              </a:defRPr>
            </a:lvl1pPr>
          </a:lstStyle>
          <a:p>
            <a:r>
              <a:rPr lang="en-US" dirty="0"/>
              <a:t>Click to edit Master title style</a:t>
            </a:r>
            <a:br>
              <a:rPr lang="en-US" dirty="0"/>
            </a:br>
            <a:r>
              <a:rPr lang="en-US" dirty="0"/>
              <a:t>Click to edit Master title style</a:t>
            </a:r>
          </a:p>
        </p:txBody>
      </p:sp>
      <p:pic>
        <p:nvPicPr>
          <p:cNvPr id="3" name="Picture 2" descr="Icon&#10;&#10;Description automatically generated">
            <a:extLst>
              <a:ext uri="{FF2B5EF4-FFF2-40B4-BE49-F238E27FC236}">
                <a16:creationId xmlns:a16="http://schemas.microsoft.com/office/drawing/2014/main" id="{0178AD65-40C0-5712-C596-16D7A26E5E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2933" y="405329"/>
            <a:ext cx="1998133" cy="457905"/>
          </a:xfrm>
          <a:prstGeom prst="rect">
            <a:avLst/>
          </a:prstGeom>
        </p:spPr>
      </p:pic>
      <p:sp>
        <p:nvSpPr>
          <p:cNvPr id="6" name="Google Shape;55;p25">
            <a:extLst>
              <a:ext uri="{FF2B5EF4-FFF2-40B4-BE49-F238E27FC236}">
                <a16:creationId xmlns:a16="http://schemas.microsoft.com/office/drawing/2014/main" id="{5EA01B42-50EF-F872-C89D-03C02ED345CD}"/>
              </a:ext>
            </a:extLst>
          </p:cNvPr>
          <p:cNvSpPr/>
          <p:nvPr userDrawn="1"/>
        </p:nvSpPr>
        <p:spPr>
          <a:xfrm>
            <a:off x="108000" y="1256587"/>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sp>
        <p:nvSpPr>
          <p:cNvPr id="7" name="TextBox 6">
            <a:extLst>
              <a:ext uri="{FF2B5EF4-FFF2-40B4-BE49-F238E27FC236}">
                <a16:creationId xmlns:a16="http://schemas.microsoft.com/office/drawing/2014/main" id="{34968CBA-7158-0857-E75C-93353BC00CBF}"/>
              </a:ext>
            </a:extLst>
          </p:cNvPr>
          <p:cNvSpPr txBox="1"/>
          <p:nvPr userDrawn="1"/>
        </p:nvSpPr>
        <p:spPr>
          <a:xfrm>
            <a:off x="225658"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spTree>
    <p:extLst>
      <p:ext uri="{BB962C8B-B14F-4D97-AF65-F5344CB8AC3E}">
        <p14:creationId xmlns:p14="http://schemas.microsoft.com/office/powerpoint/2010/main" val="855750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4_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93DDC-88AB-C05D-3DB8-364B6C3A10AB}"/>
              </a:ext>
            </a:extLst>
          </p:cNvPr>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l="-201"/>
          <a:stretch/>
        </p:blipFill>
        <p:spPr>
          <a:xfrm>
            <a:off x="0" y="1312894"/>
            <a:ext cx="12192000" cy="4232210"/>
          </a:xfrm>
          <a:prstGeom prst="rect">
            <a:avLst/>
          </a:prstGeom>
        </p:spPr>
      </p:pic>
    </p:spTree>
    <p:extLst>
      <p:ext uri="{BB962C8B-B14F-4D97-AF65-F5344CB8AC3E}">
        <p14:creationId xmlns:p14="http://schemas.microsoft.com/office/powerpoint/2010/main" val="36184622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974FD-8A64-6857-DC1C-EB09464F5B83}"/>
              </a:ext>
            </a:extLst>
          </p:cNvPr>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flipH="1">
            <a:off x="3671702" y="0"/>
            <a:ext cx="8520297" cy="6858000"/>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6" name="Picture 5">
            <a:extLst>
              <a:ext uri="{FF2B5EF4-FFF2-40B4-BE49-F238E27FC236}">
                <a16:creationId xmlns:a16="http://schemas.microsoft.com/office/drawing/2014/main" id="{24607484-9941-0D80-8859-310BCF9BF9E7}"/>
              </a:ext>
            </a:extLst>
          </p:cNvPr>
          <p:cNvPicPr>
            <a:picLocks noChangeAspect="1"/>
          </p:cNvPicPr>
          <p:nvPr userDrawn="1"/>
        </p:nvPicPr>
        <p:blipFill>
          <a:blip r:embed="rId3">
            <a:alphaModFix amt="89000"/>
          </a:blip>
          <a:stretch>
            <a:fillRect/>
          </a:stretch>
        </p:blipFill>
        <p:spPr>
          <a:xfrm>
            <a:off x="0" y="0"/>
            <a:ext cx="6705600" cy="6896803"/>
          </a:xfrm>
          <a:prstGeom prst="rect">
            <a:avLst/>
          </a:prstGeom>
        </p:spPr>
      </p:pic>
      <p:pic>
        <p:nvPicPr>
          <p:cNvPr id="8" name="Picture 7">
            <a:extLst>
              <a:ext uri="{FF2B5EF4-FFF2-40B4-BE49-F238E27FC236}">
                <a16:creationId xmlns:a16="http://schemas.microsoft.com/office/drawing/2014/main" id="{5633153B-45AC-B7CF-3D0F-2BF24300819B}"/>
              </a:ext>
            </a:extLst>
          </p:cNvPr>
          <p:cNvPicPr>
            <a:picLocks noChangeAspect="1"/>
          </p:cNvPicPr>
          <p:nvPr userDrawn="1"/>
        </p:nvPicPr>
        <p:blipFill>
          <a:blip r:embed="rId3">
            <a:alphaModFix amt="89000"/>
          </a:blip>
          <a:stretch>
            <a:fillRect/>
          </a:stretch>
        </p:blipFill>
        <p:spPr>
          <a:xfrm>
            <a:off x="2902226" y="0"/>
            <a:ext cx="3562942" cy="6896803"/>
          </a:xfrm>
          <a:prstGeom prst="rect">
            <a:avLst/>
          </a:prstGeom>
        </p:spPr>
      </p:pic>
      <p:pic>
        <p:nvPicPr>
          <p:cNvPr id="11" name="Picture 10" descr="Icon&#10;&#10;Description automatically generated">
            <a:extLst>
              <a:ext uri="{FF2B5EF4-FFF2-40B4-BE49-F238E27FC236}">
                <a16:creationId xmlns:a16="http://schemas.microsoft.com/office/drawing/2014/main" id="{C8F6B8CB-6FF1-73B3-B4C3-4273EAAD972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922933" y="220134"/>
            <a:ext cx="1998133" cy="457905"/>
          </a:xfrm>
          <a:prstGeom prst="rect">
            <a:avLst/>
          </a:prstGeom>
        </p:spPr>
      </p:pic>
      <p:sp>
        <p:nvSpPr>
          <p:cNvPr id="12" name="TextBox 11">
            <a:extLst>
              <a:ext uri="{FF2B5EF4-FFF2-40B4-BE49-F238E27FC236}">
                <a16:creationId xmlns:a16="http://schemas.microsoft.com/office/drawing/2014/main" id="{DB0B58A4-8E27-2AE5-5EC3-55EF1CD2C842}"/>
              </a:ext>
            </a:extLst>
          </p:cNvPr>
          <p:cNvSpPr txBox="1"/>
          <p:nvPr userDrawn="1"/>
        </p:nvSpPr>
        <p:spPr>
          <a:xfrm>
            <a:off x="225658"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pic>
        <p:nvPicPr>
          <p:cNvPr id="13" name="Picture 12">
            <a:extLst>
              <a:ext uri="{FF2B5EF4-FFF2-40B4-BE49-F238E27FC236}">
                <a16:creationId xmlns:a16="http://schemas.microsoft.com/office/drawing/2014/main" id="{DF4EB6BC-FDEA-85A1-EA03-BFE92D42C4CE}"/>
              </a:ext>
            </a:extLst>
          </p:cNvPr>
          <p:cNvPicPr>
            <a:picLocks noChangeAspect="1"/>
          </p:cNvPicPr>
          <p:nvPr userDrawn="1"/>
        </p:nvPicPr>
        <p:blipFill>
          <a:blip r:embed="rId3">
            <a:alphaModFix amt="89000"/>
          </a:blip>
          <a:stretch>
            <a:fillRect/>
          </a:stretch>
        </p:blipFill>
        <p:spPr>
          <a:xfrm>
            <a:off x="2922104" y="0"/>
            <a:ext cx="2385392" cy="6896803"/>
          </a:xfrm>
          <a:prstGeom prst="rect">
            <a:avLst/>
          </a:prstGeom>
        </p:spPr>
      </p:pic>
      <p:sp>
        <p:nvSpPr>
          <p:cNvPr id="7"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B8F5EDD6-F0C1-E1AE-1352-1F6A5AF2345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9" name="Title Placeholder 10">
            <a:extLst>
              <a:ext uri="{FF2B5EF4-FFF2-40B4-BE49-F238E27FC236}">
                <a16:creationId xmlns:a16="http://schemas.microsoft.com/office/drawing/2014/main" id="{0B75E60C-6C42-BEEE-44F5-62D6B0BC6340}"/>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0" name="Google Shape;55;p25">
            <a:extLst>
              <a:ext uri="{FF2B5EF4-FFF2-40B4-BE49-F238E27FC236}">
                <a16:creationId xmlns:a16="http://schemas.microsoft.com/office/drawing/2014/main" id="{0D8BE755-81D1-FF59-5FF2-5BC8B196BC9E}"/>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spTree>
    <p:extLst>
      <p:ext uri="{BB962C8B-B14F-4D97-AF65-F5344CB8AC3E}">
        <p14:creationId xmlns:p14="http://schemas.microsoft.com/office/powerpoint/2010/main" val="4796546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0_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974FD-8A64-6857-DC1C-EB09464F5B8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9049" t="17790" r="5887"/>
          <a:stretch/>
        </p:blipFill>
        <p:spPr>
          <a:xfrm flipH="1">
            <a:off x="4047343" y="0"/>
            <a:ext cx="8144653" cy="6858000"/>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6" name="Picture 5">
            <a:extLst>
              <a:ext uri="{FF2B5EF4-FFF2-40B4-BE49-F238E27FC236}">
                <a16:creationId xmlns:a16="http://schemas.microsoft.com/office/drawing/2014/main" id="{24607484-9941-0D80-8859-310BCF9BF9E7}"/>
              </a:ext>
            </a:extLst>
          </p:cNvPr>
          <p:cNvPicPr>
            <a:picLocks noChangeAspect="1"/>
          </p:cNvPicPr>
          <p:nvPr userDrawn="1"/>
        </p:nvPicPr>
        <p:blipFill>
          <a:blip r:embed="rId4">
            <a:alphaModFix amt="89000"/>
          </a:blip>
          <a:stretch>
            <a:fillRect/>
          </a:stretch>
        </p:blipFill>
        <p:spPr>
          <a:xfrm>
            <a:off x="0" y="0"/>
            <a:ext cx="6705600" cy="6896803"/>
          </a:xfrm>
          <a:prstGeom prst="rect">
            <a:avLst/>
          </a:prstGeom>
        </p:spPr>
      </p:pic>
      <p:pic>
        <p:nvPicPr>
          <p:cNvPr id="8" name="Picture 7">
            <a:extLst>
              <a:ext uri="{FF2B5EF4-FFF2-40B4-BE49-F238E27FC236}">
                <a16:creationId xmlns:a16="http://schemas.microsoft.com/office/drawing/2014/main" id="{5633153B-45AC-B7CF-3D0F-2BF24300819B}"/>
              </a:ext>
            </a:extLst>
          </p:cNvPr>
          <p:cNvPicPr>
            <a:picLocks noChangeAspect="1"/>
          </p:cNvPicPr>
          <p:nvPr userDrawn="1"/>
        </p:nvPicPr>
        <p:blipFill>
          <a:blip r:embed="rId4">
            <a:alphaModFix amt="89000"/>
          </a:blip>
          <a:stretch>
            <a:fillRect/>
          </a:stretch>
        </p:blipFill>
        <p:spPr>
          <a:xfrm>
            <a:off x="3261990" y="0"/>
            <a:ext cx="3562942" cy="6896803"/>
          </a:xfrm>
          <a:prstGeom prst="rect">
            <a:avLst/>
          </a:prstGeom>
        </p:spPr>
      </p:pic>
      <p:pic>
        <p:nvPicPr>
          <p:cNvPr id="11" name="Picture 10" descr="Icon&#10;&#10;Description automatically generated">
            <a:extLst>
              <a:ext uri="{FF2B5EF4-FFF2-40B4-BE49-F238E27FC236}">
                <a16:creationId xmlns:a16="http://schemas.microsoft.com/office/drawing/2014/main" id="{C8F6B8CB-6FF1-73B3-B4C3-4273EAAD972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922933" y="220134"/>
            <a:ext cx="1998133" cy="457905"/>
          </a:xfrm>
          <a:prstGeom prst="rect">
            <a:avLst/>
          </a:prstGeom>
        </p:spPr>
      </p:pic>
      <p:sp>
        <p:nvSpPr>
          <p:cNvPr id="12" name="TextBox 11">
            <a:extLst>
              <a:ext uri="{FF2B5EF4-FFF2-40B4-BE49-F238E27FC236}">
                <a16:creationId xmlns:a16="http://schemas.microsoft.com/office/drawing/2014/main" id="{DB0B58A4-8E27-2AE5-5EC3-55EF1CD2C842}"/>
              </a:ext>
            </a:extLst>
          </p:cNvPr>
          <p:cNvSpPr txBox="1"/>
          <p:nvPr userDrawn="1"/>
        </p:nvSpPr>
        <p:spPr>
          <a:xfrm>
            <a:off x="225658" y="6454802"/>
            <a:ext cx="2590800" cy="307777"/>
          </a:xfrm>
          <a:prstGeom prst="rect">
            <a:avLst/>
          </a:prstGeom>
          <a:noFill/>
        </p:spPr>
        <p:txBody>
          <a:bodyPr wrap="square" rtlCol="0">
            <a:spAutoFit/>
          </a:bodyPr>
          <a:lstStyle/>
          <a:p>
            <a:r>
              <a:rPr lang="en-US" sz="1400" b="1" dirty="0">
                <a:solidFill>
                  <a:schemeClr val="accent1"/>
                </a:solidFill>
                <a:latin typeface="Roboto" panose="02000000000000000000" pitchFamily="2" charset="0"/>
                <a:ea typeface="Roboto" panose="02000000000000000000" pitchFamily="2" charset="0"/>
                <a:cs typeface="Roboto" panose="02000000000000000000" pitchFamily="2" charset="0"/>
              </a:rPr>
              <a:t>NASDAQ: ONFO</a:t>
            </a:r>
          </a:p>
        </p:txBody>
      </p:sp>
      <p:pic>
        <p:nvPicPr>
          <p:cNvPr id="13" name="Picture 12">
            <a:extLst>
              <a:ext uri="{FF2B5EF4-FFF2-40B4-BE49-F238E27FC236}">
                <a16:creationId xmlns:a16="http://schemas.microsoft.com/office/drawing/2014/main" id="{DF4EB6BC-FDEA-85A1-EA03-BFE92D42C4CE}"/>
              </a:ext>
            </a:extLst>
          </p:cNvPr>
          <p:cNvPicPr>
            <a:picLocks noChangeAspect="1"/>
          </p:cNvPicPr>
          <p:nvPr userDrawn="1"/>
        </p:nvPicPr>
        <p:blipFill>
          <a:blip r:embed="rId4">
            <a:alphaModFix amt="89000"/>
          </a:blip>
          <a:stretch>
            <a:fillRect/>
          </a:stretch>
        </p:blipFill>
        <p:spPr>
          <a:xfrm>
            <a:off x="3836504" y="0"/>
            <a:ext cx="4694037" cy="6896803"/>
          </a:xfrm>
          <a:prstGeom prst="rect">
            <a:avLst/>
          </a:prstGeom>
        </p:spPr>
      </p:pic>
      <p:sp>
        <p:nvSpPr>
          <p:cNvPr id="7"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B8F5EDD6-F0C1-E1AE-1352-1F6A5AF23454}"/>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9" name="Title Placeholder 10">
            <a:extLst>
              <a:ext uri="{FF2B5EF4-FFF2-40B4-BE49-F238E27FC236}">
                <a16:creationId xmlns:a16="http://schemas.microsoft.com/office/drawing/2014/main" id="{0B75E60C-6C42-BEEE-44F5-62D6B0BC6340}"/>
              </a:ext>
            </a:extLst>
          </p:cNvPr>
          <p:cNvSpPr>
            <a:spLocks noGrp="1"/>
          </p:cNvSpPr>
          <p:nvPr>
            <p:ph type="title"/>
          </p:nvPr>
        </p:nvSpPr>
        <p:spPr>
          <a:xfrm>
            <a:off x="99762" y="89768"/>
            <a:ext cx="9378900" cy="609600"/>
          </a:xfrm>
          <a:prstGeom prst="rect">
            <a:avLst/>
          </a:prstGeom>
        </p:spPr>
        <p:txBody>
          <a:bodyPr vert="horz" lIns="91440" tIns="45720" rIns="91440" bIns="45720" rtlCol="0" anchor="ctr">
            <a:normAutofit/>
          </a:bodyPr>
          <a:lstStyle>
            <a:lvl1pPr>
              <a:defRPr sz="3200" b="1" i="0">
                <a:latin typeface="Montserrat" panose="02000505000000020004" pitchFamily="2" charset="77"/>
              </a:defRPr>
            </a:lvl1pPr>
          </a:lstStyle>
          <a:p>
            <a:r>
              <a:rPr lang="en-US" dirty="0"/>
              <a:t>Click to edit Master title style</a:t>
            </a:r>
          </a:p>
        </p:txBody>
      </p:sp>
      <p:sp>
        <p:nvSpPr>
          <p:cNvPr id="10" name="Google Shape;55;p25">
            <a:extLst>
              <a:ext uri="{FF2B5EF4-FFF2-40B4-BE49-F238E27FC236}">
                <a16:creationId xmlns:a16="http://schemas.microsoft.com/office/drawing/2014/main" id="{0D8BE755-81D1-FF59-5FF2-5BC8B196BC9E}"/>
              </a:ext>
            </a:extLst>
          </p:cNvPr>
          <p:cNvSpPr/>
          <p:nvPr userDrawn="1"/>
        </p:nvSpPr>
        <p:spPr>
          <a:xfrm>
            <a:off x="108000" y="669462"/>
            <a:ext cx="4941795" cy="45719"/>
          </a:xfrm>
          <a:prstGeom prst="rect">
            <a:avLst/>
          </a:prstGeom>
          <a:gradFill flip="none" rotWithShape="1">
            <a:gsLst>
              <a:gs pos="30000">
                <a:schemeClr val="accent4"/>
              </a:gs>
              <a:gs pos="58000">
                <a:schemeClr val="accent5"/>
              </a:gs>
              <a:gs pos="83000">
                <a:schemeClr val="bg1"/>
              </a:gs>
            </a:gsLst>
            <a:lin ang="0" scaled="1"/>
            <a:tileRect/>
          </a:gra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spTree>
    <p:extLst>
      <p:ext uri="{BB962C8B-B14F-4D97-AF65-F5344CB8AC3E}">
        <p14:creationId xmlns:p14="http://schemas.microsoft.com/office/powerpoint/2010/main" val="1874858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AutoShape 2" descr="https://us-mg6.mail.yahoo.com/ya/download?mid=2%5f0%5f0%5f1%5f80057143%5fAEjuw0MAAAKCVYHFOAFMCB1GGoI&amp;m=YaDownload&amp;pid=2&amp;fid=Inbox&amp;inline=1&amp;appid=yahoomail">
            <a:extLst>
              <a:ext uri="{FF2B5EF4-FFF2-40B4-BE49-F238E27FC236}">
                <a16:creationId xmlns:a16="http://schemas.microsoft.com/office/drawing/2014/main" id="{5EFA6F89-EBD1-144A-B5F3-84DCD3E4B533}"/>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5" name="AutoShape 8" descr="Image result for circle arrows">
            <a:extLst>
              <a:ext uri="{FF2B5EF4-FFF2-40B4-BE49-F238E27FC236}">
                <a16:creationId xmlns:a16="http://schemas.microsoft.com/office/drawing/2014/main" id="{E2BBE083-C433-C74B-AC28-CBE857CA42D2}"/>
              </a:ext>
            </a:extLst>
          </p:cNvPr>
          <p:cNvSpPr>
            <a:spLocks noChangeAspect="1" noChangeArrowheads="1"/>
          </p:cNvSpPr>
          <p:nvPr userDrawn="1"/>
        </p:nvSpPr>
        <p:spPr bwMode="auto">
          <a:xfrm>
            <a:off x="157745" y="-144430"/>
            <a:ext cx="304729" cy="304731"/>
          </a:xfrm>
          <a:prstGeom prst="rect">
            <a:avLst/>
          </a:prstGeom>
          <a:noFill/>
        </p:spPr>
        <p:txBody>
          <a:bodyPr vert="horz" wrap="square" lIns="91395" tIns="45697" rIns="91395" bIns="45697" numCol="1" anchor="t" anchorCtr="0" compatLnSpc="1">
            <a:prstTxWarp prst="textNoShape">
              <a:avLst/>
            </a:prstTxWarp>
          </a:bodyPr>
          <a:lstStyle/>
          <a:p>
            <a:endParaRPr lang="en-US" sz="1800"/>
          </a:p>
        </p:txBody>
      </p:sp>
      <p:sp>
        <p:nvSpPr>
          <p:cNvPr id="11" name="Title Placeholder 10">
            <a:extLst>
              <a:ext uri="{FF2B5EF4-FFF2-40B4-BE49-F238E27FC236}">
                <a16:creationId xmlns:a16="http://schemas.microsoft.com/office/drawing/2014/main" id="{0A9B1B4B-E30A-3945-AD19-0441C0AC8B3C}"/>
              </a:ext>
            </a:extLst>
          </p:cNvPr>
          <p:cNvSpPr>
            <a:spLocks noGrp="1"/>
          </p:cNvSpPr>
          <p:nvPr>
            <p:ph type="title"/>
          </p:nvPr>
        </p:nvSpPr>
        <p:spPr>
          <a:xfrm>
            <a:off x="108000" y="38620"/>
            <a:ext cx="9378900" cy="609600"/>
          </a:xfrm>
          <a:prstGeom prst="rect">
            <a:avLst/>
          </a:prstGeom>
        </p:spPr>
        <p:txBody>
          <a:bodyPr vert="horz" lIns="91440" tIns="45720" rIns="91440" bIns="45720" rtlCol="0" anchor="ctr">
            <a:noAutofit/>
          </a:bodyPr>
          <a:lstStyle/>
          <a:p>
            <a:r>
              <a:rPr lang="en-US"/>
              <a:t>Click to edit Master title style</a:t>
            </a:r>
          </a:p>
        </p:txBody>
      </p:sp>
      <p:sp>
        <p:nvSpPr>
          <p:cNvPr id="12" name="Slide Number Placeholder 11">
            <a:extLst>
              <a:ext uri="{FF2B5EF4-FFF2-40B4-BE49-F238E27FC236}">
                <a16:creationId xmlns:a16="http://schemas.microsoft.com/office/drawing/2014/main" id="{A544CE48-3A46-6F4A-A497-59F9149CA042}"/>
              </a:ext>
            </a:extLst>
          </p:cNvPr>
          <p:cNvSpPr>
            <a:spLocks noGrp="1"/>
          </p:cNvSpPr>
          <p:nvPr>
            <p:ph type="sldNum" sz="quarter" idx="4"/>
          </p:nvPr>
        </p:nvSpPr>
        <p:spPr>
          <a:xfrm>
            <a:off x="11560405" y="6530622"/>
            <a:ext cx="40233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34" name="Google Shape;55;p25">
            <a:extLst>
              <a:ext uri="{FF2B5EF4-FFF2-40B4-BE49-F238E27FC236}">
                <a16:creationId xmlns:a16="http://schemas.microsoft.com/office/drawing/2014/main" id="{94353995-44DB-AA45-AB02-F5D8A16EB151}"/>
              </a:ext>
            </a:extLst>
          </p:cNvPr>
          <p:cNvSpPr/>
          <p:nvPr userDrawn="1"/>
        </p:nvSpPr>
        <p:spPr>
          <a:xfrm>
            <a:off x="108000" y="601057"/>
            <a:ext cx="9378900" cy="34350"/>
          </a:xfrm>
          <a:prstGeom prst="rect">
            <a:avLst/>
          </a:prstGeom>
          <a:solidFill>
            <a:schemeClr val="accent4"/>
          </a:solidFill>
          <a:ln w="635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e Regular" panose="020B0503030202060203" pitchFamily="34" charset="0"/>
              <a:ea typeface="Arial"/>
              <a:cs typeface="Arial"/>
              <a:sym typeface="Arial"/>
            </a:endParaRPr>
          </a:p>
        </p:txBody>
      </p:sp>
      <p:sp>
        <p:nvSpPr>
          <p:cNvPr id="2" name="Rectangle 1">
            <a:extLst>
              <a:ext uri="{FF2B5EF4-FFF2-40B4-BE49-F238E27FC236}">
                <a16:creationId xmlns:a16="http://schemas.microsoft.com/office/drawing/2014/main" id="{AE442C24-CAC1-B34D-978C-60B8BA92C567}"/>
              </a:ext>
            </a:extLst>
          </p:cNvPr>
          <p:cNvSpPr/>
          <p:nvPr userDrawn="1"/>
        </p:nvSpPr>
        <p:spPr>
          <a:xfrm>
            <a:off x="-1235241" y="-777551"/>
            <a:ext cx="1010652" cy="937852"/>
          </a:xfrm>
          <a:prstGeom prst="rect">
            <a:avLst/>
          </a:prstGeom>
          <a:solidFill>
            <a:srgbClr val="0076B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13D1F1-9898-5647-AC68-DC159B82AFBE}"/>
              </a:ext>
            </a:extLst>
          </p:cNvPr>
          <p:cNvSpPr/>
          <p:nvPr userDrawn="1"/>
        </p:nvSpPr>
        <p:spPr>
          <a:xfrm>
            <a:off x="-1235241" y="559466"/>
            <a:ext cx="1010652" cy="937852"/>
          </a:xfrm>
          <a:prstGeom prst="rect">
            <a:avLst/>
          </a:prstGeom>
          <a:solidFill>
            <a:srgbClr val="47A8F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057E37B-3C7A-4449-9B3F-B082A4CE7AFD}"/>
              </a:ext>
            </a:extLst>
          </p:cNvPr>
          <p:cNvSpPr/>
          <p:nvPr userDrawn="1"/>
        </p:nvSpPr>
        <p:spPr>
          <a:xfrm>
            <a:off x="-1235241" y="3110161"/>
            <a:ext cx="1010652" cy="937852"/>
          </a:xfrm>
          <a:prstGeom prst="rect">
            <a:avLst/>
          </a:prstGeom>
          <a:solidFill>
            <a:srgbClr val="1E35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071F5B3-5ACF-6F46-810B-3164E5267483}"/>
              </a:ext>
            </a:extLst>
          </p:cNvPr>
          <p:cNvSpPr/>
          <p:nvPr userDrawn="1"/>
        </p:nvSpPr>
        <p:spPr>
          <a:xfrm>
            <a:off x="-1235241" y="1762624"/>
            <a:ext cx="1010652" cy="937852"/>
          </a:xfrm>
          <a:prstGeom prst="rect">
            <a:avLst/>
          </a:prstGeom>
          <a:solidFill>
            <a:srgbClr val="FFB3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F025548-0C62-2643-93D3-D202C60DE4D0}"/>
              </a:ext>
            </a:extLst>
          </p:cNvPr>
          <p:cNvSpPr/>
          <p:nvPr userDrawn="1"/>
        </p:nvSpPr>
        <p:spPr>
          <a:xfrm>
            <a:off x="-1235241" y="4457392"/>
            <a:ext cx="1010652" cy="937852"/>
          </a:xfrm>
          <a:prstGeom prst="rect">
            <a:avLst/>
          </a:prstGeom>
          <a:solidFill>
            <a:srgbClr val="8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1408295"/>
      </p:ext>
    </p:extLst>
  </p:cSld>
  <p:clrMap bg1="lt1" tx1="dk1" bg2="lt2" tx2="dk2" accent1="accent1" accent2="accent2" accent3="accent3" accent4="accent4" accent5="accent5" accent6="accent6" hlink="hlink" folHlink="folHlink"/>
  <p:sldLayoutIdLst>
    <p:sldLayoutId id="2147483781" r:id="rId1"/>
    <p:sldLayoutId id="2147483698" r:id="rId2"/>
    <p:sldLayoutId id="2147483811" r:id="rId3"/>
    <p:sldLayoutId id="2147483829" r:id="rId4"/>
    <p:sldLayoutId id="2147483810" r:id="rId5"/>
    <p:sldLayoutId id="2147483793" r:id="rId6"/>
    <p:sldLayoutId id="2147483803" r:id="rId7"/>
    <p:sldLayoutId id="2147483798" r:id="rId8"/>
    <p:sldLayoutId id="2147483831" r:id="rId9"/>
    <p:sldLayoutId id="2147483830" r:id="rId10"/>
    <p:sldLayoutId id="2147483809" r:id="rId11"/>
    <p:sldLayoutId id="2147483828" r:id="rId12"/>
    <p:sldLayoutId id="2147483807" r:id="rId13"/>
    <p:sldLayoutId id="2147483808" r:id="rId14"/>
    <p:sldLayoutId id="2147483791" r:id="rId15"/>
    <p:sldLayoutId id="2147483776" r:id="rId16"/>
  </p:sldLayoutIdLst>
  <p:hf hdr="0" ftr="0" dt="0"/>
  <p:txStyles>
    <p:titleStyle>
      <a:lvl1pPr algn="l" defTabSz="609448" rtl="0" eaLnBrk="1" latinLnBrk="0" hangingPunct="1">
        <a:spcBef>
          <a:spcPct val="0"/>
        </a:spcBef>
        <a:buNone/>
        <a:defRPr sz="3600" b="0" i="0" u="none" kern="1200">
          <a:solidFill>
            <a:schemeClr val="tx1"/>
          </a:solidFill>
          <a:latin typeface="Calibre Regular" panose="020B0503030202060203" pitchFamily="34" charset="77"/>
          <a:ea typeface="+mj-ea"/>
          <a:cs typeface="Calibri Light" panose="020F0302020204030204" pitchFamily="34" charset="0"/>
        </a:defRPr>
      </a:lvl1pPr>
    </p:titleStyle>
    <p:bodyStyle>
      <a:lvl1pPr marL="457086" indent="-457086" algn="l" defTabSz="609448" rtl="0" eaLnBrk="1" latinLnBrk="0" hangingPunct="1">
        <a:spcBef>
          <a:spcPts val="1024"/>
        </a:spcBef>
        <a:buClr>
          <a:srgbClr val="538234"/>
        </a:buClr>
        <a:buSzPct val="100000"/>
        <a:buFont typeface="Arial" panose="020B0604020202020204" pitchFamily="34" charset="0"/>
        <a:buChar char="•"/>
        <a:defRPr sz="2399" kern="1200">
          <a:solidFill>
            <a:schemeClr val="tx1"/>
          </a:solidFill>
          <a:latin typeface="+mn-lt"/>
          <a:ea typeface="+mn-ea"/>
          <a:cs typeface="+mn-cs"/>
        </a:defRPr>
      </a:lvl1pPr>
      <a:lvl2pPr marL="990352" indent="-380905" algn="l" defTabSz="609448" rtl="0" eaLnBrk="1" latinLnBrk="0" hangingPunct="1">
        <a:spcBef>
          <a:spcPts val="1024"/>
        </a:spcBef>
        <a:buClr>
          <a:srgbClr val="538234"/>
        </a:buClr>
        <a:buSzPct val="69000"/>
        <a:buFont typeface="System Font Regular"/>
        <a:buChar char="⎼"/>
        <a:defRPr sz="2133" kern="1200">
          <a:solidFill>
            <a:schemeClr val="tx1"/>
          </a:solidFill>
          <a:latin typeface="+mn-lt"/>
          <a:ea typeface="+mn-ea"/>
          <a:cs typeface="+mn-cs"/>
        </a:defRPr>
      </a:lvl2pPr>
      <a:lvl3pPr marL="1675981" indent="-457086" algn="l" defTabSz="609448" rtl="0" eaLnBrk="1" latinLnBrk="0" hangingPunct="1">
        <a:spcBef>
          <a:spcPts val="1024"/>
        </a:spcBef>
        <a:buClr>
          <a:srgbClr val="538234"/>
        </a:buClr>
        <a:buSzPct val="69000"/>
        <a:buFont typeface="System Font Regular"/>
        <a:buChar char="⎼"/>
        <a:defRPr sz="1866" kern="1200">
          <a:solidFill>
            <a:schemeClr val="tx1"/>
          </a:solidFill>
          <a:latin typeface="+mn-lt"/>
          <a:ea typeface="+mn-ea"/>
          <a:cs typeface="+mn-cs"/>
        </a:defRPr>
      </a:lvl3pPr>
      <a:lvl4pPr marL="2133067" indent="-304724" algn="l" defTabSz="609448" rtl="0" eaLnBrk="1" latinLnBrk="0" hangingPunct="1">
        <a:spcBef>
          <a:spcPts val="1024"/>
        </a:spcBef>
        <a:buSzPct val="69000"/>
        <a:buFontTx/>
        <a:buBlip>
          <a:blip r:embed="rId18"/>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18"/>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cid:image003.png@01D8FE54.5EB0E970"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cid:image002.png@01D8FE54.5EB0E970" TargetMode="External"/><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cid:image004.png@01D8FE54.5EB0E970" TargetMode="External"/><Relationship Id="rId4" Type="http://schemas.openxmlformats.org/officeDocument/2006/relationships/image" Target="cid:image001.png@01D8FE54.5EB0E970" TargetMode="Externa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2B2_CB6D4374.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65;p14">
            <a:extLst>
              <a:ext uri="{FF2B5EF4-FFF2-40B4-BE49-F238E27FC236}">
                <a16:creationId xmlns:a16="http://schemas.microsoft.com/office/drawing/2014/main" id="{F3F0EED1-CA8D-6046-9C99-588A97252802}"/>
              </a:ext>
            </a:extLst>
          </p:cNvPr>
          <p:cNvSpPr txBox="1"/>
          <p:nvPr/>
        </p:nvSpPr>
        <p:spPr>
          <a:xfrm>
            <a:off x="0" y="5508513"/>
            <a:ext cx="12192000" cy="1450372"/>
          </a:xfrm>
          <a:prstGeom prst="rect">
            <a:avLst/>
          </a:prstGeom>
          <a:noFill/>
          <a:ln>
            <a:noFill/>
          </a:ln>
        </p:spPr>
        <p:txBody>
          <a:bodyPr spcFirstLastPara="1" wrap="square" lIns="121900" tIns="121900" rIns="121900" bIns="121900" anchor="t" anchorCtr="0">
            <a:noAutofit/>
          </a:bodyPr>
          <a:lstStyle/>
          <a:p>
            <a:pPr marL="186055" algn="ctr">
              <a:lnSpc>
                <a:spcPct val="115000"/>
              </a:lnSpc>
              <a:buClr>
                <a:srgbClr val="FFD600"/>
              </a:buClr>
              <a:buSzPts val="1400"/>
            </a:pPr>
            <a:r>
              <a:rPr lang="en-CA" sz="3200" b="1" dirty="0">
                <a:solidFill>
                  <a:schemeClr val="accent1"/>
                </a:solidFill>
                <a:latin typeface="Montserrat" panose="02000505000000020004" pitchFamily="2" charset="77"/>
                <a:cs typeface="Arial" panose="020B0604020202020204" pitchFamily="34" charset="0"/>
              </a:rPr>
              <a:t>Investor Presentation</a:t>
            </a:r>
            <a:br>
              <a:rPr lang="en-CA" sz="3600" b="1" dirty="0">
                <a:solidFill>
                  <a:schemeClr val="bg1"/>
                </a:solidFill>
                <a:latin typeface="Montserrat" panose="02000505000000020004" pitchFamily="2" charset="77"/>
                <a:cs typeface="Arial" panose="020B0604020202020204" pitchFamily="34" charset="0"/>
              </a:rPr>
            </a:br>
            <a:r>
              <a:rPr lang="en-CA" sz="2400" b="1" dirty="0">
                <a:solidFill>
                  <a:schemeClr val="accent2"/>
                </a:solidFill>
                <a:latin typeface="Montserrat" panose="02000505000000020004" pitchFamily="2" charset="77"/>
                <a:cs typeface="Arial" panose="020B0604020202020204" pitchFamily="34" charset="0"/>
              </a:rPr>
              <a:t>January 2024</a:t>
            </a:r>
            <a:endParaRPr lang="en-CA" sz="1600" b="1" dirty="0">
              <a:solidFill>
                <a:schemeClr val="accent2"/>
              </a:solidFill>
              <a:latin typeface="Montserrat" panose="02000505000000020004" pitchFamily="2" charset="77"/>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6C0DC653-5ED3-2E3A-A9CE-657DC988391C}"/>
              </a:ext>
            </a:extLst>
          </p:cNvPr>
          <p:cNvPicPr>
            <a:picLocks noChangeAspect="1"/>
          </p:cNvPicPr>
          <p:nvPr/>
        </p:nvPicPr>
        <p:blipFill>
          <a:blip r:embed="rId2"/>
          <a:stretch>
            <a:fillRect/>
          </a:stretch>
        </p:blipFill>
        <p:spPr>
          <a:xfrm>
            <a:off x="-2998815" y="0"/>
            <a:ext cx="2645331" cy="2094035"/>
          </a:xfrm>
          <a:prstGeom prst="rect">
            <a:avLst/>
          </a:prstGeom>
        </p:spPr>
      </p:pic>
      <p:pic>
        <p:nvPicPr>
          <p:cNvPr id="2" name="Picture 1" descr="Icon&#10;&#10;Description automatically generated">
            <a:extLst>
              <a:ext uri="{FF2B5EF4-FFF2-40B4-BE49-F238E27FC236}">
                <a16:creationId xmlns:a16="http://schemas.microsoft.com/office/drawing/2014/main" id="{AEE0E707-ADD3-8D04-5B75-F9CDA268BB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6509" y="255378"/>
            <a:ext cx="4112869" cy="942532"/>
          </a:xfrm>
          <a:prstGeom prst="rect">
            <a:avLst/>
          </a:prstGeom>
        </p:spPr>
      </p:pic>
      <p:sp>
        <p:nvSpPr>
          <p:cNvPr id="5" name="Rectangle 4">
            <a:extLst>
              <a:ext uri="{FF2B5EF4-FFF2-40B4-BE49-F238E27FC236}">
                <a16:creationId xmlns:a16="http://schemas.microsoft.com/office/drawing/2014/main" id="{7A9A51B3-A76E-980B-1908-60065A1A216D}"/>
              </a:ext>
            </a:extLst>
          </p:cNvPr>
          <p:cNvSpPr/>
          <p:nvPr/>
        </p:nvSpPr>
        <p:spPr>
          <a:xfrm>
            <a:off x="318052" y="982316"/>
            <a:ext cx="713794" cy="713794"/>
          </a:xfrm>
          <a:prstGeom prst="rect">
            <a:avLst/>
          </a:prstGeom>
          <a:noFill/>
          <a:ln w="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9953537-AC97-E831-6C30-51938BF1308B}"/>
              </a:ext>
            </a:extLst>
          </p:cNvPr>
          <p:cNvSpPr/>
          <p:nvPr/>
        </p:nvSpPr>
        <p:spPr>
          <a:xfrm>
            <a:off x="10828101" y="5179944"/>
            <a:ext cx="760925" cy="760925"/>
          </a:xfrm>
          <a:prstGeom prst="ellipse">
            <a:avLst/>
          </a:prstGeom>
          <a:noFill/>
          <a:ln w="1016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04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a:extLst>
              <a:ext uri="{FF2B5EF4-FFF2-40B4-BE49-F238E27FC236}">
                <a16:creationId xmlns:a16="http://schemas.microsoft.com/office/drawing/2014/main" id="{BD5D6BD6-CB29-CD4C-977F-042F83F4A0C1}"/>
              </a:ext>
            </a:extLst>
          </p:cNvPr>
          <p:cNvSpPr>
            <a:spLocks noGrp="1"/>
          </p:cNvSpPr>
          <p:nvPr>
            <p:ph type="sldNum" sz="quarter" idx="4"/>
          </p:nvPr>
        </p:nvSpPr>
        <p:spPr/>
        <p:txBody>
          <a:bodyPr/>
          <a:lstStyle/>
          <a:p>
            <a:fld id="{D8225FCD-C8BD-0A44-9961-FB1CAAEE0F5D}" type="slidenum">
              <a:rPr lang="en-US" smtClean="0"/>
              <a:pPr/>
              <a:t>10</a:t>
            </a:fld>
            <a:endParaRPr lang="en-US"/>
          </a:p>
        </p:txBody>
      </p:sp>
      <p:sp>
        <p:nvSpPr>
          <p:cNvPr id="29" name="Title 28">
            <a:extLst>
              <a:ext uri="{FF2B5EF4-FFF2-40B4-BE49-F238E27FC236}">
                <a16:creationId xmlns:a16="http://schemas.microsoft.com/office/drawing/2014/main" id="{0381A3A8-BD29-2B4E-AE40-F7CE17082145}"/>
              </a:ext>
            </a:extLst>
          </p:cNvPr>
          <p:cNvSpPr>
            <a:spLocks noGrp="1"/>
          </p:cNvSpPr>
          <p:nvPr>
            <p:ph type="title"/>
          </p:nvPr>
        </p:nvSpPr>
        <p:spPr/>
        <p:txBody>
          <a:bodyPr>
            <a:normAutofit/>
          </a:bodyPr>
          <a:lstStyle/>
          <a:p>
            <a:r>
              <a:rPr lang="en-US" dirty="0">
                <a:solidFill>
                  <a:schemeClr val="accent1"/>
                </a:solidFill>
              </a:rPr>
              <a:t>INVESTMENT</a:t>
            </a:r>
            <a:r>
              <a:rPr lang="en-US" dirty="0"/>
              <a:t> </a:t>
            </a:r>
            <a:r>
              <a:rPr lang="en-US" dirty="0">
                <a:solidFill>
                  <a:schemeClr val="accent2"/>
                </a:solidFill>
              </a:rPr>
              <a:t>HIGHLIGHTS</a:t>
            </a:r>
          </a:p>
        </p:txBody>
      </p:sp>
      <p:sp>
        <p:nvSpPr>
          <p:cNvPr id="2" name="Content Placeholder 29">
            <a:extLst>
              <a:ext uri="{FF2B5EF4-FFF2-40B4-BE49-F238E27FC236}">
                <a16:creationId xmlns:a16="http://schemas.microsoft.com/office/drawing/2014/main" id="{E89051DA-0CB7-B701-F926-614C36B9452E}"/>
              </a:ext>
            </a:extLst>
          </p:cNvPr>
          <p:cNvSpPr txBox="1">
            <a:spLocks/>
          </p:cNvSpPr>
          <p:nvPr/>
        </p:nvSpPr>
        <p:spPr>
          <a:xfrm>
            <a:off x="122713" y="1055923"/>
            <a:ext cx="6547718" cy="5050953"/>
          </a:xfrm>
          <a:prstGeom prst="rect">
            <a:avLst/>
          </a:prstGeom>
        </p:spPr>
        <p:txBody>
          <a:bodyPr lIns="91440" tIns="45720" rIns="91440" bIns="45720" anchor="t"/>
          <a:lstStyle>
            <a:lvl1pPr marL="457086" indent="-457086" algn="l" defTabSz="609448" rtl="0" eaLnBrk="1" latinLnBrk="0" hangingPunct="1">
              <a:spcBef>
                <a:spcPts val="1024"/>
              </a:spcBef>
              <a:buClr>
                <a:srgbClr val="538234"/>
              </a:buClr>
              <a:buSzPct val="100000"/>
              <a:buFont typeface="Arial" panose="020B0604020202020204" pitchFamily="34" charset="0"/>
              <a:buChar char="•"/>
              <a:defRPr sz="2399" kern="1200">
                <a:solidFill>
                  <a:schemeClr val="tx1"/>
                </a:solidFill>
                <a:latin typeface="+mn-lt"/>
                <a:ea typeface="+mn-ea"/>
                <a:cs typeface="+mn-cs"/>
              </a:defRPr>
            </a:lvl1pPr>
            <a:lvl2pPr marL="990352" indent="-380905" algn="l" defTabSz="609448" rtl="0" eaLnBrk="1" latinLnBrk="0" hangingPunct="1">
              <a:spcBef>
                <a:spcPts val="1024"/>
              </a:spcBef>
              <a:buClr>
                <a:srgbClr val="538234"/>
              </a:buClr>
              <a:buSzPct val="69000"/>
              <a:buFont typeface="System Font Regular"/>
              <a:buChar char="⎼"/>
              <a:defRPr sz="2133" kern="1200">
                <a:solidFill>
                  <a:schemeClr val="tx1"/>
                </a:solidFill>
                <a:latin typeface="+mn-lt"/>
                <a:ea typeface="+mn-ea"/>
                <a:cs typeface="+mn-cs"/>
              </a:defRPr>
            </a:lvl2pPr>
            <a:lvl3pPr marL="1675981" indent="-457086" algn="l" defTabSz="609448" rtl="0" eaLnBrk="1" latinLnBrk="0" hangingPunct="1">
              <a:spcBef>
                <a:spcPts val="1024"/>
              </a:spcBef>
              <a:buClr>
                <a:srgbClr val="538234"/>
              </a:buClr>
              <a:buSzPct val="69000"/>
              <a:buFont typeface="System Font Regular"/>
              <a:buChar char="⎼"/>
              <a:defRPr sz="1866" kern="1200">
                <a:solidFill>
                  <a:schemeClr val="tx1"/>
                </a:solidFill>
                <a:latin typeface="+mn-lt"/>
                <a:ea typeface="+mn-ea"/>
                <a:cs typeface="+mn-cs"/>
              </a:defRPr>
            </a:lvl3pPr>
            <a:lvl4pPr marL="2133067"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293688" indent="-293688">
              <a:lnSpc>
                <a:spcPts val="2200"/>
              </a:lnSpc>
              <a:spcBef>
                <a:spcPts val="600"/>
              </a:spcBef>
              <a:spcAft>
                <a:spcPts val="600"/>
              </a:spcAft>
              <a:buBlip>
                <a:blip r:embed="rId3"/>
              </a:buBlip>
            </a:pPr>
            <a:r>
              <a:rPr lang="en-US" sz="1800" b="1" dirty="0">
                <a:latin typeface="Roboto" panose="02000000000000000000" pitchFamily="2" charset="0"/>
                <a:ea typeface="Roboto" panose="02000000000000000000" pitchFamily="2" charset="0"/>
                <a:cs typeface="Roboto" panose="02000000000000000000" pitchFamily="2" charset="0"/>
              </a:rPr>
              <a:t>Leveraging the AI Revolution – AI viewed as an opportunity to accelerate profitability, not as an existential threat</a:t>
            </a:r>
          </a:p>
          <a:p>
            <a:pPr marL="0" indent="0">
              <a:lnSpc>
                <a:spcPts val="200"/>
              </a:lnSpc>
              <a:spcBef>
                <a:spcPts val="600"/>
              </a:spcBef>
              <a:spcAft>
                <a:spcPts val="600"/>
              </a:spcAft>
              <a:buNone/>
            </a:pPr>
            <a:endParaRPr lang="en-US" sz="1450" b="1" dirty="0">
              <a:latin typeface="Roboto" panose="02000000000000000000" pitchFamily="2" charset="0"/>
              <a:ea typeface="Roboto" panose="02000000000000000000" pitchFamily="2" charset="0"/>
              <a:cs typeface="Roboto" panose="02000000000000000000" pitchFamily="2" charset="0"/>
            </a:endParaRPr>
          </a:p>
          <a:p>
            <a:pPr marL="0" indent="0">
              <a:spcBef>
                <a:spcPts val="600"/>
              </a:spcBef>
              <a:spcAft>
                <a:spcPts val="600"/>
              </a:spcAft>
              <a:buNone/>
            </a:pPr>
            <a:r>
              <a:rPr lang="en-US" sz="1800" dirty="0">
                <a:latin typeface="Roboto" panose="02000000000000000000" pitchFamily="2" charset="0"/>
                <a:ea typeface="Roboto" panose="02000000000000000000" pitchFamily="2" charset="0"/>
                <a:cs typeface="Roboto" panose="02000000000000000000" pitchFamily="2" charset="0"/>
              </a:rPr>
              <a:t>AI increases operational output, cost savings, speed of implementation, and scale of capabilities</a:t>
            </a:r>
          </a:p>
          <a:p>
            <a:pPr marL="0" indent="0">
              <a:lnSpc>
                <a:spcPts val="200"/>
              </a:lnSpc>
              <a:spcBef>
                <a:spcPts val="600"/>
              </a:spcBef>
              <a:spcAft>
                <a:spcPts val="600"/>
              </a:spcAft>
              <a:buNone/>
            </a:pPr>
            <a:endParaRPr lang="en-US" sz="1800" u="sng" dirty="0">
              <a:latin typeface="Roboto" panose="02000000000000000000" pitchFamily="2" charset="0"/>
              <a:ea typeface="Roboto" panose="02000000000000000000" pitchFamily="2" charset="0"/>
              <a:cs typeface="Roboto" panose="02000000000000000000" pitchFamily="2" charset="0"/>
            </a:endParaRPr>
          </a:p>
          <a:p>
            <a:pPr marL="0" indent="0">
              <a:lnSpc>
                <a:spcPts val="200"/>
              </a:lnSpc>
              <a:spcBef>
                <a:spcPts val="600"/>
              </a:spcBef>
              <a:spcAft>
                <a:spcPts val="600"/>
              </a:spcAft>
              <a:buNone/>
            </a:pPr>
            <a:endParaRPr lang="en-US" sz="1800" u="sng" dirty="0">
              <a:latin typeface="Roboto" panose="02000000000000000000" pitchFamily="2" charset="0"/>
              <a:ea typeface="Roboto" panose="02000000000000000000" pitchFamily="2" charset="0"/>
              <a:cs typeface="Roboto" panose="02000000000000000000" pitchFamily="2" charset="0"/>
            </a:endParaRPr>
          </a:p>
          <a:p>
            <a:pPr marL="0" indent="0">
              <a:lnSpc>
                <a:spcPts val="200"/>
              </a:lnSpc>
              <a:spcBef>
                <a:spcPts val="600"/>
              </a:spcBef>
              <a:spcAft>
                <a:spcPts val="600"/>
              </a:spcAft>
              <a:buNone/>
            </a:pPr>
            <a:endParaRPr lang="en-US" sz="1800" u="sng" dirty="0">
              <a:latin typeface="Roboto" panose="02000000000000000000" pitchFamily="2" charset="0"/>
              <a:ea typeface="Roboto" panose="02000000000000000000" pitchFamily="2" charset="0"/>
              <a:cs typeface="Roboto" panose="02000000000000000000" pitchFamily="2" charset="0"/>
            </a:endParaRPr>
          </a:p>
          <a:p>
            <a:pPr marL="0" indent="0">
              <a:lnSpc>
                <a:spcPts val="200"/>
              </a:lnSpc>
              <a:spcBef>
                <a:spcPts val="600"/>
              </a:spcBef>
              <a:spcAft>
                <a:spcPts val="600"/>
              </a:spcAft>
              <a:buNone/>
            </a:pPr>
            <a:r>
              <a:rPr lang="en-US" sz="1800" u="sng" dirty="0" err="1">
                <a:latin typeface="Roboto" panose="02000000000000000000" pitchFamily="2" charset="0"/>
                <a:ea typeface="Roboto" panose="02000000000000000000" pitchFamily="2" charset="0"/>
                <a:cs typeface="Roboto" panose="02000000000000000000" pitchFamily="2" charset="0"/>
              </a:rPr>
              <a:t>Onfolio’s</a:t>
            </a:r>
            <a:r>
              <a:rPr lang="en-US" sz="1800" u="sng" dirty="0">
                <a:latin typeface="Roboto" panose="02000000000000000000" pitchFamily="2" charset="0"/>
                <a:ea typeface="Roboto" panose="02000000000000000000" pitchFamily="2" charset="0"/>
                <a:cs typeface="Roboto" panose="02000000000000000000" pitchFamily="2" charset="0"/>
              </a:rPr>
              <a:t> AI Strategy</a:t>
            </a:r>
          </a:p>
          <a:p>
            <a:pPr marL="508000" indent="-228600">
              <a:lnSpc>
                <a:spcPts val="2200"/>
              </a:lnSpc>
              <a:spcBef>
                <a:spcPts val="0"/>
              </a:spcBef>
              <a:spcAft>
                <a:spcPts val="300"/>
              </a:spcAft>
              <a:buFont typeface="System Font Regular"/>
              <a:buChar char="⎼"/>
            </a:pPr>
            <a:r>
              <a:rPr lang="en-US" sz="1600" dirty="0">
                <a:latin typeface="Roboto" panose="02000000000000000000" pitchFamily="2" charset="0"/>
                <a:ea typeface="Roboto" panose="02000000000000000000" pitchFamily="2" charset="0"/>
                <a:cs typeface="Roboto" panose="02000000000000000000" pitchFamily="2" charset="0"/>
              </a:rPr>
              <a:t>Buy businesses that are not AI-enabled and add AI </a:t>
            </a:r>
          </a:p>
          <a:p>
            <a:pPr marL="508000" indent="-228600">
              <a:lnSpc>
                <a:spcPts val="600"/>
              </a:lnSpc>
              <a:spcBef>
                <a:spcPts val="0"/>
              </a:spcBef>
              <a:spcAft>
                <a:spcPts val="300"/>
              </a:spcAft>
              <a:buFont typeface="System Font Regular"/>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2200"/>
              </a:lnSpc>
              <a:spcBef>
                <a:spcPts val="0"/>
              </a:spcBef>
              <a:spcAft>
                <a:spcPts val="300"/>
              </a:spcAft>
              <a:buFont typeface="System Font Regular"/>
              <a:buChar char="⎼"/>
            </a:pPr>
            <a:r>
              <a:rPr lang="en-US" sz="1600" dirty="0">
                <a:latin typeface="Roboto" panose="02000000000000000000" pitchFamily="2" charset="0"/>
                <a:ea typeface="Roboto" panose="02000000000000000000" pitchFamily="2" charset="0"/>
                <a:cs typeface="Roboto" panose="02000000000000000000" pitchFamily="2" charset="0"/>
              </a:rPr>
              <a:t>Add AI tools or offerings onto existing businesses</a:t>
            </a:r>
          </a:p>
          <a:p>
            <a:pPr marL="508000" indent="-228600">
              <a:lnSpc>
                <a:spcPts val="600"/>
              </a:lnSpc>
              <a:spcBef>
                <a:spcPts val="0"/>
              </a:spcBef>
              <a:spcAft>
                <a:spcPts val="300"/>
              </a:spcAft>
              <a:buFont typeface="System Font Regular"/>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2200"/>
              </a:lnSpc>
              <a:spcBef>
                <a:spcPts val="0"/>
              </a:spcBef>
              <a:spcAft>
                <a:spcPts val="300"/>
              </a:spcAft>
              <a:buFont typeface="System Font Regular"/>
              <a:buChar char="⎼"/>
            </a:pPr>
            <a:r>
              <a:rPr lang="en-US" sz="1600" dirty="0">
                <a:latin typeface="Roboto" panose="02000000000000000000" pitchFamily="2" charset="0"/>
                <a:ea typeface="Roboto" panose="02000000000000000000" pitchFamily="2" charset="0"/>
                <a:cs typeface="Roboto" panose="02000000000000000000" pitchFamily="2" charset="0"/>
              </a:rPr>
              <a:t>Use free AI tools for customer acquisition</a:t>
            </a:r>
          </a:p>
          <a:p>
            <a:pPr marL="508000" indent="-228600">
              <a:lnSpc>
                <a:spcPts val="600"/>
              </a:lnSpc>
              <a:spcBef>
                <a:spcPts val="0"/>
              </a:spcBef>
              <a:spcAft>
                <a:spcPts val="300"/>
              </a:spcAft>
              <a:buFont typeface="System Font Regular"/>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2200"/>
              </a:lnSpc>
              <a:spcBef>
                <a:spcPts val="0"/>
              </a:spcBef>
              <a:spcAft>
                <a:spcPts val="300"/>
              </a:spcAft>
              <a:buFont typeface="System Font Regular"/>
              <a:buChar char="⎼"/>
            </a:pPr>
            <a:r>
              <a:rPr lang="en-US" sz="1600" dirty="0">
                <a:latin typeface="Roboto" panose="02000000000000000000" pitchFamily="2" charset="0"/>
                <a:ea typeface="Roboto" panose="02000000000000000000" pitchFamily="2" charset="0"/>
                <a:cs typeface="Roboto" panose="02000000000000000000" pitchFamily="2" charset="0"/>
              </a:rPr>
              <a:t>Acquire or build new AI tools and businesses</a:t>
            </a: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err="1">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B73F12CF-8318-580E-87D0-D45444DC9CF8}"/>
              </a:ext>
            </a:extLst>
          </p:cNvPr>
          <p:cNvSpPr txBox="1"/>
          <p:nvPr/>
        </p:nvSpPr>
        <p:spPr>
          <a:xfrm>
            <a:off x="7959170" y="1067120"/>
            <a:ext cx="2440570" cy="304159"/>
          </a:xfrm>
          <a:prstGeom prst="rect">
            <a:avLst/>
          </a:prstGeom>
          <a:noFill/>
        </p:spPr>
        <p:txBody>
          <a:bodyPr wrap="square" rtlCol="0">
            <a:noAutofit/>
          </a:bodyPr>
          <a:lstStyle/>
          <a:p>
            <a:pPr algn="ctr">
              <a:lnSpc>
                <a:spcPts val="2220"/>
              </a:lnSpc>
            </a:pPr>
            <a:endParaRPr lang="en-IN" sz="200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FBE82ABB-203C-C64C-8A88-C8A0F8F99543}"/>
              </a:ext>
            </a:extLst>
          </p:cNvPr>
          <p:cNvSpPr txBox="1"/>
          <p:nvPr/>
        </p:nvSpPr>
        <p:spPr>
          <a:xfrm>
            <a:off x="7419975" y="926442"/>
            <a:ext cx="3352799" cy="304159"/>
          </a:xfrm>
          <a:prstGeom prst="rect">
            <a:avLst/>
          </a:prstGeom>
          <a:noFill/>
        </p:spPr>
        <p:txBody>
          <a:bodyPr wrap="square" rtlCol="0">
            <a:noAutofit/>
          </a:bodyPr>
          <a:lstStyle/>
          <a:p>
            <a:pPr algn="ctr">
              <a:lnSpc>
                <a:spcPts val="2220"/>
              </a:lnSpc>
            </a:pPr>
            <a:r>
              <a:rPr lang="en-IN" sz="200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a:t>
            </a:r>
            <a:r>
              <a:rPr lang="en-IN" sz="20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FOLIO’S </a:t>
            </a:r>
            <a:r>
              <a:rPr lang="en-IN" sz="200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AI Timeline</a:t>
            </a:r>
          </a:p>
        </p:txBody>
      </p:sp>
      <p:sp>
        <p:nvSpPr>
          <p:cNvPr id="7" name="Rectangle 6">
            <a:extLst>
              <a:ext uri="{FF2B5EF4-FFF2-40B4-BE49-F238E27FC236}">
                <a16:creationId xmlns:a16="http://schemas.microsoft.com/office/drawing/2014/main" id="{F73C7003-6590-3942-E19F-F11161CA88C7}"/>
              </a:ext>
            </a:extLst>
          </p:cNvPr>
          <p:cNvSpPr/>
          <p:nvPr/>
        </p:nvSpPr>
        <p:spPr>
          <a:xfrm>
            <a:off x="7222969" y="1413607"/>
            <a:ext cx="1501930" cy="635000"/>
          </a:xfrm>
          <a:prstGeom prst="rect">
            <a:avLst/>
          </a:prstGeom>
          <a:solidFill>
            <a:schemeClr val="accent1"/>
          </a:solidFill>
          <a:ln w="38100">
            <a:solidFill>
              <a:schemeClr val="accent1">
                <a:lumMod val="20000"/>
                <a:lumOff val="8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7BA974-8506-D4B9-5F6E-7E3FC030AE87}"/>
              </a:ext>
            </a:extLst>
          </p:cNvPr>
          <p:cNvSpPr txBox="1"/>
          <p:nvPr/>
        </p:nvSpPr>
        <p:spPr>
          <a:xfrm>
            <a:off x="7324569" y="1502507"/>
            <a:ext cx="1324130" cy="412750"/>
          </a:xfrm>
          <a:prstGeom prst="rect">
            <a:avLst/>
          </a:prstGeom>
          <a:noFill/>
          <a:ln w="12700">
            <a:noFill/>
          </a:ln>
          <a:effectLst/>
        </p:spPr>
        <p:txBody>
          <a:bodyPr wrap="square" rtlCol="0" anchor="t">
            <a:noAutofit/>
          </a:bodyPr>
          <a:lstStyle/>
          <a:p>
            <a:pPr algn="ctr">
              <a:lnSpc>
                <a:spcPts val="1580"/>
              </a:lnSpc>
              <a:spcBef>
                <a:spcPts val="600"/>
              </a:spcBef>
              <a:spcAft>
                <a:spcPts val="600"/>
              </a:spcAft>
            </a:pPr>
            <a:r>
              <a:rPr lang="en-US" sz="1200" b="1" spc="-12" dirty="0">
                <a:solidFill>
                  <a:schemeClr val="bg1"/>
                </a:solidFill>
                <a:latin typeface="Roboto" panose="02000000000000000000" pitchFamily="2" charset="0"/>
                <a:ea typeface="Roboto" panose="02000000000000000000" pitchFamily="2" charset="0"/>
                <a:cs typeface="Roboto" panose="02000000000000000000" pitchFamily="2" charset="0"/>
              </a:rPr>
              <a:t>Mighty Deals</a:t>
            </a:r>
            <a:br>
              <a:rPr lang="en-US" sz="1200" b="1" spc="-12"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bg1"/>
                </a:solidFill>
                <a:latin typeface="Roboto" panose="02000000000000000000" pitchFamily="2" charset="0"/>
                <a:ea typeface="Roboto" panose="02000000000000000000" pitchFamily="2" charset="0"/>
                <a:cs typeface="Roboto" panose="02000000000000000000" pitchFamily="2" charset="0"/>
              </a:rPr>
              <a:t>AI Tool</a:t>
            </a:r>
          </a:p>
        </p:txBody>
      </p:sp>
      <p:sp>
        <p:nvSpPr>
          <p:cNvPr id="9" name="Rectangle 8">
            <a:extLst>
              <a:ext uri="{FF2B5EF4-FFF2-40B4-BE49-F238E27FC236}">
                <a16:creationId xmlns:a16="http://schemas.microsoft.com/office/drawing/2014/main" id="{E4606E7F-9795-3F8D-437D-C1111C5C217B}"/>
              </a:ext>
            </a:extLst>
          </p:cNvPr>
          <p:cNvSpPr/>
          <p:nvPr/>
        </p:nvSpPr>
        <p:spPr>
          <a:xfrm>
            <a:off x="7222969" y="2325467"/>
            <a:ext cx="1501930" cy="635000"/>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61AD23-AB92-7184-58A1-0F7E6FD1A46A}"/>
              </a:ext>
            </a:extLst>
          </p:cNvPr>
          <p:cNvSpPr/>
          <p:nvPr/>
        </p:nvSpPr>
        <p:spPr>
          <a:xfrm>
            <a:off x="7222969" y="3237327"/>
            <a:ext cx="1501930" cy="635000"/>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457F4-B4EE-FFB6-6887-2EA68201A16D}"/>
              </a:ext>
            </a:extLst>
          </p:cNvPr>
          <p:cNvSpPr/>
          <p:nvPr/>
        </p:nvSpPr>
        <p:spPr>
          <a:xfrm>
            <a:off x="7222969" y="4149187"/>
            <a:ext cx="1501930" cy="635000"/>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CA222B-39CA-EB77-0798-5A44E5D41FD1}"/>
              </a:ext>
            </a:extLst>
          </p:cNvPr>
          <p:cNvSpPr/>
          <p:nvPr/>
        </p:nvSpPr>
        <p:spPr>
          <a:xfrm>
            <a:off x="7222969" y="5972907"/>
            <a:ext cx="1501930" cy="635000"/>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8B17A3-B5DC-E018-3F35-780A32E47F33}"/>
              </a:ext>
            </a:extLst>
          </p:cNvPr>
          <p:cNvSpPr/>
          <p:nvPr/>
        </p:nvSpPr>
        <p:spPr>
          <a:xfrm>
            <a:off x="7222969" y="5061047"/>
            <a:ext cx="1501930" cy="635000"/>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2233121-EC05-8300-E058-6ACAF31EA0FD}"/>
              </a:ext>
            </a:extLst>
          </p:cNvPr>
          <p:cNvSpPr txBox="1"/>
          <p:nvPr/>
        </p:nvSpPr>
        <p:spPr>
          <a:xfrm>
            <a:off x="7232963" y="2296470"/>
            <a:ext cx="1456543" cy="661281"/>
          </a:xfrm>
          <a:prstGeom prst="rect">
            <a:avLst/>
          </a:prstGeom>
          <a:noFill/>
          <a:ln w="12700">
            <a:noFill/>
          </a:ln>
          <a:effectLst/>
        </p:spPr>
        <p:txBody>
          <a:bodyPr wrap="square" rtlCol="0" anchor="t">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First Search Engine Optimization tool</a:t>
            </a:r>
          </a:p>
        </p:txBody>
      </p:sp>
      <p:sp>
        <p:nvSpPr>
          <p:cNvPr id="15" name="TextBox 14">
            <a:extLst>
              <a:ext uri="{FF2B5EF4-FFF2-40B4-BE49-F238E27FC236}">
                <a16:creationId xmlns:a16="http://schemas.microsoft.com/office/drawing/2014/main" id="{17646E38-2D56-1FC6-C79F-0967F4CA93D7}"/>
              </a:ext>
            </a:extLst>
          </p:cNvPr>
          <p:cNvSpPr txBox="1"/>
          <p:nvPr/>
        </p:nvSpPr>
        <p:spPr>
          <a:xfrm>
            <a:off x="7232963" y="3223570"/>
            <a:ext cx="1456543" cy="566031"/>
          </a:xfrm>
          <a:prstGeom prst="rect">
            <a:avLst/>
          </a:prstGeom>
          <a:noFill/>
          <a:ln w="12700">
            <a:noFill/>
          </a:ln>
          <a:effectLst/>
        </p:spPr>
        <p:txBody>
          <a:bodyPr wrap="square" rtlCol="0" anchor="t">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Second Search Engine Optimization tool</a:t>
            </a:r>
          </a:p>
        </p:txBody>
      </p:sp>
      <p:sp>
        <p:nvSpPr>
          <p:cNvPr id="16" name="TextBox 15">
            <a:extLst>
              <a:ext uri="{FF2B5EF4-FFF2-40B4-BE49-F238E27FC236}">
                <a16:creationId xmlns:a16="http://schemas.microsoft.com/office/drawing/2014/main" id="{C3E11B52-C653-0232-C058-5B98F1556443}"/>
              </a:ext>
            </a:extLst>
          </p:cNvPr>
          <p:cNvSpPr txBox="1"/>
          <p:nvPr/>
        </p:nvSpPr>
        <p:spPr>
          <a:xfrm>
            <a:off x="7232963" y="4258408"/>
            <a:ext cx="1456543" cy="402167"/>
          </a:xfrm>
          <a:prstGeom prst="rect">
            <a:avLst/>
          </a:prstGeom>
          <a:noFill/>
          <a:ln w="12700">
            <a:noFill/>
          </a:ln>
          <a:effectLst/>
        </p:spPr>
        <p:txBody>
          <a:bodyPr wrap="square" rtlCol="0" anchor="t">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AI Consulting Agency</a:t>
            </a:r>
          </a:p>
        </p:txBody>
      </p:sp>
      <p:sp>
        <p:nvSpPr>
          <p:cNvPr id="17" name="TextBox 16">
            <a:extLst>
              <a:ext uri="{FF2B5EF4-FFF2-40B4-BE49-F238E27FC236}">
                <a16:creationId xmlns:a16="http://schemas.microsoft.com/office/drawing/2014/main" id="{24AA6AB4-3EF7-E032-DF4F-A64831076190}"/>
              </a:ext>
            </a:extLst>
          </p:cNvPr>
          <p:cNvSpPr txBox="1"/>
          <p:nvPr/>
        </p:nvSpPr>
        <p:spPr>
          <a:xfrm>
            <a:off x="7232963" y="5197105"/>
            <a:ext cx="1456543" cy="402167"/>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Proofreading </a:t>
            </a:r>
            <a:b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Tool</a:t>
            </a:r>
          </a:p>
        </p:txBody>
      </p:sp>
      <p:sp>
        <p:nvSpPr>
          <p:cNvPr id="18" name="TextBox 17">
            <a:extLst>
              <a:ext uri="{FF2B5EF4-FFF2-40B4-BE49-F238E27FC236}">
                <a16:creationId xmlns:a16="http://schemas.microsoft.com/office/drawing/2014/main" id="{06AB958C-2E40-AD23-EF44-629246B03869}"/>
              </a:ext>
            </a:extLst>
          </p:cNvPr>
          <p:cNvSpPr txBox="1"/>
          <p:nvPr/>
        </p:nvSpPr>
        <p:spPr>
          <a:xfrm>
            <a:off x="7232963" y="6101139"/>
            <a:ext cx="1456543" cy="402167"/>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Additional </a:t>
            </a:r>
            <a:b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AI tools</a:t>
            </a:r>
          </a:p>
        </p:txBody>
      </p:sp>
      <p:sp>
        <p:nvSpPr>
          <p:cNvPr id="19" name="Rectangle 18">
            <a:extLst>
              <a:ext uri="{FF2B5EF4-FFF2-40B4-BE49-F238E27FC236}">
                <a16:creationId xmlns:a16="http://schemas.microsoft.com/office/drawing/2014/main" id="{3FEA0F0E-E672-C649-C7F0-F42ADABF18AF}"/>
              </a:ext>
            </a:extLst>
          </p:cNvPr>
          <p:cNvSpPr/>
          <p:nvPr/>
        </p:nvSpPr>
        <p:spPr>
          <a:xfrm>
            <a:off x="9413874" y="1870807"/>
            <a:ext cx="1501930" cy="630936"/>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868323-7045-6660-3A15-093057B24A13}"/>
              </a:ext>
            </a:extLst>
          </p:cNvPr>
          <p:cNvSpPr/>
          <p:nvPr/>
        </p:nvSpPr>
        <p:spPr>
          <a:xfrm>
            <a:off x="9413874" y="2782667"/>
            <a:ext cx="1501930" cy="630936"/>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BFABC9-0A1F-61E1-275D-3DDDC62D67EF}"/>
              </a:ext>
            </a:extLst>
          </p:cNvPr>
          <p:cNvSpPr/>
          <p:nvPr/>
        </p:nvSpPr>
        <p:spPr>
          <a:xfrm>
            <a:off x="9413874" y="3694527"/>
            <a:ext cx="1501930" cy="630936"/>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EAEDC73-F26A-0C97-2D87-7B744D8B77C8}"/>
              </a:ext>
            </a:extLst>
          </p:cNvPr>
          <p:cNvSpPr/>
          <p:nvPr/>
        </p:nvSpPr>
        <p:spPr>
          <a:xfrm>
            <a:off x="9413874" y="5518247"/>
            <a:ext cx="1501930" cy="630936"/>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43AED1-062C-9730-1F13-F0CEC02F497A}"/>
              </a:ext>
            </a:extLst>
          </p:cNvPr>
          <p:cNvSpPr/>
          <p:nvPr/>
        </p:nvSpPr>
        <p:spPr>
          <a:xfrm>
            <a:off x="9413874" y="4606387"/>
            <a:ext cx="1501930" cy="630936"/>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9D245E-4C55-8067-2572-421339D1B489}"/>
              </a:ext>
            </a:extLst>
          </p:cNvPr>
          <p:cNvSpPr txBox="1"/>
          <p:nvPr/>
        </p:nvSpPr>
        <p:spPr>
          <a:xfrm>
            <a:off x="9423868" y="1846646"/>
            <a:ext cx="1456543" cy="671861"/>
          </a:xfrm>
          <a:prstGeom prst="rect">
            <a:avLst/>
          </a:prstGeom>
          <a:noFill/>
          <a:ln w="12700">
            <a:noFill/>
          </a:ln>
          <a:effectLst/>
        </p:spPr>
        <p:txBody>
          <a:bodyPr wrap="square" rtlCol="0" anchor="t">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Contentellect</a:t>
            </a:r>
            <a:b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“AI Assisted”</a:t>
            </a:r>
            <a:b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Content Service</a:t>
            </a:r>
          </a:p>
        </p:txBody>
      </p:sp>
      <p:sp>
        <p:nvSpPr>
          <p:cNvPr id="25" name="TextBox 24">
            <a:extLst>
              <a:ext uri="{FF2B5EF4-FFF2-40B4-BE49-F238E27FC236}">
                <a16:creationId xmlns:a16="http://schemas.microsoft.com/office/drawing/2014/main" id="{DF935327-5E51-5377-9E62-901708365C06}"/>
              </a:ext>
            </a:extLst>
          </p:cNvPr>
          <p:cNvSpPr txBox="1"/>
          <p:nvPr/>
        </p:nvSpPr>
        <p:spPr>
          <a:xfrm>
            <a:off x="9423868" y="2866613"/>
            <a:ext cx="1456543" cy="462742"/>
          </a:xfrm>
          <a:prstGeom prst="rect">
            <a:avLst/>
          </a:prstGeom>
          <a:noFill/>
          <a:ln w="12700">
            <a:noFill/>
          </a:ln>
          <a:effectLst/>
        </p:spPr>
        <p:txBody>
          <a:bodyPr wrap="square" rtlCol="0" anchor="t">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AI </a:t>
            </a:r>
            <a:r>
              <a:rPr lang="en-US" sz="1200" b="1" spc="-12" dirty="0" err="1">
                <a:solidFill>
                  <a:schemeClr val="accent1"/>
                </a:solidFill>
                <a:latin typeface="Roboto" panose="02000000000000000000" pitchFamily="2" charset="0"/>
                <a:ea typeface="Roboto" panose="02000000000000000000" pitchFamily="2" charset="0"/>
                <a:cs typeface="Roboto" panose="02000000000000000000" pitchFamily="2" charset="0"/>
              </a:rPr>
              <a:t>Wordpress</a:t>
            </a:r>
            <a:b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Plugin</a:t>
            </a:r>
          </a:p>
        </p:txBody>
      </p:sp>
      <p:sp>
        <p:nvSpPr>
          <p:cNvPr id="26" name="TextBox 25">
            <a:extLst>
              <a:ext uri="{FF2B5EF4-FFF2-40B4-BE49-F238E27FC236}">
                <a16:creationId xmlns:a16="http://schemas.microsoft.com/office/drawing/2014/main" id="{B0543290-987A-0572-2DBE-016768FCFF3A}"/>
              </a:ext>
            </a:extLst>
          </p:cNvPr>
          <p:cNvSpPr txBox="1"/>
          <p:nvPr/>
        </p:nvSpPr>
        <p:spPr>
          <a:xfrm>
            <a:off x="9423868" y="3817001"/>
            <a:ext cx="1456543" cy="408601"/>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Internal Due Diligence Tool</a:t>
            </a:r>
          </a:p>
        </p:txBody>
      </p:sp>
      <p:sp>
        <p:nvSpPr>
          <p:cNvPr id="27" name="TextBox 26">
            <a:extLst>
              <a:ext uri="{FF2B5EF4-FFF2-40B4-BE49-F238E27FC236}">
                <a16:creationId xmlns:a16="http://schemas.microsoft.com/office/drawing/2014/main" id="{B6F6DFF6-F522-58E2-3F15-7BD37806E92B}"/>
              </a:ext>
            </a:extLst>
          </p:cNvPr>
          <p:cNvSpPr txBox="1"/>
          <p:nvPr/>
        </p:nvSpPr>
        <p:spPr>
          <a:xfrm>
            <a:off x="9423868" y="4721748"/>
            <a:ext cx="1456543" cy="408601"/>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Search Engine Optimization Suite</a:t>
            </a:r>
          </a:p>
        </p:txBody>
      </p:sp>
      <p:sp>
        <p:nvSpPr>
          <p:cNvPr id="28" name="TextBox 27">
            <a:extLst>
              <a:ext uri="{FF2B5EF4-FFF2-40B4-BE49-F238E27FC236}">
                <a16:creationId xmlns:a16="http://schemas.microsoft.com/office/drawing/2014/main" id="{2CDDE2F0-6CAF-DAE9-542C-8E420C1BD6C4}"/>
              </a:ext>
            </a:extLst>
          </p:cNvPr>
          <p:cNvSpPr txBox="1"/>
          <p:nvPr/>
        </p:nvSpPr>
        <p:spPr>
          <a:xfrm>
            <a:off x="9423868" y="5627805"/>
            <a:ext cx="1456543" cy="408601"/>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Dedicated</a:t>
            </a:r>
            <a:b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AI SPV</a:t>
            </a:r>
          </a:p>
        </p:txBody>
      </p:sp>
      <p:cxnSp>
        <p:nvCxnSpPr>
          <p:cNvPr id="32" name="Elbow Connector 31">
            <a:extLst>
              <a:ext uri="{FF2B5EF4-FFF2-40B4-BE49-F238E27FC236}">
                <a16:creationId xmlns:a16="http://schemas.microsoft.com/office/drawing/2014/main" id="{2E7EC195-FA88-51AB-21A8-7B923B724434}"/>
              </a:ext>
            </a:extLst>
          </p:cNvPr>
          <p:cNvCxnSpPr>
            <a:stCxn id="7" idx="3"/>
            <a:endCxn id="24" idx="0"/>
          </p:cNvCxnSpPr>
          <p:nvPr/>
        </p:nvCxnSpPr>
        <p:spPr>
          <a:xfrm>
            <a:off x="8724899" y="1731107"/>
            <a:ext cx="1427241" cy="115539"/>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Elbow Connector 37">
            <a:extLst>
              <a:ext uri="{FF2B5EF4-FFF2-40B4-BE49-F238E27FC236}">
                <a16:creationId xmlns:a16="http://schemas.microsoft.com/office/drawing/2014/main" id="{1523C9C0-4977-89D9-E469-F881791A861A}"/>
              </a:ext>
            </a:extLst>
          </p:cNvPr>
          <p:cNvCxnSpPr>
            <a:stCxn id="24" idx="1"/>
            <a:endCxn id="14" idx="0"/>
          </p:cNvCxnSpPr>
          <p:nvPr/>
        </p:nvCxnSpPr>
        <p:spPr>
          <a:xfrm rot="10800000" flipV="1">
            <a:off x="7961236" y="2182576"/>
            <a:ext cx="1462633" cy="113893"/>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Elbow Connector 39">
            <a:extLst>
              <a:ext uri="{FF2B5EF4-FFF2-40B4-BE49-F238E27FC236}">
                <a16:creationId xmlns:a16="http://schemas.microsoft.com/office/drawing/2014/main" id="{7762A49A-FFE3-214F-811B-79DA0D8A16D8}"/>
              </a:ext>
            </a:extLst>
          </p:cNvPr>
          <p:cNvCxnSpPr>
            <a:cxnSpLocks/>
            <a:stCxn id="9" idx="3"/>
            <a:endCxn id="20" idx="0"/>
          </p:cNvCxnSpPr>
          <p:nvPr/>
        </p:nvCxnSpPr>
        <p:spPr>
          <a:xfrm>
            <a:off x="8724899" y="2642967"/>
            <a:ext cx="1439940" cy="139700"/>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Elbow Connector 43">
            <a:extLst>
              <a:ext uri="{FF2B5EF4-FFF2-40B4-BE49-F238E27FC236}">
                <a16:creationId xmlns:a16="http://schemas.microsoft.com/office/drawing/2014/main" id="{07703BD5-5A9D-D6C4-CB20-56D9A1DA38A3}"/>
              </a:ext>
            </a:extLst>
          </p:cNvPr>
          <p:cNvCxnSpPr>
            <a:stCxn id="20" idx="1"/>
            <a:endCxn id="15" idx="0"/>
          </p:cNvCxnSpPr>
          <p:nvPr/>
        </p:nvCxnSpPr>
        <p:spPr>
          <a:xfrm rot="10800000" flipV="1">
            <a:off x="7961236" y="3098134"/>
            <a:ext cx="1452639" cy="125435"/>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Elbow Connector 45">
            <a:extLst>
              <a:ext uri="{FF2B5EF4-FFF2-40B4-BE49-F238E27FC236}">
                <a16:creationId xmlns:a16="http://schemas.microsoft.com/office/drawing/2014/main" id="{0686A736-FCCD-9564-79C2-D111D0E924FA}"/>
              </a:ext>
            </a:extLst>
          </p:cNvPr>
          <p:cNvCxnSpPr>
            <a:stCxn id="10" idx="3"/>
            <a:endCxn id="21" idx="0"/>
          </p:cNvCxnSpPr>
          <p:nvPr/>
        </p:nvCxnSpPr>
        <p:spPr>
          <a:xfrm>
            <a:off x="8724899" y="3554827"/>
            <a:ext cx="1439940" cy="139700"/>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Elbow Connector 47">
            <a:extLst>
              <a:ext uri="{FF2B5EF4-FFF2-40B4-BE49-F238E27FC236}">
                <a16:creationId xmlns:a16="http://schemas.microsoft.com/office/drawing/2014/main" id="{788B0C29-09DE-2445-6758-C6FA36443215}"/>
              </a:ext>
            </a:extLst>
          </p:cNvPr>
          <p:cNvCxnSpPr>
            <a:stCxn id="26" idx="1"/>
            <a:endCxn id="11" idx="0"/>
          </p:cNvCxnSpPr>
          <p:nvPr/>
        </p:nvCxnSpPr>
        <p:spPr>
          <a:xfrm rot="10800000" flipV="1">
            <a:off x="7973934" y="4021301"/>
            <a:ext cx="1449934" cy="127885"/>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59A89485-8F2E-1634-536C-AA02480503EE}"/>
              </a:ext>
            </a:extLst>
          </p:cNvPr>
          <p:cNvCxnSpPr>
            <a:cxnSpLocks/>
            <a:stCxn id="11" idx="3"/>
            <a:endCxn id="23" idx="0"/>
          </p:cNvCxnSpPr>
          <p:nvPr/>
        </p:nvCxnSpPr>
        <p:spPr>
          <a:xfrm>
            <a:off x="8724899" y="4466687"/>
            <a:ext cx="1439940" cy="139700"/>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Elbow Connector 52">
            <a:extLst>
              <a:ext uri="{FF2B5EF4-FFF2-40B4-BE49-F238E27FC236}">
                <a16:creationId xmlns:a16="http://schemas.microsoft.com/office/drawing/2014/main" id="{F2915D28-56B3-C963-C934-BE0455037E5A}"/>
              </a:ext>
            </a:extLst>
          </p:cNvPr>
          <p:cNvCxnSpPr>
            <a:stCxn id="23" idx="1"/>
            <a:endCxn id="13" idx="0"/>
          </p:cNvCxnSpPr>
          <p:nvPr/>
        </p:nvCxnSpPr>
        <p:spPr>
          <a:xfrm rot="10800000" flipV="1">
            <a:off x="7973934" y="4921855"/>
            <a:ext cx="1439940" cy="139192"/>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Elbow Connector 54">
            <a:extLst>
              <a:ext uri="{FF2B5EF4-FFF2-40B4-BE49-F238E27FC236}">
                <a16:creationId xmlns:a16="http://schemas.microsoft.com/office/drawing/2014/main" id="{4A6A533A-4824-D2DE-23B7-6F40366D2FB9}"/>
              </a:ext>
            </a:extLst>
          </p:cNvPr>
          <p:cNvCxnSpPr>
            <a:stCxn id="13" idx="3"/>
            <a:endCxn id="22" idx="0"/>
          </p:cNvCxnSpPr>
          <p:nvPr/>
        </p:nvCxnSpPr>
        <p:spPr>
          <a:xfrm>
            <a:off x="8724899" y="5378547"/>
            <a:ext cx="1439940" cy="139700"/>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Elbow Connector 56">
            <a:extLst>
              <a:ext uri="{FF2B5EF4-FFF2-40B4-BE49-F238E27FC236}">
                <a16:creationId xmlns:a16="http://schemas.microsoft.com/office/drawing/2014/main" id="{9D6D7D75-0B1B-A7D5-1920-39A85776CE07}"/>
              </a:ext>
            </a:extLst>
          </p:cNvPr>
          <p:cNvCxnSpPr>
            <a:stCxn id="28" idx="1"/>
            <a:endCxn id="12" idx="0"/>
          </p:cNvCxnSpPr>
          <p:nvPr/>
        </p:nvCxnSpPr>
        <p:spPr>
          <a:xfrm rot="10800000" flipV="1">
            <a:off x="7973934" y="5832105"/>
            <a:ext cx="1449934" cy="140801"/>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3758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2E703-0E04-AD88-1515-79E9E5F7E4D8}"/>
              </a:ext>
            </a:extLst>
          </p:cNvPr>
          <p:cNvSpPr>
            <a:spLocks noGrp="1"/>
          </p:cNvSpPr>
          <p:nvPr>
            <p:ph type="sldNum" sz="quarter" idx="4"/>
          </p:nvPr>
        </p:nvSpPr>
        <p:spPr/>
        <p:txBody>
          <a:bodyPr/>
          <a:lstStyle/>
          <a:p>
            <a:fld id="{D8225FCD-C8BD-0A44-9961-FB1CAAEE0F5D}" type="slidenum">
              <a:rPr lang="en-US" smtClean="0"/>
              <a:pPr/>
              <a:t>11</a:t>
            </a:fld>
            <a:endParaRPr lang="en-US"/>
          </a:p>
        </p:txBody>
      </p:sp>
      <p:sp>
        <p:nvSpPr>
          <p:cNvPr id="4" name="Title 3">
            <a:extLst>
              <a:ext uri="{FF2B5EF4-FFF2-40B4-BE49-F238E27FC236}">
                <a16:creationId xmlns:a16="http://schemas.microsoft.com/office/drawing/2014/main" id="{16B90882-7AE7-0A92-E756-A6CB17BF89FC}"/>
              </a:ext>
            </a:extLst>
          </p:cNvPr>
          <p:cNvSpPr>
            <a:spLocks noGrp="1"/>
          </p:cNvSpPr>
          <p:nvPr>
            <p:ph type="title"/>
          </p:nvPr>
        </p:nvSpPr>
        <p:spPr/>
        <p:txBody>
          <a:bodyPr/>
          <a:lstStyle/>
          <a:p>
            <a:r>
              <a:rPr lang="en-US" dirty="0">
                <a:solidFill>
                  <a:schemeClr val="accent1"/>
                </a:solidFill>
              </a:rPr>
              <a:t>STRATEGY</a:t>
            </a:r>
            <a:r>
              <a:rPr lang="en-US" dirty="0"/>
              <a:t> </a:t>
            </a:r>
            <a:r>
              <a:rPr lang="en-US" dirty="0">
                <a:solidFill>
                  <a:schemeClr val="accent2"/>
                </a:solidFill>
              </a:rPr>
              <a:t>OVERVIEW</a:t>
            </a:r>
          </a:p>
        </p:txBody>
      </p:sp>
      <p:sp>
        <p:nvSpPr>
          <p:cNvPr id="5" name="Rectangle 4">
            <a:extLst>
              <a:ext uri="{FF2B5EF4-FFF2-40B4-BE49-F238E27FC236}">
                <a16:creationId xmlns:a16="http://schemas.microsoft.com/office/drawing/2014/main" id="{32E140F8-CFE2-9241-9D3A-493BE515E78B}"/>
              </a:ext>
            </a:extLst>
          </p:cNvPr>
          <p:cNvSpPr/>
          <p:nvPr/>
        </p:nvSpPr>
        <p:spPr>
          <a:xfrm>
            <a:off x="254206" y="1057391"/>
            <a:ext cx="3763107" cy="857018"/>
          </a:xfrm>
          <a:prstGeom prst="rect">
            <a:avLst/>
          </a:prstGeom>
          <a:gradFill flip="none" rotWithShape="1">
            <a:gsLst>
              <a:gs pos="0">
                <a:schemeClr val="accent4"/>
              </a:gs>
              <a:gs pos="100000">
                <a:schemeClr val="accent5"/>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accent2"/>
                </a:solidFill>
                <a:latin typeface="Montserrat" panose="02000505000000020004" pitchFamily="2" charset="77"/>
                <a:ea typeface="Roboto" panose="02000000000000000000" pitchFamily="2" charset="0"/>
                <a:cs typeface="Roboto" panose="02000000000000000000" pitchFamily="2" charset="0"/>
              </a:rPr>
              <a:t>ACQUIRE AND OPERATE PROFITABLE, DIGITAL BUSINESSES</a:t>
            </a:r>
          </a:p>
        </p:txBody>
      </p:sp>
      <p:sp>
        <p:nvSpPr>
          <p:cNvPr id="6" name="Rectangle 5">
            <a:extLst>
              <a:ext uri="{FF2B5EF4-FFF2-40B4-BE49-F238E27FC236}">
                <a16:creationId xmlns:a16="http://schemas.microsoft.com/office/drawing/2014/main" id="{E3A9EB7E-04E7-18EC-C548-F7AB7C1451E0}"/>
              </a:ext>
            </a:extLst>
          </p:cNvPr>
          <p:cNvSpPr/>
          <p:nvPr/>
        </p:nvSpPr>
        <p:spPr>
          <a:xfrm>
            <a:off x="4208585" y="1057391"/>
            <a:ext cx="3763107" cy="857018"/>
          </a:xfrm>
          <a:prstGeom prst="rect">
            <a:avLst/>
          </a:prstGeom>
          <a:gradFill flip="none" rotWithShape="1">
            <a:gsLst>
              <a:gs pos="0">
                <a:schemeClr val="accent4"/>
              </a:gs>
              <a:gs pos="100000">
                <a:schemeClr val="accent5"/>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accent2"/>
                </a:solidFill>
                <a:latin typeface="Montserrat" panose="02000505000000020004" pitchFamily="2" charset="77"/>
                <a:ea typeface="Roboto" panose="02000000000000000000" pitchFamily="2" charset="0"/>
                <a:cs typeface="Roboto" panose="02000000000000000000" pitchFamily="2" charset="0"/>
              </a:rPr>
              <a:t>ONFOLIO RAISES CAPITAL TO ACCELERATE ACQUISITIONS</a:t>
            </a:r>
          </a:p>
        </p:txBody>
      </p:sp>
      <p:sp>
        <p:nvSpPr>
          <p:cNvPr id="7" name="Rectangle 6">
            <a:extLst>
              <a:ext uri="{FF2B5EF4-FFF2-40B4-BE49-F238E27FC236}">
                <a16:creationId xmlns:a16="http://schemas.microsoft.com/office/drawing/2014/main" id="{47FDDC6A-7618-6E67-3589-B1DA2DA27BA5}"/>
              </a:ext>
            </a:extLst>
          </p:cNvPr>
          <p:cNvSpPr/>
          <p:nvPr/>
        </p:nvSpPr>
        <p:spPr>
          <a:xfrm>
            <a:off x="8162964" y="1057391"/>
            <a:ext cx="3763107" cy="857018"/>
          </a:xfrm>
          <a:prstGeom prst="rect">
            <a:avLst/>
          </a:prstGeom>
          <a:gradFill flip="none" rotWithShape="1">
            <a:gsLst>
              <a:gs pos="0">
                <a:schemeClr val="accent4"/>
              </a:gs>
              <a:gs pos="100000">
                <a:schemeClr val="accent5"/>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accent2"/>
                </a:solidFill>
                <a:latin typeface="Montserrat" panose="02000505000000020004" pitchFamily="2" charset="77"/>
                <a:ea typeface="Roboto" panose="02000000000000000000" pitchFamily="2" charset="0"/>
                <a:cs typeface="Roboto" panose="02000000000000000000" pitchFamily="2" charset="0"/>
              </a:rPr>
              <a:t>INTENTIONAL GROWTH STRATEGY THROUGH M&amp;A</a:t>
            </a:r>
          </a:p>
        </p:txBody>
      </p:sp>
      <p:sp>
        <p:nvSpPr>
          <p:cNvPr id="8" name="TextBox 7">
            <a:extLst>
              <a:ext uri="{FF2B5EF4-FFF2-40B4-BE49-F238E27FC236}">
                <a16:creationId xmlns:a16="http://schemas.microsoft.com/office/drawing/2014/main" id="{1FEED467-B184-1D56-956A-97FAC031D039}"/>
              </a:ext>
            </a:extLst>
          </p:cNvPr>
          <p:cNvSpPr txBox="1"/>
          <p:nvPr/>
        </p:nvSpPr>
        <p:spPr>
          <a:xfrm>
            <a:off x="154252" y="2178263"/>
            <a:ext cx="4071609" cy="885471"/>
          </a:xfrm>
          <a:prstGeom prst="rect">
            <a:avLst/>
          </a:prstGeom>
          <a:noFill/>
          <a:ln w="12700">
            <a:noFill/>
          </a:ln>
          <a:effectLst/>
        </p:spPr>
        <p:txBody>
          <a:bodyPr wrap="square" rtlCol="0" anchor="t">
            <a:noAutofit/>
          </a:bodyPr>
          <a:lstStyle/>
          <a:p>
            <a:pPr marL="301625" indent="-301625">
              <a:lnSpc>
                <a:spcPts val="16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Core competency is finding profitable online businesses where the sellers can’t optimize their business</a:t>
            </a:r>
          </a:p>
          <a:p>
            <a:pPr marL="301625" indent="-301625">
              <a:lnSpc>
                <a:spcPts val="16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Target Size: $1M – $5M purchase price</a:t>
            </a:r>
          </a:p>
          <a:p>
            <a:pPr marL="301625" indent="-301625">
              <a:lnSpc>
                <a:spcPts val="16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Locate M&amp;A opportunities through robust collection of networks </a:t>
            </a:r>
            <a:r>
              <a:rPr lang="en-US" sz="1500" spc="-12"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very fragmented market, literally thousands of such potential businesses</a:t>
            </a:r>
            <a:endParaRPr lang="en-US" sz="1500" spc="-12" dirty="0">
              <a:latin typeface="Roboto" panose="02000000000000000000" pitchFamily="2" charset="0"/>
              <a:ea typeface="Roboto" panose="02000000000000000000" pitchFamily="2" charset="0"/>
              <a:cs typeface="Roboto" panose="02000000000000000000" pitchFamily="2" charset="0"/>
            </a:endParaRPr>
          </a:p>
          <a:p>
            <a:pPr marL="301625" indent="-301625">
              <a:lnSpc>
                <a:spcPts val="16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Strong reputation with brokers, thus increasing deal flow</a:t>
            </a:r>
          </a:p>
          <a:p>
            <a:pPr marL="301625" indent="-301625">
              <a:lnSpc>
                <a:spcPts val="16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Portfolio companies generate revenue via: </a:t>
            </a:r>
            <a:br>
              <a:rPr lang="en-US" sz="1500" spc="-12" dirty="0">
                <a:latin typeface="Roboto" panose="02000000000000000000" pitchFamily="2" charset="0"/>
                <a:ea typeface="Roboto" panose="02000000000000000000" pitchFamily="2" charset="0"/>
                <a:cs typeface="Roboto" panose="02000000000000000000" pitchFamily="2" charset="0"/>
              </a:rPr>
            </a:br>
            <a:r>
              <a:rPr lang="en-US" sz="1500" spc="-12" dirty="0">
                <a:latin typeface="Roboto" panose="02000000000000000000" pitchFamily="2" charset="0"/>
                <a:ea typeface="Roboto" panose="02000000000000000000" pitchFamily="2" charset="0"/>
                <a:cs typeface="Roboto" panose="02000000000000000000" pitchFamily="2" charset="0"/>
              </a:rPr>
              <a:t>1) website management, </a:t>
            </a:r>
            <a:br>
              <a:rPr lang="en-US" sz="1500" spc="-12" dirty="0">
                <a:latin typeface="Roboto" panose="02000000000000000000" pitchFamily="2" charset="0"/>
                <a:ea typeface="Roboto" panose="02000000000000000000" pitchFamily="2" charset="0"/>
                <a:cs typeface="Roboto" panose="02000000000000000000" pitchFamily="2" charset="0"/>
              </a:rPr>
            </a:br>
            <a:r>
              <a:rPr lang="en-US" sz="1500" spc="-12" dirty="0">
                <a:latin typeface="Roboto" panose="02000000000000000000" pitchFamily="2" charset="0"/>
                <a:ea typeface="Roboto" panose="02000000000000000000" pitchFamily="2" charset="0"/>
                <a:cs typeface="Roboto" panose="02000000000000000000" pitchFamily="2" charset="0"/>
              </a:rPr>
              <a:t>2) advertising and content placement, and </a:t>
            </a:r>
            <a:br>
              <a:rPr lang="en-US" sz="1500" spc="-12" dirty="0">
                <a:latin typeface="Roboto" panose="02000000000000000000" pitchFamily="2" charset="0"/>
                <a:ea typeface="Roboto" panose="02000000000000000000" pitchFamily="2" charset="0"/>
                <a:cs typeface="Roboto" panose="02000000000000000000" pitchFamily="2" charset="0"/>
              </a:rPr>
            </a:br>
            <a:r>
              <a:rPr lang="en-US" sz="1500" spc="-12" dirty="0">
                <a:latin typeface="Roboto" panose="02000000000000000000" pitchFamily="2" charset="0"/>
                <a:ea typeface="Roboto" panose="02000000000000000000" pitchFamily="2" charset="0"/>
                <a:cs typeface="Roboto" panose="02000000000000000000" pitchFamily="2" charset="0"/>
              </a:rPr>
              <a:t>3) the sale of digital products and services</a:t>
            </a:r>
          </a:p>
        </p:txBody>
      </p:sp>
      <p:sp>
        <p:nvSpPr>
          <p:cNvPr id="9" name="TextBox 8">
            <a:extLst>
              <a:ext uri="{FF2B5EF4-FFF2-40B4-BE49-F238E27FC236}">
                <a16:creationId xmlns:a16="http://schemas.microsoft.com/office/drawing/2014/main" id="{F0809BF9-0826-2BD0-A2FB-22FC4BD7AB8C}"/>
              </a:ext>
            </a:extLst>
          </p:cNvPr>
          <p:cNvSpPr txBox="1"/>
          <p:nvPr/>
        </p:nvSpPr>
        <p:spPr>
          <a:xfrm>
            <a:off x="4225861" y="2178263"/>
            <a:ext cx="3740278" cy="885471"/>
          </a:xfrm>
          <a:prstGeom prst="rect">
            <a:avLst/>
          </a:prstGeom>
          <a:noFill/>
          <a:ln w="12700">
            <a:noFill/>
          </a:ln>
          <a:effectLst/>
        </p:spPr>
        <p:txBody>
          <a:bodyPr wrap="square" rtlCol="0" anchor="t">
            <a:noAutofit/>
          </a:bodyPr>
          <a:lstStyle/>
          <a:p>
            <a:pPr marL="301625" indent="-301625">
              <a:lnSpc>
                <a:spcPts val="18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Received $12.1M in net proceeds from IPO in August 2022</a:t>
            </a:r>
          </a:p>
          <a:p>
            <a:pPr marL="301625" indent="-301625">
              <a:lnSpc>
                <a:spcPts val="1880"/>
              </a:lnSpc>
              <a:spcBef>
                <a:spcPts val="300"/>
              </a:spcBef>
              <a:spcAft>
                <a:spcPts val="600"/>
              </a:spcAft>
              <a:buBlip>
                <a:blip r:embed="rId2"/>
              </a:buBlip>
            </a:pPr>
            <a:r>
              <a:rPr lang="en-US" sz="1500" b="1" spc="-12" dirty="0">
                <a:latin typeface="Roboto" panose="02000000000000000000" pitchFamily="2" charset="0"/>
                <a:ea typeface="Roboto" panose="02000000000000000000" pitchFamily="2" charset="0"/>
                <a:cs typeface="Roboto" panose="02000000000000000000" pitchFamily="2" charset="0"/>
              </a:rPr>
              <a:t>Deployed $5.4M of capital + $3.44M in promissory notes since IPO to fund five profitable acquisitions with total historical yearly revenue and adj. EBITDA of ~$7.2M and ~$2.8M, respectively</a:t>
            </a:r>
          </a:p>
          <a:p>
            <a:pPr marL="301625" indent="-301625">
              <a:lnSpc>
                <a:spcPts val="18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Plans to raise non-dilutive financing to capitalize on additional acquisition opportunities and further accelerate path to profitability</a:t>
            </a:r>
          </a:p>
          <a:p>
            <a:pPr marL="231775" indent="-231775">
              <a:lnSpc>
                <a:spcPts val="1680"/>
              </a:lnSpc>
              <a:spcBef>
                <a:spcPts val="1200"/>
              </a:spcBef>
              <a:spcAft>
                <a:spcPts val="1200"/>
              </a:spcAft>
              <a:buBlip>
                <a:blip r:embed="rId2"/>
              </a:buBlip>
            </a:pPr>
            <a:endParaRPr lang="en-US" sz="1500" spc="-12" dirty="0">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A21C75F1-00E6-3502-B73E-994ED52ADB9C}"/>
              </a:ext>
            </a:extLst>
          </p:cNvPr>
          <p:cNvSpPr txBox="1"/>
          <p:nvPr/>
        </p:nvSpPr>
        <p:spPr>
          <a:xfrm>
            <a:off x="8179006" y="2178263"/>
            <a:ext cx="3740278" cy="885471"/>
          </a:xfrm>
          <a:prstGeom prst="rect">
            <a:avLst/>
          </a:prstGeom>
          <a:noFill/>
          <a:ln w="12700">
            <a:noFill/>
          </a:ln>
          <a:effectLst/>
        </p:spPr>
        <p:txBody>
          <a:bodyPr wrap="square" rtlCol="0" anchor="t">
            <a:noAutofit/>
          </a:bodyPr>
          <a:lstStyle/>
          <a:p>
            <a:pPr marL="301625" indent="-301625">
              <a:lnSpc>
                <a:spcPts val="18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We purchase acquisitions at attractive purchase prices - usually no more than 4x EBITDA </a:t>
            </a:r>
          </a:p>
          <a:p>
            <a:pPr marL="457200" indent="-177800">
              <a:lnSpc>
                <a:spcPts val="1880"/>
              </a:lnSpc>
              <a:spcAft>
                <a:spcPts val="600"/>
              </a:spcAft>
              <a:buFont typeface="System Font Regular"/>
              <a:buChar char="⎼"/>
            </a:pPr>
            <a:r>
              <a:rPr lang="en-US" sz="1500" b="1" spc="-12" dirty="0">
                <a:latin typeface="Roboto" panose="02000000000000000000" pitchFamily="2" charset="0"/>
                <a:ea typeface="Roboto" panose="02000000000000000000" pitchFamily="2" charset="0"/>
                <a:cs typeface="Roboto" panose="02000000000000000000" pitchFamily="2" charset="0"/>
              </a:rPr>
              <a:t>3.2x EBITDA in aggregate on first 4 acquisitions post-IPO</a:t>
            </a:r>
          </a:p>
          <a:p>
            <a:pPr marL="301625" indent="-301625">
              <a:lnSpc>
                <a:spcPts val="18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Decentralized organizational approach allows for businesses to operate independently</a:t>
            </a:r>
          </a:p>
          <a:p>
            <a:pPr marL="301625" indent="-301625">
              <a:lnSpc>
                <a:spcPts val="18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Expected Return on Investment based on historical performance: 25%</a:t>
            </a:r>
          </a:p>
          <a:p>
            <a:pPr marL="301625" indent="-301625">
              <a:lnSpc>
                <a:spcPts val="1880"/>
              </a:lnSpc>
              <a:spcBef>
                <a:spcPts val="300"/>
              </a:spcBef>
              <a:spcAft>
                <a:spcPts val="600"/>
              </a:spcAft>
              <a:buBlip>
                <a:blip r:embed="rId2"/>
              </a:buBlip>
            </a:pPr>
            <a:r>
              <a:rPr lang="en-US" sz="1500" spc="-12" dirty="0">
                <a:latin typeface="Roboto" panose="02000000000000000000" pitchFamily="2" charset="0"/>
                <a:ea typeface="Roboto" panose="02000000000000000000" pitchFamily="2" charset="0"/>
                <a:cs typeface="Roboto" panose="02000000000000000000" pitchFamily="2" charset="0"/>
              </a:rPr>
              <a:t>Cost of Capital: ~15%</a:t>
            </a:r>
          </a:p>
        </p:txBody>
      </p:sp>
    </p:spTree>
    <p:extLst>
      <p:ext uri="{BB962C8B-B14F-4D97-AF65-F5344CB8AC3E}">
        <p14:creationId xmlns:p14="http://schemas.microsoft.com/office/powerpoint/2010/main" val="2951601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85A932-2A94-72C5-2433-14F2C9EFA7E8}"/>
              </a:ext>
            </a:extLst>
          </p:cNvPr>
          <p:cNvSpPr>
            <a:spLocks noGrp="1"/>
          </p:cNvSpPr>
          <p:nvPr>
            <p:ph type="sldNum" sz="quarter" idx="4"/>
          </p:nvPr>
        </p:nvSpPr>
        <p:spPr/>
        <p:txBody>
          <a:bodyPr/>
          <a:lstStyle/>
          <a:p>
            <a:fld id="{D8225FCD-C8BD-0A44-9961-FB1CAAEE0F5D}" type="slidenum">
              <a:rPr lang="en-US" smtClean="0"/>
              <a:pPr/>
              <a:t>12</a:t>
            </a:fld>
            <a:endParaRPr lang="en-US" dirty="0"/>
          </a:p>
        </p:txBody>
      </p:sp>
      <p:sp>
        <p:nvSpPr>
          <p:cNvPr id="4" name="Title 3">
            <a:extLst>
              <a:ext uri="{FF2B5EF4-FFF2-40B4-BE49-F238E27FC236}">
                <a16:creationId xmlns:a16="http://schemas.microsoft.com/office/drawing/2014/main" id="{F358CEB7-1633-0FCD-42E8-A23C4B9FE18C}"/>
              </a:ext>
            </a:extLst>
          </p:cNvPr>
          <p:cNvSpPr>
            <a:spLocks noGrp="1"/>
          </p:cNvSpPr>
          <p:nvPr>
            <p:ph type="title"/>
          </p:nvPr>
        </p:nvSpPr>
        <p:spPr/>
        <p:txBody>
          <a:bodyPr/>
          <a:lstStyle/>
          <a:p>
            <a:r>
              <a:rPr lang="en-US" dirty="0">
                <a:solidFill>
                  <a:schemeClr val="accent1"/>
                </a:solidFill>
              </a:rPr>
              <a:t>ACQUISITION</a:t>
            </a:r>
            <a:r>
              <a:rPr lang="en-US" dirty="0"/>
              <a:t> </a:t>
            </a:r>
            <a:r>
              <a:rPr lang="en-US" dirty="0">
                <a:solidFill>
                  <a:schemeClr val="accent2"/>
                </a:solidFill>
              </a:rPr>
              <a:t>/ GROWTH STRATEGY</a:t>
            </a:r>
          </a:p>
        </p:txBody>
      </p:sp>
      <p:sp>
        <p:nvSpPr>
          <p:cNvPr id="5" name="Cube 4">
            <a:extLst>
              <a:ext uri="{FF2B5EF4-FFF2-40B4-BE49-F238E27FC236}">
                <a16:creationId xmlns:a16="http://schemas.microsoft.com/office/drawing/2014/main" id="{0591F91D-FA1B-AA50-E1F5-00212C2F33A0}"/>
              </a:ext>
            </a:extLst>
          </p:cNvPr>
          <p:cNvSpPr/>
          <p:nvPr/>
        </p:nvSpPr>
        <p:spPr>
          <a:xfrm>
            <a:off x="495299" y="5476262"/>
            <a:ext cx="1974103" cy="756162"/>
          </a:xfrm>
          <a:prstGeom prst="cube">
            <a:avLst>
              <a:gd name="adj" fmla="val 69232"/>
            </a:avLst>
          </a:prstGeom>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6" name="Cube 5">
            <a:extLst>
              <a:ext uri="{FF2B5EF4-FFF2-40B4-BE49-F238E27FC236}">
                <a16:creationId xmlns:a16="http://schemas.microsoft.com/office/drawing/2014/main" id="{422070FE-1F19-5337-E4A3-57E688DFD771}"/>
              </a:ext>
            </a:extLst>
          </p:cNvPr>
          <p:cNvSpPr/>
          <p:nvPr/>
        </p:nvSpPr>
        <p:spPr>
          <a:xfrm>
            <a:off x="2067826" y="4631227"/>
            <a:ext cx="1974103" cy="756162"/>
          </a:xfrm>
          <a:prstGeom prst="cube">
            <a:avLst>
              <a:gd name="adj" fmla="val 69232"/>
            </a:avLst>
          </a:prstGeom>
          <a:solidFill>
            <a:schemeClr val="accent2">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7" name="Cube 6">
            <a:extLst>
              <a:ext uri="{FF2B5EF4-FFF2-40B4-BE49-F238E27FC236}">
                <a16:creationId xmlns:a16="http://schemas.microsoft.com/office/drawing/2014/main" id="{A7B439DF-F947-085D-9FAC-30CD6ECD98BD}"/>
              </a:ext>
            </a:extLst>
          </p:cNvPr>
          <p:cNvSpPr/>
          <p:nvPr/>
        </p:nvSpPr>
        <p:spPr>
          <a:xfrm>
            <a:off x="3651176" y="3744789"/>
            <a:ext cx="1974103" cy="756162"/>
          </a:xfrm>
          <a:prstGeom prst="cube">
            <a:avLst>
              <a:gd name="adj" fmla="val 69232"/>
            </a:avLst>
          </a:prstGeom>
          <a:solidFill>
            <a:schemeClr val="accent3"/>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8" name="Cube 7">
            <a:extLst>
              <a:ext uri="{FF2B5EF4-FFF2-40B4-BE49-F238E27FC236}">
                <a16:creationId xmlns:a16="http://schemas.microsoft.com/office/drawing/2014/main" id="{AC3B5687-C4D0-0EF6-6F3C-F9DC40211352}"/>
              </a:ext>
            </a:extLst>
          </p:cNvPr>
          <p:cNvSpPr/>
          <p:nvPr/>
        </p:nvSpPr>
        <p:spPr>
          <a:xfrm>
            <a:off x="5209326" y="2858351"/>
            <a:ext cx="1974103" cy="756162"/>
          </a:xfrm>
          <a:prstGeom prst="cube">
            <a:avLst>
              <a:gd name="adj" fmla="val 69232"/>
            </a:avLst>
          </a:pr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9" name="Cube 8">
            <a:extLst>
              <a:ext uri="{FF2B5EF4-FFF2-40B4-BE49-F238E27FC236}">
                <a16:creationId xmlns:a16="http://schemas.microsoft.com/office/drawing/2014/main" id="{B02D82DB-D034-254D-DDCF-3BFC9D176F05}"/>
              </a:ext>
            </a:extLst>
          </p:cNvPr>
          <p:cNvSpPr/>
          <p:nvPr/>
        </p:nvSpPr>
        <p:spPr>
          <a:xfrm>
            <a:off x="6782012" y="1971914"/>
            <a:ext cx="1974103" cy="756162"/>
          </a:xfrm>
          <a:prstGeom prst="cube">
            <a:avLst>
              <a:gd name="adj" fmla="val 69232"/>
            </a:avLst>
          </a:prstGeom>
          <a:solidFill>
            <a:schemeClr val="accent5"/>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10" name="TextBox 9">
            <a:extLst>
              <a:ext uri="{FF2B5EF4-FFF2-40B4-BE49-F238E27FC236}">
                <a16:creationId xmlns:a16="http://schemas.microsoft.com/office/drawing/2014/main" id="{27B5E8B7-699F-21C7-29C3-40BBA044D749}"/>
              </a:ext>
            </a:extLst>
          </p:cNvPr>
          <p:cNvSpPr txBox="1"/>
          <p:nvPr/>
        </p:nvSpPr>
        <p:spPr>
          <a:xfrm>
            <a:off x="2557023" y="5786376"/>
            <a:ext cx="8377677" cy="307777"/>
          </a:xfrm>
          <a:prstGeom prst="rect">
            <a:avLst/>
          </a:prstGeom>
          <a:noFill/>
        </p:spPr>
        <p:txBody>
          <a:bodyPr wrap="square" rtlCol="0">
            <a:spAutoFit/>
          </a:bodyPr>
          <a:lstStyle/>
          <a:p>
            <a:pPr defTabSz="685800" hangingPunct="1">
              <a:defRPr/>
            </a:pPr>
            <a:r>
              <a:rPr lang="en-US" sz="1400" dirty="0">
                <a:solidFill>
                  <a:srgbClr val="3D4C5C"/>
                </a:solidFill>
                <a:latin typeface="Roboto" panose="02000000000000000000" pitchFamily="2" charset="0"/>
                <a:ea typeface="Roboto" panose="02000000000000000000" pitchFamily="2" charset="0"/>
                <a:cs typeface="Roboto" panose="02000000000000000000" pitchFamily="2" charset="0"/>
              </a:rPr>
              <a:t>Proven track record with paid media and a product with satisfied customers and brand equity</a:t>
            </a:r>
          </a:p>
        </p:txBody>
      </p:sp>
      <p:sp>
        <p:nvSpPr>
          <p:cNvPr id="11" name="TextBox 10">
            <a:extLst>
              <a:ext uri="{FF2B5EF4-FFF2-40B4-BE49-F238E27FC236}">
                <a16:creationId xmlns:a16="http://schemas.microsoft.com/office/drawing/2014/main" id="{2CBF50F8-A4DA-7426-FD2B-C988BDA2893B}"/>
              </a:ext>
            </a:extLst>
          </p:cNvPr>
          <p:cNvSpPr txBox="1"/>
          <p:nvPr/>
        </p:nvSpPr>
        <p:spPr>
          <a:xfrm>
            <a:off x="4085928" y="5073870"/>
            <a:ext cx="5197772" cy="307777"/>
          </a:xfrm>
          <a:prstGeom prst="rect">
            <a:avLst/>
          </a:prstGeom>
          <a:noFill/>
        </p:spPr>
        <p:txBody>
          <a:bodyPr wrap="square" rtlCol="0">
            <a:spAutoFit/>
          </a:bodyPr>
          <a:lstStyle/>
          <a:p>
            <a:pPr defTabSz="950950">
              <a:lnSpc>
                <a:spcPct val="100000"/>
              </a:lnSpc>
              <a:defRPr sz="3000"/>
            </a:pPr>
            <a:r>
              <a:rPr lang="en-US" sz="1400" dirty="0">
                <a:solidFill>
                  <a:srgbClr val="3D4C5C"/>
                </a:solidFill>
                <a:latin typeface="Roboto" panose="02000000000000000000" pitchFamily="2" charset="0"/>
                <a:ea typeface="Roboto" panose="02000000000000000000" pitchFamily="2" charset="0"/>
                <a:cs typeface="Roboto" panose="02000000000000000000" pitchFamily="2" charset="0"/>
              </a:rPr>
              <a:t>Upwards growth trajectory in a growing industry or sector</a:t>
            </a:r>
          </a:p>
        </p:txBody>
      </p:sp>
      <p:sp>
        <p:nvSpPr>
          <p:cNvPr id="12" name="TextBox 11">
            <a:extLst>
              <a:ext uri="{FF2B5EF4-FFF2-40B4-BE49-F238E27FC236}">
                <a16:creationId xmlns:a16="http://schemas.microsoft.com/office/drawing/2014/main" id="{0BB39A5E-023A-99BA-EEF0-491CD745135E}"/>
              </a:ext>
            </a:extLst>
          </p:cNvPr>
          <p:cNvSpPr txBox="1"/>
          <p:nvPr/>
        </p:nvSpPr>
        <p:spPr>
          <a:xfrm>
            <a:off x="5735779" y="4006221"/>
            <a:ext cx="5483206" cy="523220"/>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950950">
              <a:defRPr sz="800">
                <a:solidFill>
                  <a:srgbClr val="3D4C5C"/>
                </a:solidFill>
                <a:latin typeface="Arial" panose="020B0604020202020204" pitchFamily="34" charset="0"/>
                <a:ea typeface="Roboto"/>
                <a:cs typeface="Arial" panose="020B0604020202020204" pitchFamily="34" charset="0"/>
              </a:defRPr>
            </a:lvl1pPr>
          </a:lstStyle>
          <a:p>
            <a:pPr algn="l" defTabSz="685800" hangingPunct="1">
              <a:defRPr/>
            </a:pPr>
            <a:r>
              <a:rPr lang="en-US" sz="1400" dirty="0">
                <a:latin typeface="Roboto" panose="02000000000000000000" pitchFamily="2" charset="0"/>
                <a:ea typeface="Roboto" panose="02000000000000000000" pitchFamily="2" charset="0"/>
                <a:cs typeface="Roboto" panose="02000000000000000000" pitchFamily="2" charset="0"/>
              </a:rPr>
              <a:t>Passionate, high-value audience or customer base with diversified traffic and revenue sources</a:t>
            </a:r>
          </a:p>
        </p:txBody>
      </p:sp>
      <p:sp>
        <p:nvSpPr>
          <p:cNvPr id="25" name="TextBox 24">
            <a:extLst>
              <a:ext uri="{FF2B5EF4-FFF2-40B4-BE49-F238E27FC236}">
                <a16:creationId xmlns:a16="http://schemas.microsoft.com/office/drawing/2014/main" id="{64EE4E05-C2C8-9D9F-5F3B-D5B2123E63BC}"/>
              </a:ext>
            </a:extLst>
          </p:cNvPr>
          <p:cNvSpPr txBox="1"/>
          <p:nvPr/>
        </p:nvSpPr>
        <p:spPr>
          <a:xfrm>
            <a:off x="7299015" y="3065572"/>
            <a:ext cx="3369084" cy="523220"/>
          </a:xfrm>
          <a:prstGeom prst="rect">
            <a:avLst/>
          </a:prstGeom>
          <a:noFill/>
        </p:spPr>
        <p:txBody>
          <a:bodyPr wrap="square" rtlCol="0">
            <a:spAutoFit/>
          </a:bodyPr>
          <a:lstStyle/>
          <a:p>
            <a:pPr defTabSz="685800" hangingPunct="1">
              <a:defRPr/>
            </a:pPr>
            <a:r>
              <a:rPr lang="en-US" sz="1400" dirty="0">
                <a:solidFill>
                  <a:srgbClr val="3D4C5C"/>
                </a:solidFill>
                <a:latin typeface="Roboto" panose="02000000000000000000" pitchFamily="2" charset="0"/>
                <a:ea typeface="Roboto" panose="02000000000000000000" pitchFamily="2" charset="0"/>
                <a:cs typeface="Roboto" panose="02000000000000000000" pitchFamily="2" charset="0"/>
              </a:rPr>
              <a:t>Attractive profit margin and cashflow with unleveraged marketing assets</a:t>
            </a:r>
          </a:p>
        </p:txBody>
      </p:sp>
      <p:sp>
        <p:nvSpPr>
          <p:cNvPr id="26" name="TextBox 25">
            <a:extLst>
              <a:ext uri="{FF2B5EF4-FFF2-40B4-BE49-F238E27FC236}">
                <a16:creationId xmlns:a16="http://schemas.microsoft.com/office/drawing/2014/main" id="{7BB3270B-2B3A-0DEC-CE13-A73E5DBA1851}"/>
              </a:ext>
            </a:extLst>
          </p:cNvPr>
          <p:cNvSpPr txBox="1"/>
          <p:nvPr/>
        </p:nvSpPr>
        <p:spPr>
          <a:xfrm>
            <a:off x="8877355" y="2175723"/>
            <a:ext cx="2922898" cy="523220"/>
          </a:xfrm>
          <a:prstGeom prst="rect">
            <a:avLst/>
          </a:prstGeom>
          <a:noFill/>
        </p:spPr>
        <p:txBody>
          <a:bodyPr wrap="square" rtlCol="0">
            <a:spAutoFit/>
          </a:bodyPr>
          <a:lstStyle/>
          <a:p>
            <a:pPr defTabSz="685800" hangingPunct="1">
              <a:defRPr/>
            </a:pPr>
            <a:r>
              <a:rPr lang="en-US" sz="1400" dirty="0">
                <a:solidFill>
                  <a:srgbClr val="3D4C5C"/>
                </a:solidFill>
                <a:latin typeface="Roboto" panose="02000000000000000000" pitchFamily="2" charset="0"/>
                <a:ea typeface="Roboto" panose="02000000000000000000" pitchFamily="2" charset="0"/>
                <a:cs typeface="Roboto" panose="02000000000000000000" pitchFamily="2" charset="0"/>
              </a:rPr>
              <a:t>Content or community based and existing success with paid traffic</a:t>
            </a:r>
          </a:p>
        </p:txBody>
      </p:sp>
      <p:cxnSp>
        <p:nvCxnSpPr>
          <p:cNvPr id="27" name="Straight Arrow Connector 26">
            <a:extLst>
              <a:ext uri="{FF2B5EF4-FFF2-40B4-BE49-F238E27FC236}">
                <a16:creationId xmlns:a16="http://schemas.microsoft.com/office/drawing/2014/main" id="{AFE881EB-14E1-50A2-F5EA-586A71CBB29C}"/>
              </a:ext>
            </a:extLst>
          </p:cNvPr>
          <p:cNvCxnSpPr/>
          <p:nvPr/>
        </p:nvCxnSpPr>
        <p:spPr>
          <a:xfrm>
            <a:off x="1622319" y="5133101"/>
            <a:ext cx="0" cy="50705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738E9FC-C907-FE6C-8624-B27E556D2C6B}"/>
              </a:ext>
            </a:extLst>
          </p:cNvPr>
          <p:cNvCxnSpPr/>
          <p:nvPr/>
        </p:nvCxnSpPr>
        <p:spPr>
          <a:xfrm>
            <a:off x="3208346" y="4292936"/>
            <a:ext cx="0" cy="50705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35CCA2E-C6A4-FF0C-1CDD-CC760AA37661}"/>
              </a:ext>
            </a:extLst>
          </p:cNvPr>
          <p:cNvCxnSpPr/>
          <p:nvPr/>
        </p:nvCxnSpPr>
        <p:spPr>
          <a:xfrm>
            <a:off x="4778501" y="3411372"/>
            <a:ext cx="0" cy="50705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E21997C-6ABD-7B26-D6C3-B4DFFDD97F22}"/>
              </a:ext>
            </a:extLst>
          </p:cNvPr>
          <p:cNvCxnSpPr/>
          <p:nvPr/>
        </p:nvCxnSpPr>
        <p:spPr>
          <a:xfrm>
            <a:off x="6323456" y="2529807"/>
            <a:ext cx="0" cy="50705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B52BF04B-65C1-2F69-77FF-0EB27795D27C}"/>
              </a:ext>
            </a:extLst>
          </p:cNvPr>
          <p:cNvCxnSpPr/>
          <p:nvPr/>
        </p:nvCxnSpPr>
        <p:spPr>
          <a:xfrm>
            <a:off x="7924973" y="1648243"/>
            <a:ext cx="0" cy="50705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E1C5160C-DA98-B1DB-8B9F-E83F33646E0C}"/>
              </a:ext>
            </a:extLst>
          </p:cNvPr>
          <p:cNvSpPr>
            <a:spLocks noChangeAspect="1"/>
          </p:cNvSpPr>
          <p:nvPr/>
        </p:nvSpPr>
        <p:spPr>
          <a:xfrm>
            <a:off x="1293469" y="4735629"/>
            <a:ext cx="480270" cy="48027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45" name="Oval 44">
            <a:extLst>
              <a:ext uri="{FF2B5EF4-FFF2-40B4-BE49-F238E27FC236}">
                <a16:creationId xmlns:a16="http://schemas.microsoft.com/office/drawing/2014/main" id="{FA02EFF1-B0CA-412A-A5F6-DEE13E472219}"/>
              </a:ext>
            </a:extLst>
          </p:cNvPr>
          <p:cNvSpPr>
            <a:spLocks noChangeAspect="1"/>
          </p:cNvSpPr>
          <p:nvPr/>
        </p:nvSpPr>
        <p:spPr>
          <a:xfrm>
            <a:off x="7678922" y="1250771"/>
            <a:ext cx="480270" cy="48027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46" name="Oval 45">
            <a:extLst>
              <a:ext uri="{FF2B5EF4-FFF2-40B4-BE49-F238E27FC236}">
                <a16:creationId xmlns:a16="http://schemas.microsoft.com/office/drawing/2014/main" id="{D1B76092-680D-3372-527B-F3A01FB197B3}"/>
              </a:ext>
            </a:extLst>
          </p:cNvPr>
          <p:cNvSpPr>
            <a:spLocks noChangeAspect="1"/>
          </p:cNvSpPr>
          <p:nvPr/>
        </p:nvSpPr>
        <p:spPr>
          <a:xfrm>
            <a:off x="2978719" y="3895464"/>
            <a:ext cx="480270" cy="48027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49" name="Oval 48">
            <a:extLst>
              <a:ext uri="{FF2B5EF4-FFF2-40B4-BE49-F238E27FC236}">
                <a16:creationId xmlns:a16="http://schemas.microsoft.com/office/drawing/2014/main" id="{579AB247-F736-C8D1-FD5F-0C23A0C7204A}"/>
              </a:ext>
            </a:extLst>
          </p:cNvPr>
          <p:cNvSpPr>
            <a:spLocks noChangeAspect="1"/>
          </p:cNvSpPr>
          <p:nvPr/>
        </p:nvSpPr>
        <p:spPr>
          <a:xfrm>
            <a:off x="4559381" y="3013900"/>
            <a:ext cx="480270" cy="4802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50" name="Oval 49">
            <a:extLst>
              <a:ext uri="{FF2B5EF4-FFF2-40B4-BE49-F238E27FC236}">
                <a16:creationId xmlns:a16="http://schemas.microsoft.com/office/drawing/2014/main" id="{D007FF8B-07D4-596A-A5BF-3F445F8D4AB2}"/>
              </a:ext>
            </a:extLst>
          </p:cNvPr>
          <p:cNvSpPr>
            <a:spLocks noChangeAspect="1"/>
          </p:cNvSpPr>
          <p:nvPr/>
        </p:nvSpPr>
        <p:spPr>
          <a:xfrm>
            <a:off x="6114844" y="2132335"/>
            <a:ext cx="480270" cy="480270"/>
          </a:xfrm>
          <a:prstGeom prst="ellipse">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hangingPunct="1">
              <a:defRPr/>
            </a:pPr>
            <a:endParaRPr lang="en-US" sz="1350" kern="1200" dirty="0">
              <a:solidFill>
                <a:prstClr val="white"/>
              </a:solidFill>
              <a:latin typeface="Calibri"/>
            </a:endParaRPr>
          </a:p>
        </p:txBody>
      </p:sp>
      <p:sp>
        <p:nvSpPr>
          <p:cNvPr id="51" name="Organic growth of portfolio…">
            <a:extLst>
              <a:ext uri="{FF2B5EF4-FFF2-40B4-BE49-F238E27FC236}">
                <a16:creationId xmlns:a16="http://schemas.microsoft.com/office/drawing/2014/main" id="{03BC577F-75BA-E300-B9EE-D4CF2EDFC466}"/>
              </a:ext>
            </a:extLst>
          </p:cNvPr>
          <p:cNvSpPr txBox="1">
            <a:spLocks/>
          </p:cNvSpPr>
          <p:nvPr/>
        </p:nvSpPr>
        <p:spPr>
          <a:xfrm>
            <a:off x="151820" y="3268157"/>
            <a:ext cx="2997779" cy="695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1pPr>
            <a:lvl2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2pPr>
            <a:lvl3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3pPr>
            <a:lvl4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4pPr>
            <a:lvl5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5pPr>
            <a:lvl6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6pPr>
            <a:lvl7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7pPr>
            <a:lvl8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8pPr>
            <a:lvl9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9pPr>
          </a:lstStyle>
          <a:p>
            <a:pPr algn="ctr" defTabSz="713230" hangingPunct="1">
              <a:lnSpc>
                <a:spcPct val="100000"/>
              </a:lnSpc>
              <a:defRPr sz="3000"/>
            </a:pPr>
            <a:r>
              <a:rPr lang="en-US" sz="2400" b="1" dirty="0">
                <a:solidFill>
                  <a:srgbClr val="3D4C5C"/>
                </a:solidFill>
                <a:effectLst/>
                <a:latin typeface="Roboto" panose="02000000000000000000" pitchFamily="2" charset="0"/>
                <a:ea typeface="Roboto" panose="02000000000000000000" pitchFamily="2" charset="0"/>
                <a:cs typeface="Roboto" panose="02000000000000000000" pitchFamily="2" charset="0"/>
              </a:rPr>
              <a:t>Ideal Acquisition Candidate</a:t>
            </a:r>
            <a:endParaRPr lang="en-US" sz="2400" b="1" dirty="0">
              <a:solidFill>
                <a:srgbClr val="3D4C5C"/>
              </a:solidFill>
              <a:latin typeface="Roboto" panose="02000000000000000000" pitchFamily="2" charset="0"/>
              <a:ea typeface="Roboto" panose="02000000000000000000" pitchFamily="2" charset="0"/>
              <a:cs typeface="Roboto" panose="02000000000000000000" pitchFamily="2" charset="0"/>
            </a:endParaRPr>
          </a:p>
        </p:txBody>
      </p:sp>
      <p:sp>
        <p:nvSpPr>
          <p:cNvPr id="53" name="Organic growth of portfolio…">
            <a:extLst>
              <a:ext uri="{FF2B5EF4-FFF2-40B4-BE49-F238E27FC236}">
                <a16:creationId xmlns:a16="http://schemas.microsoft.com/office/drawing/2014/main" id="{EE9B8CBE-2C14-2724-6F73-4DF8E8CF350C}"/>
              </a:ext>
            </a:extLst>
          </p:cNvPr>
          <p:cNvSpPr txBox="1">
            <a:spLocks/>
          </p:cNvSpPr>
          <p:nvPr/>
        </p:nvSpPr>
        <p:spPr>
          <a:xfrm>
            <a:off x="304799" y="1038639"/>
            <a:ext cx="4495801" cy="1209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1pPr>
            <a:lvl2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2pPr>
            <a:lvl3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3pPr>
            <a:lvl4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4pPr>
            <a:lvl5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5pPr>
            <a:lvl6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6pPr>
            <a:lvl7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7pPr>
            <a:lvl8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8pPr>
            <a:lvl9pPr marL="0" marR="0" indent="0" algn="l" defTabSz="6858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Gill Sans"/>
                <a:ea typeface="Gill Sans"/>
                <a:cs typeface="Gill Sans"/>
                <a:sym typeface="Gill Sans"/>
              </a:defRPr>
            </a:lvl9pPr>
          </a:lstStyle>
          <a:p>
            <a:pPr algn="just" defTabSz="713230" hangingPunct="1">
              <a:lnSpc>
                <a:spcPts val="2600"/>
              </a:lnSpc>
              <a:defRPr sz="3000"/>
            </a:pPr>
            <a:r>
              <a:rPr lang="en-US" sz="2000" dirty="0">
                <a:solidFill>
                  <a:srgbClr val="3D4C5C"/>
                </a:solidFill>
                <a:effectLst/>
                <a:latin typeface="Roboto" panose="02000000000000000000" pitchFamily="2" charset="0"/>
                <a:ea typeface="Roboto" panose="02000000000000000000" pitchFamily="2" charset="0"/>
                <a:cs typeface="Roboto" panose="02000000000000000000" pitchFamily="2" charset="0"/>
              </a:rPr>
              <a:t>Onfolio’s strategy to grow its business involves the acquisition of websites that are expected to both complement existing verticals and websites while allowing the ability to add new verticals. </a:t>
            </a:r>
            <a:endParaRPr lang="en-US" sz="2000" dirty="0">
              <a:solidFill>
                <a:srgbClr val="3D4C5C"/>
              </a:solidFill>
              <a:latin typeface="Roboto" panose="02000000000000000000" pitchFamily="2" charset="0"/>
              <a:ea typeface="Roboto" panose="02000000000000000000" pitchFamily="2" charset="0"/>
              <a:cs typeface="Roboto" panose="02000000000000000000" pitchFamily="2" charset="0"/>
            </a:endParaRPr>
          </a:p>
        </p:txBody>
      </p:sp>
      <p:grpSp>
        <p:nvGrpSpPr>
          <p:cNvPr id="66" name="Growth" descr="{&quot;Key&quot;:&quot;POWER_USER_SHAPE_ICON&quot;,&quot;Value&quot;:&quot;POWER_USER_SHAPE_ICON_STYLE_1&quot;}">
            <a:extLst>
              <a:ext uri="{FF2B5EF4-FFF2-40B4-BE49-F238E27FC236}">
                <a16:creationId xmlns:a16="http://schemas.microsoft.com/office/drawing/2014/main" id="{BF6D5248-7418-A98A-1AB3-C3CBEE555704}"/>
              </a:ext>
            </a:extLst>
          </p:cNvPr>
          <p:cNvGrpSpPr>
            <a:grpSpLocks noChangeAspect="1"/>
          </p:cNvGrpSpPr>
          <p:nvPr>
            <p:custDataLst>
              <p:tags r:id="rId1"/>
            </p:custDataLst>
          </p:nvPr>
        </p:nvGrpSpPr>
        <p:grpSpPr>
          <a:xfrm>
            <a:off x="3060627" y="3970443"/>
            <a:ext cx="293181" cy="285667"/>
            <a:chOff x="3176588" y="4338626"/>
            <a:chExt cx="619132" cy="603263"/>
          </a:xfrm>
          <a:solidFill>
            <a:schemeClr val="accent1"/>
          </a:solidFill>
        </p:grpSpPr>
        <p:sp>
          <p:nvSpPr>
            <p:cNvPr id="132" name="Freeform 15">
              <a:extLst>
                <a:ext uri="{FF2B5EF4-FFF2-40B4-BE49-F238E27FC236}">
                  <a16:creationId xmlns:a16="http://schemas.microsoft.com/office/drawing/2014/main" id="{71951916-2354-98AC-7D24-0445B6FBDF45}"/>
                </a:ext>
              </a:extLst>
            </p:cNvPr>
            <p:cNvSpPr>
              <a:spLocks/>
            </p:cNvSpPr>
            <p:nvPr/>
          </p:nvSpPr>
          <p:spPr bwMode="auto">
            <a:xfrm>
              <a:off x="3624271" y="4338626"/>
              <a:ext cx="117476" cy="122237"/>
            </a:xfrm>
            <a:custGeom>
              <a:avLst/>
              <a:gdLst>
                <a:gd name="T0" fmla="*/ 144 w 154"/>
                <a:gd name="T1" fmla="*/ 161 h 161"/>
                <a:gd name="T2" fmla="*/ 0 w 154"/>
                <a:gd name="T3" fmla="*/ 51 h 161"/>
                <a:gd name="T4" fmla="*/ 154 w 154"/>
                <a:gd name="T5" fmla="*/ 0 h 161"/>
                <a:gd name="T6" fmla="*/ 144 w 154"/>
                <a:gd name="T7" fmla="*/ 161 h 161"/>
              </a:gdLst>
              <a:ahLst/>
              <a:cxnLst>
                <a:cxn ang="0">
                  <a:pos x="T0" y="T1"/>
                </a:cxn>
                <a:cxn ang="0">
                  <a:pos x="T2" y="T3"/>
                </a:cxn>
                <a:cxn ang="0">
                  <a:pos x="T4" y="T5"/>
                </a:cxn>
                <a:cxn ang="0">
                  <a:pos x="T6" y="T7"/>
                </a:cxn>
              </a:cxnLst>
              <a:rect l="0" t="0" r="r" b="b"/>
              <a:pathLst>
                <a:path w="154" h="161">
                  <a:moveTo>
                    <a:pt x="144" y="161"/>
                  </a:moveTo>
                  <a:lnTo>
                    <a:pt x="0" y="51"/>
                  </a:lnTo>
                  <a:lnTo>
                    <a:pt x="154" y="0"/>
                  </a:lnTo>
                  <a:lnTo>
                    <a:pt x="144" y="1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Rectangle 107">
              <a:extLst>
                <a:ext uri="{FF2B5EF4-FFF2-40B4-BE49-F238E27FC236}">
                  <a16:creationId xmlns:a16="http://schemas.microsoft.com/office/drawing/2014/main" id="{D87252DB-9A1F-6419-D5A4-6BFA8E4ABA6C}"/>
                </a:ext>
              </a:extLst>
            </p:cNvPr>
            <p:cNvSpPr>
              <a:spLocks noChangeArrowheads="1"/>
            </p:cNvSpPr>
            <p:nvPr/>
          </p:nvSpPr>
          <p:spPr bwMode="auto">
            <a:xfrm>
              <a:off x="3611570" y="4778363"/>
              <a:ext cx="184150"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Rectangle 108">
              <a:extLst>
                <a:ext uri="{FF2B5EF4-FFF2-40B4-BE49-F238E27FC236}">
                  <a16:creationId xmlns:a16="http://schemas.microsoft.com/office/drawing/2014/main" id="{6183A8C2-3AC9-DF45-6A9F-488C10D09ECE}"/>
                </a:ext>
              </a:extLst>
            </p:cNvPr>
            <p:cNvSpPr>
              <a:spLocks noChangeArrowheads="1"/>
            </p:cNvSpPr>
            <p:nvPr/>
          </p:nvSpPr>
          <p:spPr bwMode="auto">
            <a:xfrm>
              <a:off x="3611570" y="4686288"/>
              <a:ext cx="184150"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Rectangle 109">
              <a:extLst>
                <a:ext uri="{FF2B5EF4-FFF2-40B4-BE49-F238E27FC236}">
                  <a16:creationId xmlns:a16="http://schemas.microsoft.com/office/drawing/2014/main" id="{D9841D7D-CA15-ABDD-DE95-C13BD6FB57B2}"/>
                </a:ext>
              </a:extLst>
            </p:cNvPr>
            <p:cNvSpPr>
              <a:spLocks noChangeArrowheads="1"/>
            </p:cNvSpPr>
            <p:nvPr/>
          </p:nvSpPr>
          <p:spPr bwMode="auto">
            <a:xfrm>
              <a:off x="3611570" y="4597389"/>
              <a:ext cx="184150"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Rectangle 110">
              <a:extLst>
                <a:ext uri="{FF2B5EF4-FFF2-40B4-BE49-F238E27FC236}">
                  <a16:creationId xmlns:a16="http://schemas.microsoft.com/office/drawing/2014/main" id="{E7B16DB5-E6B7-306D-AE81-6DD7E4DF3BD8}"/>
                </a:ext>
              </a:extLst>
            </p:cNvPr>
            <p:cNvSpPr>
              <a:spLocks noChangeArrowheads="1"/>
            </p:cNvSpPr>
            <p:nvPr/>
          </p:nvSpPr>
          <p:spPr bwMode="auto">
            <a:xfrm>
              <a:off x="3611570" y="4868849"/>
              <a:ext cx="184150"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111">
              <a:extLst>
                <a:ext uri="{FF2B5EF4-FFF2-40B4-BE49-F238E27FC236}">
                  <a16:creationId xmlns:a16="http://schemas.microsoft.com/office/drawing/2014/main" id="{F7940815-053F-8C24-946A-1E810E2BF7EB}"/>
                </a:ext>
              </a:extLst>
            </p:cNvPr>
            <p:cNvSpPr>
              <a:spLocks/>
            </p:cNvSpPr>
            <p:nvPr/>
          </p:nvSpPr>
          <p:spPr bwMode="auto">
            <a:xfrm>
              <a:off x="3201998" y="4395772"/>
              <a:ext cx="496889" cy="401637"/>
            </a:xfrm>
            <a:custGeom>
              <a:avLst/>
              <a:gdLst>
                <a:gd name="T0" fmla="*/ 22 w 313"/>
                <a:gd name="T1" fmla="*/ 253 h 253"/>
                <a:gd name="T2" fmla="*/ 0 w 313"/>
                <a:gd name="T3" fmla="*/ 233 h 253"/>
                <a:gd name="T4" fmla="*/ 114 w 313"/>
                <a:gd name="T5" fmla="*/ 106 h 253"/>
                <a:gd name="T6" fmla="*/ 160 w 313"/>
                <a:gd name="T7" fmla="*/ 145 h 253"/>
                <a:gd name="T8" fmla="*/ 291 w 313"/>
                <a:gd name="T9" fmla="*/ 0 h 253"/>
                <a:gd name="T10" fmla="*/ 313 w 313"/>
                <a:gd name="T11" fmla="*/ 20 h 253"/>
                <a:gd name="T12" fmla="*/ 163 w 313"/>
                <a:gd name="T13" fmla="*/ 187 h 253"/>
                <a:gd name="T14" fmla="*/ 116 w 313"/>
                <a:gd name="T15" fmla="*/ 148 h 253"/>
                <a:gd name="T16" fmla="*/ 22 w 313"/>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53">
                  <a:moveTo>
                    <a:pt x="22" y="253"/>
                  </a:moveTo>
                  <a:lnTo>
                    <a:pt x="0" y="233"/>
                  </a:lnTo>
                  <a:lnTo>
                    <a:pt x="114" y="106"/>
                  </a:lnTo>
                  <a:lnTo>
                    <a:pt x="160" y="145"/>
                  </a:lnTo>
                  <a:lnTo>
                    <a:pt x="291" y="0"/>
                  </a:lnTo>
                  <a:lnTo>
                    <a:pt x="313" y="20"/>
                  </a:lnTo>
                  <a:lnTo>
                    <a:pt x="163" y="187"/>
                  </a:lnTo>
                  <a:lnTo>
                    <a:pt x="116" y="148"/>
                  </a:lnTo>
                  <a:lnTo>
                    <a:pt x="22" y="2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Rectangle 112">
              <a:extLst>
                <a:ext uri="{FF2B5EF4-FFF2-40B4-BE49-F238E27FC236}">
                  <a16:creationId xmlns:a16="http://schemas.microsoft.com/office/drawing/2014/main" id="{4753D1B2-9B66-6F80-4A57-534E32647438}"/>
                </a:ext>
              </a:extLst>
            </p:cNvPr>
            <p:cNvSpPr>
              <a:spLocks noChangeArrowheads="1"/>
            </p:cNvSpPr>
            <p:nvPr/>
          </p:nvSpPr>
          <p:spPr bwMode="auto">
            <a:xfrm>
              <a:off x="3392497" y="4778360"/>
              <a:ext cx="185738"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Rectangle 113">
              <a:extLst>
                <a:ext uri="{FF2B5EF4-FFF2-40B4-BE49-F238E27FC236}">
                  <a16:creationId xmlns:a16="http://schemas.microsoft.com/office/drawing/2014/main" id="{17265AB3-B949-E3D7-D3C1-6BABA66A03EC}"/>
                </a:ext>
              </a:extLst>
            </p:cNvPr>
            <p:cNvSpPr>
              <a:spLocks noChangeArrowheads="1"/>
            </p:cNvSpPr>
            <p:nvPr/>
          </p:nvSpPr>
          <p:spPr bwMode="auto">
            <a:xfrm>
              <a:off x="3392497" y="4686285"/>
              <a:ext cx="185738"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Rectangle 114">
              <a:extLst>
                <a:ext uri="{FF2B5EF4-FFF2-40B4-BE49-F238E27FC236}">
                  <a16:creationId xmlns:a16="http://schemas.microsoft.com/office/drawing/2014/main" id="{CC3FEC10-9266-C66A-F86C-7492578BE63B}"/>
                </a:ext>
              </a:extLst>
            </p:cNvPr>
            <p:cNvSpPr>
              <a:spLocks noChangeArrowheads="1"/>
            </p:cNvSpPr>
            <p:nvPr/>
          </p:nvSpPr>
          <p:spPr bwMode="auto">
            <a:xfrm>
              <a:off x="3392497" y="4868835"/>
              <a:ext cx="185738"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Rectangle 115">
              <a:extLst>
                <a:ext uri="{FF2B5EF4-FFF2-40B4-BE49-F238E27FC236}">
                  <a16:creationId xmlns:a16="http://schemas.microsoft.com/office/drawing/2014/main" id="{C853CADC-9C7C-84CD-52F4-7004A9B691AE}"/>
                </a:ext>
              </a:extLst>
            </p:cNvPr>
            <p:cNvSpPr>
              <a:spLocks noChangeArrowheads="1"/>
            </p:cNvSpPr>
            <p:nvPr/>
          </p:nvSpPr>
          <p:spPr bwMode="auto">
            <a:xfrm>
              <a:off x="3176588" y="4868864"/>
              <a:ext cx="184150"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7" name="Watching_screen" descr="{&quot;Key&quot;:&quot;POWER_USER_SHAPE_ICON&quot;,&quot;Value&quot;:&quot;POWER_USER_SHAPE_ICON_STYLE_1&quot;}">
            <a:extLst>
              <a:ext uri="{FF2B5EF4-FFF2-40B4-BE49-F238E27FC236}">
                <a16:creationId xmlns:a16="http://schemas.microsoft.com/office/drawing/2014/main" id="{590ED404-772C-CB70-D86A-49A4914E942F}"/>
              </a:ext>
            </a:extLst>
          </p:cNvPr>
          <p:cNvGrpSpPr>
            <a:grpSpLocks noChangeAspect="1"/>
          </p:cNvGrpSpPr>
          <p:nvPr>
            <p:custDataLst>
              <p:tags r:id="rId2"/>
            </p:custDataLst>
          </p:nvPr>
        </p:nvGrpSpPr>
        <p:grpSpPr>
          <a:xfrm>
            <a:off x="4623605" y="3118287"/>
            <a:ext cx="351819" cy="259691"/>
            <a:chOff x="3077641" y="157840"/>
            <a:chExt cx="1148818" cy="847984"/>
          </a:xfrm>
        </p:grpSpPr>
        <p:grpSp>
          <p:nvGrpSpPr>
            <p:cNvPr id="121" name="Group 120">
              <a:extLst>
                <a:ext uri="{FF2B5EF4-FFF2-40B4-BE49-F238E27FC236}">
                  <a16:creationId xmlns:a16="http://schemas.microsoft.com/office/drawing/2014/main" id="{E28B316A-AF32-5228-8610-BB9C63578E5D}"/>
                </a:ext>
              </a:extLst>
            </p:cNvPr>
            <p:cNvGrpSpPr/>
            <p:nvPr/>
          </p:nvGrpSpPr>
          <p:grpSpPr>
            <a:xfrm>
              <a:off x="3077641" y="740979"/>
              <a:ext cx="1148818" cy="264845"/>
              <a:chOff x="2987824" y="2283718"/>
              <a:chExt cx="2979737" cy="686941"/>
            </a:xfrm>
          </p:grpSpPr>
          <p:sp>
            <p:nvSpPr>
              <p:cNvPr id="123" name="Contact3">
                <a:extLst>
                  <a:ext uri="{FF2B5EF4-FFF2-40B4-BE49-F238E27FC236}">
                    <a16:creationId xmlns:a16="http://schemas.microsoft.com/office/drawing/2014/main" id="{C8541E7B-E7E1-E3F9-2B43-E7A6EED5D040}"/>
                  </a:ext>
                </a:extLst>
              </p:cNvPr>
              <p:cNvSpPr>
                <a:spLocks noChangeAspect="1" noChangeArrowheads="1"/>
              </p:cNvSpPr>
              <p:nvPr>
                <p:custDataLst>
                  <p:tags r:id="rId18"/>
                </p:custDataLst>
              </p:nvPr>
            </p:nvSpPr>
            <p:spPr bwMode="auto">
              <a:xfrm>
                <a:off x="2987824" y="2427734"/>
                <a:ext cx="542925" cy="542925"/>
              </a:xfrm>
              <a:custGeom>
                <a:avLst/>
                <a:gdLst>
                  <a:gd name="T0" fmla="*/ 216 w 433"/>
                  <a:gd name="T1" fmla="*/ 216 h 433"/>
                  <a:gd name="T2" fmla="*/ 324 w 433"/>
                  <a:gd name="T3" fmla="*/ 108 h 433"/>
                  <a:gd name="T4" fmla="*/ 216 w 433"/>
                  <a:gd name="T5" fmla="*/ 0 h 433"/>
                  <a:gd name="T6" fmla="*/ 108 w 433"/>
                  <a:gd name="T7" fmla="*/ 108 h 433"/>
                  <a:gd name="T8" fmla="*/ 216 w 433"/>
                  <a:gd name="T9" fmla="*/ 216 h 433"/>
                  <a:gd name="T10" fmla="*/ 216 w 433"/>
                  <a:gd name="T11" fmla="*/ 267 h 433"/>
                  <a:gd name="T12" fmla="*/ 0 w 433"/>
                  <a:gd name="T13" fmla="*/ 375 h 433"/>
                  <a:gd name="T14" fmla="*/ 0 w 433"/>
                  <a:gd name="T15" fmla="*/ 432 h 433"/>
                  <a:gd name="T16" fmla="*/ 432 w 433"/>
                  <a:gd name="T17" fmla="*/ 432 h 433"/>
                  <a:gd name="T18" fmla="*/ 432 w 433"/>
                  <a:gd name="T19" fmla="*/ 375 h 433"/>
                  <a:gd name="T20" fmla="*/ 216 w 433"/>
                  <a:gd name="T21" fmla="*/ 26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433">
                    <a:moveTo>
                      <a:pt x="216" y="216"/>
                    </a:moveTo>
                    <a:cubicBezTo>
                      <a:pt x="272" y="216"/>
                      <a:pt x="324" y="167"/>
                      <a:pt x="324" y="108"/>
                    </a:cubicBezTo>
                    <a:cubicBezTo>
                      <a:pt x="324" y="49"/>
                      <a:pt x="275" y="0"/>
                      <a:pt x="216" y="0"/>
                    </a:cubicBezTo>
                    <a:cubicBezTo>
                      <a:pt x="157" y="0"/>
                      <a:pt x="108" y="49"/>
                      <a:pt x="108" y="108"/>
                    </a:cubicBezTo>
                    <a:cubicBezTo>
                      <a:pt x="108" y="167"/>
                      <a:pt x="154" y="216"/>
                      <a:pt x="216" y="216"/>
                    </a:cubicBezTo>
                    <a:close/>
                    <a:moveTo>
                      <a:pt x="216" y="267"/>
                    </a:moveTo>
                    <a:cubicBezTo>
                      <a:pt x="144" y="267"/>
                      <a:pt x="0" y="303"/>
                      <a:pt x="0" y="375"/>
                    </a:cubicBezTo>
                    <a:lnTo>
                      <a:pt x="0" y="432"/>
                    </a:lnTo>
                    <a:lnTo>
                      <a:pt x="432" y="432"/>
                    </a:lnTo>
                    <a:lnTo>
                      <a:pt x="432" y="375"/>
                    </a:lnTo>
                    <a:cubicBezTo>
                      <a:pt x="432" y="303"/>
                      <a:pt x="288" y="267"/>
                      <a:pt x="216" y="267"/>
                    </a:cubicBezTo>
                    <a:close/>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Contact3">
                <a:extLst>
                  <a:ext uri="{FF2B5EF4-FFF2-40B4-BE49-F238E27FC236}">
                    <a16:creationId xmlns:a16="http://schemas.microsoft.com/office/drawing/2014/main" id="{D48B08C2-AB07-878A-75BE-96F1AF3AF112}"/>
                  </a:ext>
                </a:extLst>
              </p:cNvPr>
              <p:cNvSpPr>
                <a:spLocks noChangeAspect="1" noChangeArrowheads="1"/>
              </p:cNvSpPr>
              <p:nvPr>
                <p:custDataLst>
                  <p:tags r:id="rId19"/>
                </p:custDataLst>
              </p:nvPr>
            </p:nvSpPr>
            <p:spPr bwMode="auto">
              <a:xfrm>
                <a:off x="3597027" y="2427734"/>
                <a:ext cx="542925" cy="542925"/>
              </a:xfrm>
              <a:custGeom>
                <a:avLst/>
                <a:gdLst>
                  <a:gd name="T0" fmla="*/ 216 w 433"/>
                  <a:gd name="T1" fmla="*/ 216 h 433"/>
                  <a:gd name="T2" fmla="*/ 324 w 433"/>
                  <a:gd name="T3" fmla="*/ 108 h 433"/>
                  <a:gd name="T4" fmla="*/ 216 w 433"/>
                  <a:gd name="T5" fmla="*/ 0 h 433"/>
                  <a:gd name="T6" fmla="*/ 108 w 433"/>
                  <a:gd name="T7" fmla="*/ 108 h 433"/>
                  <a:gd name="T8" fmla="*/ 216 w 433"/>
                  <a:gd name="T9" fmla="*/ 216 h 433"/>
                  <a:gd name="T10" fmla="*/ 216 w 433"/>
                  <a:gd name="T11" fmla="*/ 267 h 433"/>
                  <a:gd name="T12" fmla="*/ 0 w 433"/>
                  <a:gd name="T13" fmla="*/ 375 h 433"/>
                  <a:gd name="T14" fmla="*/ 0 w 433"/>
                  <a:gd name="T15" fmla="*/ 432 h 433"/>
                  <a:gd name="T16" fmla="*/ 432 w 433"/>
                  <a:gd name="T17" fmla="*/ 432 h 433"/>
                  <a:gd name="T18" fmla="*/ 432 w 433"/>
                  <a:gd name="T19" fmla="*/ 375 h 433"/>
                  <a:gd name="T20" fmla="*/ 216 w 433"/>
                  <a:gd name="T21" fmla="*/ 26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433">
                    <a:moveTo>
                      <a:pt x="216" y="216"/>
                    </a:moveTo>
                    <a:cubicBezTo>
                      <a:pt x="272" y="216"/>
                      <a:pt x="324" y="167"/>
                      <a:pt x="324" y="108"/>
                    </a:cubicBezTo>
                    <a:cubicBezTo>
                      <a:pt x="324" y="49"/>
                      <a:pt x="275" y="0"/>
                      <a:pt x="216" y="0"/>
                    </a:cubicBezTo>
                    <a:cubicBezTo>
                      <a:pt x="157" y="0"/>
                      <a:pt x="108" y="49"/>
                      <a:pt x="108" y="108"/>
                    </a:cubicBezTo>
                    <a:cubicBezTo>
                      <a:pt x="108" y="167"/>
                      <a:pt x="154" y="216"/>
                      <a:pt x="216" y="216"/>
                    </a:cubicBezTo>
                    <a:close/>
                    <a:moveTo>
                      <a:pt x="216" y="267"/>
                    </a:moveTo>
                    <a:cubicBezTo>
                      <a:pt x="144" y="267"/>
                      <a:pt x="0" y="303"/>
                      <a:pt x="0" y="375"/>
                    </a:cubicBezTo>
                    <a:lnTo>
                      <a:pt x="0" y="432"/>
                    </a:lnTo>
                    <a:lnTo>
                      <a:pt x="432" y="432"/>
                    </a:lnTo>
                    <a:lnTo>
                      <a:pt x="432" y="375"/>
                    </a:lnTo>
                    <a:cubicBezTo>
                      <a:pt x="432" y="303"/>
                      <a:pt x="288" y="267"/>
                      <a:pt x="216" y="267"/>
                    </a:cubicBezTo>
                    <a:close/>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Contact3">
                <a:extLst>
                  <a:ext uri="{FF2B5EF4-FFF2-40B4-BE49-F238E27FC236}">
                    <a16:creationId xmlns:a16="http://schemas.microsoft.com/office/drawing/2014/main" id="{85367164-715A-1A49-E9BC-E72684CCF0F6}"/>
                  </a:ext>
                </a:extLst>
              </p:cNvPr>
              <p:cNvSpPr>
                <a:spLocks noChangeAspect="1" noChangeArrowheads="1"/>
              </p:cNvSpPr>
              <p:nvPr>
                <p:custDataLst>
                  <p:tags r:id="rId20"/>
                </p:custDataLst>
              </p:nvPr>
            </p:nvSpPr>
            <p:spPr bwMode="auto">
              <a:xfrm>
                <a:off x="4206230" y="2427734"/>
                <a:ext cx="542925" cy="542925"/>
              </a:xfrm>
              <a:custGeom>
                <a:avLst/>
                <a:gdLst>
                  <a:gd name="T0" fmla="*/ 216 w 433"/>
                  <a:gd name="T1" fmla="*/ 216 h 433"/>
                  <a:gd name="T2" fmla="*/ 324 w 433"/>
                  <a:gd name="T3" fmla="*/ 108 h 433"/>
                  <a:gd name="T4" fmla="*/ 216 w 433"/>
                  <a:gd name="T5" fmla="*/ 0 h 433"/>
                  <a:gd name="T6" fmla="*/ 108 w 433"/>
                  <a:gd name="T7" fmla="*/ 108 h 433"/>
                  <a:gd name="T8" fmla="*/ 216 w 433"/>
                  <a:gd name="T9" fmla="*/ 216 h 433"/>
                  <a:gd name="T10" fmla="*/ 216 w 433"/>
                  <a:gd name="T11" fmla="*/ 267 h 433"/>
                  <a:gd name="T12" fmla="*/ 0 w 433"/>
                  <a:gd name="T13" fmla="*/ 375 h 433"/>
                  <a:gd name="T14" fmla="*/ 0 w 433"/>
                  <a:gd name="T15" fmla="*/ 432 h 433"/>
                  <a:gd name="T16" fmla="*/ 432 w 433"/>
                  <a:gd name="T17" fmla="*/ 432 h 433"/>
                  <a:gd name="T18" fmla="*/ 432 w 433"/>
                  <a:gd name="T19" fmla="*/ 375 h 433"/>
                  <a:gd name="T20" fmla="*/ 216 w 433"/>
                  <a:gd name="T21" fmla="*/ 26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433">
                    <a:moveTo>
                      <a:pt x="216" y="216"/>
                    </a:moveTo>
                    <a:cubicBezTo>
                      <a:pt x="272" y="216"/>
                      <a:pt x="324" y="167"/>
                      <a:pt x="324" y="108"/>
                    </a:cubicBezTo>
                    <a:cubicBezTo>
                      <a:pt x="324" y="49"/>
                      <a:pt x="275" y="0"/>
                      <a:pt x="216" y="0"/>
                    </a:cubicBezTo>
                    <a:cubicBezTo>
                      <a:pt x="157" y="0"/>
                      <a:pt x="108" y="49"/>
                      <a:pt x="108" y="108"/>
                    </a:cubicBezTo>
                    <a:cubicBezTo>
                      <a:pt x="108" y="167"/>
                      <a:pt x="154" y="216"/>
                      <a:pt x="216" y="216"/>
                    </a:cubicBezTo>
                    <a:close/>
                    <a:moveTo>
                      <a:pt x="216" y="267"/>
                    </a:moveTo>
                    <a:cubicBezTo>
                      <a:pt x="144" y="267"/>
                      <a:pt x="0" y="303"/>
                      <a:pt x="0" y="375"/>
                    </a:cubicBezTo>
                    <a:lnTo>
                      <a:pt x="0" y="432"/>
                    </a:lnTo>
                    <a:lnTo>
                      <a:pt x="432" y="432"/>
                    </a:lnTo>
                    <a:lnTo>
                      <a:pt x="432" y="375"/>
                    </a:lnTo>
                    <a:cubicBezTo>
                      <a:pt x="432" y="303"/>
                      <a:pt x="288" y="267"/>
                      <a:pt x="216" y="267"/>
                    </a:cubicBezTo>
                    <a:close/>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Contact3">
                <a:extLst>
                  <a:ext uri="{FF2B5EF4-FFF2-40B4-BE49-F238E27FC236}">
                    <a16:creationId xmlns:a16="http://schemas.microsoft.com/office/drawing/2014/main" id="{7AD9A3F8-0145-17AB-6667-C3EEC07835A0}"/>
                  </a:ext>
                </a:extLst>
              </p:cNvPr>
              <p:cNvSpPr>
                <a:spLocks noChangeAspect="1" noChangeArrowheads="1"/>
              </p:cNvSpPr>
              <p:nvPr>
                <p:custDataLst>
                  <p:tags r:id="rId21"/>
                </p:custDataLst>
              </p:nvPr>
            </p:nvSpPr>
            <p:spPr bwMode="auto">
              <a:xfrm>
                <a:off x="4815433" y="2427734"/>
                <a:ext cx="542925" cy="542925"/>
              </a:xfrm>
              <a:custGeom>
                <a:avLst/>
                <a:gdLst>
                  <a:gd name="T0" fmla="*/ 216 w 433"/>
                  <a:gd name="T1" fmla="*/ 216 h 433"/>
                  <a:gd name="T2" fmla="*/ 324 w 433"/>
                  <a:gd name="T3" fmla="*/ 108 h 433"/>
                  <a:gd name="T4" fmla="*/ 216 w 433"/>
                  <a:gd name="T5" fmla="*/ 0 h 433"/>
                  <a:gd name="T6" fmla="*/ 108 w 433"/>
                  <a:gd name="T7" fmla="*/ 108 h 433"/>
                  <a:gd name="T8" fmla="*/ 216 w 433"/>
                  <a:gd name="T9" fmla="*/ 216 h 433"/>
                  <a:gd name="T10" fmla="*/ 216 w 433"/>
                  <a:gd name="T11" fmla="*/ 267 h 433"/>
                  <a:gd name="T12" fmla="*/ 0 w 433"/>
                  <a:gd name="T13" fmla="*/ 375 h 433"/>
                  <a:gd name="T14" fmla="*/ 0 w 433"/>
                  <a:gd name="T15" fmla="*/ 432 h 433"/>
                  <a:gd name="T16" fmla="*/ 432 w 433"/>
                  <a:gd name="T17" fmla="*/ 432 h 433"/>
                  <a:gd name="T18" fmla="*/ 432 w 433"/>
                  <a:gd name="T19" fmla="*/ 375 h 433"/>
                  <a:gd name="T20" fmla="*/ 216 w 433"/>
                  <a:gd name="T21" fmla="*/ 26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433">
                    <a:moveTo>
                      <a:pt x="216" y="216"/>
                    </a:moveTo>
                    <a:cubicBezTo>
                      <a:pt x="272" y="216"/>
                      <a:pt x="324" y="167"/>
                      <a:pt x="324" y="108"/>
                    </a:cubicBezTo>
                    <a:cubicBezTo>
                      <a:pt x="324" y="49"/>
                      <a:pt x="275" y="0"/>
                      <a:pt x="216" y="0"/>
                    </a:cubicBezTo>
                    <a:cubicBezTo>
                      <a:pt x="157" y="0"/>
                      <a:pt x="108" y="49"/>
                      <a:pt x="108" y="108"/>
                    </a:cubicBezTo>
                    <a:cubicBezTo>
                      <a:pt x="108" y="167"/>
                      <a:pt x="154" y="216"/>
                      <a:pt x="216" y="216"/>
                    </a:cubicBezTo>
                    <a:close/>
                    <a:moveTo>
                      <a:pt x="216" y="267"/>
                    </a:moveTo>
                    <a:cubicBezTo>
                      <a:pt x="144" y="267"/>
                      <a:pt x="0" y="303"/>
                      <a:pt x="0" y="375"/>
                    </a:cubicBezTo>
                    <a:lnTo>
                      <a:pt x="0" y="432"/>
                    </a:lnTo>
                    <a:lnTo>
                      <a:pt x="432" y="432"/>
                    </a:lnTo>
                    <a:lnTo>
                      <a:pt x="432" y="375"/>
                    </a:lnTo>
                    <a:cubicBezTo>
                      <a:pt x="432" y="303"/>
                      <a:pt x="288" y="267"/>
                      <a:pt x="216" y="267"/>
                    </a:cubicBezTo>
                    <a:close/>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Contact3">
                <a:extLst>
                  <a:ext uri="{FF2B5EF4-FFF2-40B4-BE49-F238E27FC236}">
                    <a16:creationId xmlns:a16="http://schemas.microsoft.com/office/drawing/2014/main" id="{62FF27A6-1AD7-4392-A088-C028EF916C46}"/>
                  </a:ext>
                </a:extLst>
              </p:cNvPr>
              <p:cNvSpPr>
                <a:spLocks noChangeAspect="1" noChangeArrowheads="1"/>
              </p:cNvSpPr>
              <p:nvPr>
                <p:custDataLst>
                  <p:tags r:id="rId22"/>
                </p:custDataLst>
              </p:nvPr>
            </p:nvSpPr>
            <p:spPr bwMode="auto">
              <a:xfrm>
                <a:off x="5424636" y="2427734"/>
                <a:ext cx="542925" cy="542925"/>
              </a:xfrm>
              <a:custGeom>
                <a:avLst/>
                <a:gdLst>
                  <a:gd name="T0" fmla="*/ 216 w 433"/>
                  <a:gd name="T1" fmla="*/ 216 h 433"/>
                  <a:gd name="T2" fmla="*/ 324 w 433"/>
                  <a:gd name="T3" fmla="*/ 108 h 433"/>
                  <a:gd name="T4" fmla="*/ 216 w 433"/>
                  <a:gd name="T5" fmla="*/ 0 h 433"/>
                  <a:gd name="T6" fmla="*/ 108 w 433"/>
                  <a:gd name="T7" fmla="*/ 108 h 433"/>
                  <a:gd name="T8" fmla="*/ 216 w 433"/>
                  <a:gd name="T9" fmla="*/ 216 h 433"/>
                  <a:gd name="T10" fmla="*/ 216 w 433"/>
                  <a:gd name="T11" fmla="*/ 267 h 433"/>
                  <a:gd name="T12" fmla="*/ 0 w 433"/>
                  <a:gd name="T13" fmla="*/ 375 h 433"/>
                  <a:gd name="T14" fmla="*/ 0 w 433"/>
                  <a:gd name="T15" fmla="*/ 432 h 433"/>
                  <a:gd name="T16" fmla="*/ 432 w 433"/>
                  <a:gd name="T17" fmla="*/ 432 h 433"/>
                  <a:gd name="T18" fmla="*/ 432 w 433"/>
                  <a:gd name="T19" fmla="*/ 375 h 433"/>
                  <a:gd name="T20" fmla="*/ 216 w 433"/>
                  <a:gd name="T21" fmla="*/ 26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433">
                    <a:moveTo>
                      <a:pt x="216" y="216"/>
                    </a:moveTo>
                    <a:cubicBezTo>
                      <a:pt x="272" y="216"/>
                      <a:pt x="324" y="167"/>
                      <a:pt x="324" y="108"/>
                    </a:cubicBezTo>
                    <a:cubicBezTo>
                      <a:pt x="324" y="49"/>
                      <a:pt x="275" y="0"/>
                      <a:pt x="216" y="0"/>
                    </a:cubicBezTo>
                    <a:cubicBezTo>
                      <a:pt x="157" y="0"/>
                      <a:pt x="108" y="49"/>
                      <a:pt x="108" y="108"/>
                    </a:cubicBezTo>
                    <a:cubicBezTo>
                      <a:pt x="108" y="167"/>
                      <a:pt x="154" y="216"/>
                      <a:pt x="216" y="216"/>
                    </a:cubicBezTo>
                    <a:close/>
                    <a:moveTo>
                      <a:pt x="216" y="267"/>
                    </a:moveTo>
                    <a:cubicBezTo>
                      <a:pt x="144" y="267"/>
                      <a:pt x="0" y="303"/>
                      <a:pt x="0" y="375"/>
                    </a:cubicBezTo>
                    <a:lnTo>
                      <a:pt x="0" y="432"/>
                    </a:lnTo>
                    <a:lnTo>
                      <a:pt x="432" y="432"/>
                    </a:lnTo>
                    <a:lnTo>
                      <a:pt x="432" y="375"/>
                    </a:lnTo>
                    <a:cubicBezTo>
                      <a:pt x="432" y="303"/>
                      <a:pt x="288" y="267"/>
                      <a:pt x="216" y="267"/>
                    </a:cubicBezTo>
                    <a:close/>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B12FCEBE-325C-6563-FB34-9AB0B5E419E0}"/>
                  </a:ext>
                </a:extLst>
              </p:cNvPr>
              <p:cNvSpPr>
                <a:spLocks noChangeAspect="1"/>
              </p:cNvSpPr>
              <p:nvPr/>
            </p:nvSpPr>
            <p:spPr>
              <a:xfrm>
                <a:off x="3419872" y="2283718"/>
                <a:ext cx="264869" cy="2648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449F8C24-3D0D-B427-2D21-DCBF1F0827C1}"/>
                  </a:ext>
                </a:extLst>
              </p:cNvPr>
              <p:cNvSpPr>
                <a:spLocks noChangeAspect="1"/>
              </p:cNvSpPr>
              <p:nvPr/>
            </p:nvSpPr>
            <p:spPr>
              <a:xfrm>
                <a:off x="4036452" y="2283718"/>
                <a:ext cx="264869" cy="2648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49CB965A-30CB-0BBD-EDBB-A0CE405CA044}"/>
                  </a:ext>
                </a:extLst>
              </p:cNvPr>
              <p:cNvSpPr>
                <a:spLocks noChangeAspect="1"/>
              </p:cNvSpPr>
              <p:nvPr/>
            </p:nvSpPr>
            <p:spPr>
              <a:xfrm>
                <a:off x="4653032" y="2283718"/>
                <a:ext cx="264869" cy="2648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50C38B7A-CF4B-9134-58D8-DD8EA98DE219}"/>
                  </a:ext>
                </a:extLst>
              </p:cNvPr>
              <p:cNvSpPr>
                <a:spLocks noChangeAspect="1"/>
              </p:cNvSpPr>
              <p:nvPr/>
            </p:nvSpPr>
            <p:spPr>
              <a:xfrm>
                <a:off x="5269611" y="2283718"/>
                <a:ext cx="264869" cy="2648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2" name="Bluetooth">
              <a:extLst>
                <a:ext uri="{FF2B5EF4-FFF2-40B4-BE49-F238E27FC236}">
                  <a16:creationId xmlns:a16="http://schemas.microsoft.com/office/drawing/2014/main" id="{7CCB1186-1072-9D48-5033-0FD8D9F85E35}"/>
                </a:ext>
              </a:extLst>
            </p:cNvPr>
            <p:cNvSpPr>
              <a:spLocks/>
            </p:cNvSpPr>
            <p:nvPr>
              <p:custDataLst>
                <p:tags r:id="rId17"/>
              </p:custDataLst>
            </p:nvPr>
          </p:nvSpPr>
          <p:spPr bwMode="auto">
            <a:xfrm>
              <a:off x="3277337" y="157840"/>
              <a:ext cx="749427" cy="493568"/>
            </a:xfrm>
            <a:custGeom>
              <a:avLst/>
              <a:gdLst>
                <a:gd name="T0" fmla="*/ 515 w 575"/>
                <a:gd name="T1" fmla="*/ 575 h 575"/>
                <a:gd name="T2" fmla="*/ 60 w 575"/>
                <a:gd name="T3" fmla="*/ 575 h 575"/>
                <a:gd name="T4" fmla="*/ 0 w 575"/>
                <a:gd name="T5" fmla="*/ 515 h 575"/>
                <a:gd name="T6" fmla="*/ 0 w 575"/>
                <a:gd name="T7" fmla="*/ 60 h 575"/>
                <a:gd name="T8" fmla="*/ 60 w 575"/>
                <a:gd name="T9" fmla="*/ 0 h 575"/>
                <a:gd name="T10" fmla="*/ 513 w 575"/>
                <a:gd name="T11" fmla="*/ 0 h 575"/>
                <a:gd name="T12" fmla="*/ 575 w 575"/>
                <a:gd name="T13" fmla="*/ 60 h 575"/>
                <a:gd name="T14" fmla="*/ 575 w 575"/>
                <a:gd name="T15" fmla="*/ 513 h 575"/>
                <a:gd name="T16" fmla="*/ 515 w 575"/>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5" h="575">
                  <a:moveTo>
                    <a:pt x="515" y="575"/>
                  </a:moveTo>
                  <a:lnTo>
                    <a:pt x="60" y="575"/>
                  </a:lnTo>
                  <a:cubicBezTo>
                    <a:pt x="27" y="575"/>
                    <a:pt x="0" y="547"/>
                    <a:pt x="0" y="515"/>
                  </a:cubicBezTo>
                  <a:lnTo>
                    <a:pt x="0" y="60"/>
                  </a:lnTo>
                  <a:cubicBezTo>
                    <a:pt x="0" y="27"/>
                    <a:pt x="27" y="0"/>
                    <a:pt x="60" y="0"/>
                  </a:cubicBezTo>
                  <a:lnTo>
                    <a:pt x="513" y="0"/>
                  </a:lnTo>
                  <a:cubicBezTo>
                    <a:pt x="547" y="0"/>
                    <a:pt x="575" y="27"/>
                    <a:pt x="575" y="60"/>
                  </a:cubicBezTo>
                  <a:lnTo>
                    <a:pt x="575" y="513"/>
                  </a:lnTo>
                  <a:cubicBezTo>
                    <a:pt x="575" y="547"/>
                    <a:pt x="547" y="575"/>
                    <a:pt x="515" y="575"/>
                  </a:cubicBezTo>
                  <a:close/>
                </a:path>
              </a:pathLst>
            </a:custGeom>
            <a:noFill/>
            <a:ln w="31750" cap="flat">
              <a:solidFill>
                <a:schemeClr val="accent1"/>
              </a:solidFill>
              <a:prstDash val="solid"/>
              <a:miter lim="800000"/>
              <a:headEnd/>
              <a:tailEnd/>
            </a:ln>
            <a:extLst>
              <a:ext uri="{909E8E84-426E-40DD-AFC4-6F175D3DCCD1}">
                <a14:hiddenFill xmlns:a14="http://schemas.microsoft.com/office/drawing/2010/main">
                  <a:solidFill>
                    <a:srgbClr val="050000"/>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Budget" descr="{&quot;Key&quot;:&quot;POWER_USER_SHAPE_ICON&quot;,&quot;Value&quot;:&quot;POWER_USER_SHAPE_ICON_STYLE_1&quot;}">
            <a:extLst>
              <a:ext uri="{FF2B5EF4-FFF2-40B4-BE49-F238E27FC236}">
                <a16:creationId xmlns:a16="http://schemas.microsoft.com/office/drawing/2014/main" id="{B92A1C08-BF9E-E708-9682-5C3E3929CD65}"/>
              </a:ext>
            </a:extLst>
          </p:cNvPr>
          <p:cNvGrpSpPr>
            <a:grpSpLocks noChangeAspect="1"/>
          </p:cNvGrpSpPr>
          <p:nvPr>
            <p:custDataLst>
              <p:tags r:id="rId3"/>
            </p:custDataLst>
          </p:nvPr>
        </p:nvGrpSpPr>
        <p:grpSpPr>
          <a:xfrm>
            <a:off x="6167057" y="2211475"/>
            <a:ext cx="368104" cy="345648"/>
            <a:chOff x="6292850" y="2528888"/>
            <a:chExt cx="728663" cy="684212"/>
          </a:xfrm>
          <a:solidFill>
            <a:schemeClr val="accent1"/>
          </a:solidFill>
        </p:grpSpPr>
        <p:sp>
          <p:nvSpPr>
            <p:cNvPr id="114" name="Freeform 234">
              <a:extLst>
                <a:ext uri="{FF2B5EF4-FFF2-40B4-BE49-F238E27FC236}">
                  <a16:creationId xmlns:a16="http://schemas.microsoft.com/office/drawing/2014/main" id="{799F5E62-AF53-D7DB-5471-177E7A95906E}"/>
                </a:ext>
              </a:extLst>
            </p:cNvPr>
            <p:cNvSpPr>
              <a:spLocks/>
            </p:cNvSpPr>
            <p:nvPr/>
          </p:nvSpPr>
          <p:spPr bwMode="auto">
            <a:xfrm>
              <a:off x="6621463" y="2552700"/>
              <a:ext cx="215900" cy="174625"/>
            </a:xfrm>
            <a:custGeom>
              <a:avLst/>
              <a:gdLst>
                <a:gd name="T0" fmla="*/ 140 w 285"/>
                <a:gd name="T1" fmla="*/ 228 h 228"/>
                <a:gd name="T2" fmla="*/ 285 w 285"/>
                <a:gd name="T3" fmla="*/ 83 h 228"/>
                <a:gd name="T4" fmla="*/ 47 w 285"/>
                <a:gd name="T5" fmla="*/ 0 h 228"/>
                <a:gd name="T6" fmla="*/ 0 w 285"/>
                <a:gd name="T7" fmla="*/ 3 h 228"/>
                <a:gd name="T8" fmla="*/ 49 w 285"/>
                <a:gd name="T9" fmla="*/ 203 h 228"/>
                <a:gd name="T10" fmla="*/ 140 w 285"/>
                <a:gd name="T11" fmla="*/ 228 h 228"/>
              </a:gdLst>
              <a:ahLst/>
              <a:cxnLst>
                <a:cxn ang="0">
                  <a:pos x="T0" y="T1"/>
                </a:cxn>
                <a:cxn ang="0">
                  <a:pos x="T2" y="T3"/>
                </a:cxn>
                <a:cxn ang="0">
                  <a:pos x="T4" y="T5"/>
                </a:cxn>
                <a:cxn ang="0">
                  <a:pos x="T6" y="T7"/>
                </a:cxn>
                <a:cxn ang="0">
                  <a:pos x="T8" y="T9"/>
                </a:cxn>
                <a:cxn ang="0">
                  <a:pos x="T10" y="T11"/>
                </a:cxn>
              </a:cxnLst>
              <a:rect l="0" t="0" r="r" b="b"/>
              <a:pathLst>
                <a:path w="285" h="228">
                  <a:moveTo>
                    <a:pt x="140" y="228"/>
                  </a:moveTo>
                  <a:lnTo>
                    <a:pt x="285" y="83"/>
                  </a:lnTo>
                  <a:cubicBezTo>
                    <a:pt x="220" y="31"/>
                    <a:pt x="137" y="0"/>
                    <a:pt x="47" y="0"/>
                  </a:cubicBezTo>
                  <a:cubicBezTo>
                    <a:pt x="31" y="0"/>
                    <a:pt x="15" y="2"/>
                    <a:pt x="0" y="3"/>
                  </a:cubicBezTo>
                  <a:lnTo>
                    <a:pt x="49" y="203"/>
                  </a:lnTo>
                  <a:cubicBezTo>
                    <a:pt x="82" y="203"/>
                    <a:pt x="113" y="213"/>
                    <a:pt x="140" y="2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235">
              <a:extLst>
                <a:ext uri="{FF2B5EF4-FFF2-40B4-BE49-F238E27FC236}">
                  <a16:creationId xmlns:a16="http://schemas.microsoft.com/office/drawing/2014/main" id="{108C1FFC-34C2-D2B4-8BDD-098D1E2BC552}"/>
                </a:ext>
              </a:extLst>
            </p:cNvPr>
            <p:cNvSpPr>
              <a:spLocks/>
            </p:cNvSpPr>
            <p:nvPr/>
          </p:nvSpPr>
          <p:spPr bwMode="auto">
            <a:xfrm>
              <a:off x="6777038" y="2665413"/>
              <a:ext cx="173038" cy="363538"/>
            </a:xfrm>
            <a:custGeom>
              <a:avLst/>
              <a:gdLst>
                <a:gd name="T0" fmla="*/ 0 w 228"/>
                <a:gd name="T1" fmla="*/ 145 h 477"/>
                <a:gd name="T2" fmla="*/ 26 w 228"/>
                <a:gd name="T3" fmla="*/ 239 h 477"/>
                <a:gd name="T4" fmla="*/ 0 w 228"/>
                <a:gd name="T5" fmla="*/ 332 h 477"/>
                <a:gd name="T6" fmla="*/ 145 w 228"/>
                <a:gd name="T7" fmla="*/ 477 h 477"/>
                <a:gd name="T8" fmla="*/ 228 w 228"/>
                <a:gd name="T9" fmla="*/ 239 h 477"/>
                <a:gd name="T10" fmla="*/ 145 w 228"/>
                <a:gd name="T11" fmla="*/ 0 h 477"/>
                <a:gd name="T12" fmla="*/ 0 w 228"/>
                <a:gd name="T13" fmla="*/ 145 h 477"/>
              </a:gdLst>
              <a:ahLst/>
              <a:cxnLst>
                <a:cxn ang="0">
                  <a:pos x="T0" y="T1"/>
                </a:cxn>
                <a:cxn ang="0">
                  <a:pos x="T2" y="T3"/>
                </a:cxn>
                <a:cxn ang="0">
                  <a:pos x="T4" y="T5"/>
                </a:cxn>
                <a:cxn ang="0">
                  <a:pos x="T6" y="T7"/>
                </a:cxn>
                <a:cxn ang="0">
                  <a:pos x="T8" y="T9"/>
                </a:cxn>
                <a:cxn ang="0">
                  <a:pos x="T10" y="T11"/>
                </a:cxn>
                <a:cxn ang="0">
                  <a:pos x="T12" y="T13"/>
                </a:cxn>
              </a:cxnLst>
              <a:rect l="0" t="0" r="r" b="b"/>
              <a:pathLst>
                <a:path w="228" h="477">
                  <a:moveTo>
                    <a:pt x="0" y="145"/>
                  </a:moveTo>
                  <a:cubicBezTo>
                    <a:pt x="16" y="173"/>
                    <a:pt x="26" y="205"/>
                    <a:pt x="26" y="239"/>
                  </a:cubicBezTo>
                  <a:cubicBezTo>
                    <a:pt x="26" y="273"/>
                    <a:pt x="16" y="305"/>
                    <a:pt x="0" y="332"/>
                  </a:cubicBezTo>
                  <a:lnTo>
                    <a:pt x="145" y="477"/>
                  </a:lnTo>
                  <a:cubicBezTo>
                    <a:pt x="197" y="412"/>
                    <a:pt x="228" y="329"/>
                    <a:pt x="228" y="239"/>
                  </a:cubicBezTo>
                  <a:cubicBezTo>
                    <a:pt x="228" y="149"/>
                    <a:pt x="197" y="66"/>
                    <a:pt x="145" y="0"/>
                  </a:cubicBezTo>
                  <a:lnTo>
                    <a:pt x="0" y="1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236">
              <a:extLst>
                <a:ext uri="{FF2B5EF4-FFF2-40B4-BE49-F238E27FC236}">
                  <a16:creationId xmlns:a16="http://schemas.microsoft.com/office/drawing/2014/main" id="{BA690C39-A51B-1AEF-8CA4-B27FF699CEDA}"/>
                </a:ext>
              </a:extLst>
            </p:cNvPr>
            <p:cNvSpPr>
              <a:spLocks/>
            </p:cNvSpPr>
            <p:nvPr/>
          </p:nvSpPr>
          <p:spPr bwMode="auto">
            <a:xfrm>
              <a:off x="6367463" y="2571750"/>
              <a:ext cx="222250" cy="231775"/>
            </a:xfrm>
            <a:custGeom>
              <a:avLst/>
              <a:gdLst>
                <a:gd name="T0" fmla="*/ 291 w 291"/>
                <a:gd name="T1" fmla="*/ 200 h 303"/>
                <a:gd name="T2" fmla="*/ 242 w 291"/>
                <a:gd name="T3" fmla="*/ 0 h 303"/>
                <a:gd name="T4" fmla="*/ 0 w 291"/>
                <a:gd name="T5" fmla="*/ 287 h 303"/>
                <a:gd name="T6" fmla="*/ 205 w 291"/>
                <a:gd name="T7" fmla="*/ 303 h 303"/>
                <a:gd name="T8" fmla="*/ 291 w 291"/>
                <a:gd name="T9" fmla="*/ 200 h 303"/>
              </a:gdLst>
              <a:ahLst/>
              <a:cxnLst>
                <a:cxn ang="0">
                  <a:pos x="T0" y="T1"/>
                </a:cxn>
                <a:cxn ang="0">
                  <a:pos x="T2" y="T3"/>
                </a:cxn>
                <a:cxn ang="0">
                  <a:pos x="T4" y="T5"/>
                </a:cxn>
                <a:cxn ang="0">
                  <a:pos x="T6" y="T7"/>
                </a:cxn>
                <a:cxn ang="0">
                  <a:pos x="T8" y="T9"/>
                </a:cxn>
              </a:cxnLst>
              <a:rect l="0" t="0" r="r" b="b"/>
              <a:pathLst>
                <a:path w="291" h="303">
                  <a:moveTo>
                    <a:pt x="291" y="200"/>
                  </a:moveTo>
                  <a:lnTo>
                    <a:pt x="242" y="0"/>
                  </a:lnTo>
                  <a:cubicBezTo>
                    <a:pt x="119" y="47"/>
                    <a:pt x="25" y="155"/>
                    <a:pt x="0" y="287"/>
                  </a:cubicBezTo>
                  <a:lnTo>
                    <a:pt x="205" y="303"/>
                  </a:lnTo>
                  <a:cubicBezTo>
                    <a:pt x="220" y="258"/>
                    <a:pt x="251" y="222"/>
                    <a:pt x="291" y="20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Freeform 237">
              <a:extLst>
                <a:ext uri="{FF2B5EF4-FFF2-40B4-BE49-F238E27FC236}">
                  <a16:creationId xmlns:a16="http://schemas.microsoft.com/office/drawing/2014/main" id="{1AA81136-0B05-3207-46BB-CA09D37291F6}"/>
                </a:ext>
              </a:extLst>
            </p:cNvPr>
            <p:cNvSpPr>
              <a:spLocks/>
            </p:cNvSpPr>
            <p:nvPr/>
          </p:nvSpPr>
          <p:spPr bwMode="auto">
            <a:xfrm>
              <a:off x="6362700" y="2860675"/>
              <a:ext cx="474663" cy="280988"/>
            </a:xfrm>
            <a:custGeom>
              <a:avLst/>
              <a:gdLst>
                <a:gd name="T0" fmla="*/ 386 w 624"/>
                <a:gd name="T1" fmla="*/ 166 h 369"/>
                <a:gd name="T2" fmla="*/ 205 w 624"/>
                <a:gd name="T3" fmla="*/ 15 h 369"/>
                <a:gd name="T4" fmla="*/ 0 w 624"/>
                <a:gd name="T5" fmla="*/ 0 h 369"/>
                <a:gd name="T6" fmla="*/ 386 w 624"/>
                <a:gd name="T7" fmla="*/ 369 h 369"/>
                <a:gd name="T8" fmla="*/ 624 w 624"/>
                <a:gd name="T9" fmla="*/ 286 h 369"/>
                <a:gd name="T10" fmla="*/ 479 w 624"/>
                <a:gd name="T11" fmla="*/ 141 h 369"/>
                <a:gd name="T12" fmla="*/ 386 w 624"/>
                <a:gd name="T13" fmla="*/ 166 h 369"/>
              </a:gdLst>
              <a:ahLst/>
              <a:cxnLst>
                <a:cxn ang="0">
                  <a:pos x="T0" y="T1"/>
                </a:cxn>
                <a:cxn ang="0">
                  <a:pos x="T2" y="T3"/>
                </a:cxn>
                <a:cxn ang="0">
                  <a:pos x="T4" y="T5"/>
                </a:cxn>
                <a:cxn ang="0">
                  <a:pos x="T6" y="T7"/>
                </a:cxn>
                <a:cxn ang="0">
                  <a:pos x="T8" y="T9"/>
                </a:cxn>
                <a:cxn ang="0">
                  <a:pos x="T10" y="T11"/>
                </a:cxn>
                <a:cxn ang="0">
                  <a:pos x="T12" y="T13"/>
                </a:cxn>
              </a:cxnLst>
              <a:rect l="0" t="0" r="r" b="b"/>
              <a:pathLst>
                <a:path w="624" h="369">
                  <a:moveTo>
                    <a:pt x="386" y="166"/>
                  </a:moveTo>
                  <a:cubicBezTo>
                    <a:pt x="295" y="166"/>
                    <a:pt x="220" y="101"/>
                    <a:pt x="205" y="15"/>
                  </a:cubicBezTo>
                  <a:lnTo>
                    <a:pt x="0" y="0"/>
                  </a:lnTo>
                  <a:cubicBezTo>
                    <a:pt x="9" y="205"/>
                    <a:pt x="178" y="369"/>
                    <a:pt x="386" y="369"/>
                  </a:cubicBezTo>
                  <a:cubicBezTo>
                    <a:pt x="476" y="369"/>
                    <a:pt x="559" y="338"/>
                    <a:pt x="624" y="286"/>
                  </a:cubicBezTo>
                  <a:lnTo>
                    <a:pt x="479" y="141"/>
                  </a:lnTo>
                  <a:cubicBezTo>
                    <a:pt x="452" y="157"/>
                    <a:pt x="420" y="166"/>
                    <a:pt x="386" y="16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Freeform 238">
              <a:extLst>
                <a:ext uri="{FF2B5EF4-FFF2-40B4-BE49-F238E27FC236}">
                  <a16:creationId xmlns:a16="http://schemas.microsoft.com/office/drawing/2014/main" id="{C98E34B8-2B04-994C-ACEA-9DC5279C73B2}"/>
                </a:ext>
              </a:extLst>
            </p:cNvPr>
            <p:cNvSpPr>
              <a:spLocks/>
            </p:cNvSpPr>
            <p:nvPr/>
          </p:nvSpPr>
          <p:spPr bwMode="auto">
            <a:xfrm>
              <a:off x="6821488" y="2528888"/>
              <a:ext cx="200025" cy="427038"/>
            </a:xfrm>
            <a:custGeom>
              <a:avLst/>
              <a:gdLst>
                <a:gd name="T0" fmla="*/ 17 w 263"/>
                <a:gd name="T1" fmla="*/ 0 h 560"/>
                <a:gd name="T2" fmla="*/ 0 w 263"/>
                <a:gd name="T3" fmla="*/ 31 h 560"/>
                <a:gd name="T4" fmla="*/ 227 w 263"/>
                <a:gd name="T5" fmla="*/ 418 h 560"/>
                <a:gd name="T6" fmla="*/ 207 w 263"/>
                <a:gd name="T7" fmla="*/ 549 h 560"/>
                <a:gd name="T8" fmla="*/ 241 w 263"/>
                <a:gd name="T9" fmla="*/ 560 h 560"/>
                <a:gd name="T10" fmla="*/ 263 w 263"/>
                <a:gd name="T11" fmla="*/ 418 h 560"/>
                <a:gd name="T12" fmla="*/ 17 w 263"/>
                <a:gd name="T13" fmla="*/ 0 h 560"/>
              </a:gdLst>
              <a:ahLst/>
              <a:cxnLst>
                <a:cxn ang="0">
                  <a:pos x="T0" y="T1"/>
                </a:cxn>
                <a:cxn ang="0">
                  <a:pos x="T2" y="T3"/>
                </a:cxn>
                <a:cxn ang="0">
                  <a:pos x="T4" y="T5"/>
                </a:cxn>
                <a:cxn ang="0">
                  <a:pos x="T6" y="T7"/>
                </a:cxn>
                <a:cxn ang="0">
                  <a:pos x="T8" y="T9"/>
                </a:cxn>
                <a:cxn ang="0">
                  <a:pos x="T10" y="T11"/>
                </a:cxn>
                <a:cxn ang="0">
                  <a:pos x="T12" y="T13"/>
                </a:cxn>
              </a:cxnLst>
              <a:rect l="0" t="0" r="r" b="b"/>
              <a:pathLst>
                <a:path w="263" h="560">
                  <a:moveTo>
                    <a:pt x="17" y="0"/>
                  </a:moveTo>
                  <a:lnTo>
                    <a:pt x="0" y="31"/>
                  </a:lnTo>
                  <a:cubicBezTo>
                    <a:pt x="140" y="109"/>
                    <a:pt x="227" y="257"/>
                    <a:pt x="227" y="418"/>
                  </a:cubicBezTo>
                  <a:cubicBezTo>
                    <a:pt x="227" y="463"/>
                    <a:pt x="221" y="507"/>
                    <a:pt x="207" y="549"/>
                  </a:cubicBezTo>
                  <a:lnTo>
                    <a:pt x="241" y="560"/>
                  </a:lnTo>
                  <a:cubicBezTo>
                    <a:pt x="255" y="514"/>
                    <a:pt x="263" y="466"/>
                    <a:pt x="263" y="418"/>
                  </a:cubicBezTo>
                  <a:cubicBezTo>
                    <a:pt x="263" y="245"/>
                    <a:pt x="169" y="84"/>
                    <a:pt x="1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239">
              <a:extLst>
                <a:ext uri="{FF2B5EF4-FFF2-40B4-BE49-F238E27FC236}">
                  <a16:creationId xmlns:a16="http://schemas.microsoft.com/office/drawing/2014/main" id="{E3F7B37E-7231-95E4-AB4E-627AC993358A}"/>
                </a:ext>
              </a:extLst>
            </p:cNvPr>
            <p:cNvSpPr>
              <a:spLocks/>
            </p:cNvSpPr>
            <p:nvPr/>
          </p:nvSpPr>
          <p:spPr bwMode="auto">
            <a:xfrm>
              <a:off x="6292850" y="2847975"/>
              <a:ext cx="363538" cy="365125"/>
            </a:xfrm>
            <a:custGeom>
              <a:avLst/>
              <a:gdLst>
                <a:gd name="T0" fmla="*/ 35 w 478"/>
                <a:gd name="T1" fmla="*/ 0 h 478"/>
                <a:gd name="T2" fmla="*/ 0 w 478"/>
                <a:gd name="T3" fmla="*/ 0 h 478"/>
                <a:gd name="T4" fmla="*/ 478 w 478"/>
                <a:gd name="T5" fmla="*/ 478 h 478"/>
                <a:gd name="T6" fmla="*/ 478 w 478"/>
                <a:gd name="T7" fmla="*/ 443 h 478"/>
                <a:gd name="T8" fmla="*/ 35 w 478"/>
                <a:gd name="T9" fmla="*/ 0 h 478"/>
              </a:gdLst>
              <a:ahLst/>
              <a:cxnLst>
                <a:cxn ang="0">
                  <a:pos x="T0" y="T1"/>
                </a:cxn>
                <a:cxn ang="0">
                  <a:pos x="T2" y="T3"/>
                </a:cxn>
                <a:cxn ang="0">
                  <a:pos x="T4" y="T5"/>
                </a:cxn>
                <a:cxn ang="0">
                  <a:pos x="T6" y="T7"/>
                </a:cxn>
                <a:cxn ang="0">
                  <a:pos x="T8" y="T9"/>
                </a:cxn>
              </a:cxnLst>
              <a:rect l="0" t="0" r="r" b="b"/>
              <a:pathLst>
                <a:path w="478" h="478">
                  <a:moveTo>
                    <a:pt x="35" y="0"/>
                  </a:moveTo>
                  <a:lnTo>
                    <a:pt x="0" y="0"/>
                  </a:lnTo>
                  <a:cubicBezTo>
                    <a:pt x="0" y="264"/>
                    <a:pt x="214" y="478"/>
                    <a:pt x="478" y="478"/>
                  </a:cubicBezTo>
                  <a:lnTo>
                    <a:pt x="478" y="443"/>
                  </a:lnTo>
                  <a:cubicBezTo>
                    <a:pt x="234" y="443"/>
                    <a:pt x="35" y="244"/>
                    <a:pt x="3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240">
              <a:extLst>
                <a:ext uri="{FF2B5EF4-FFF2-40B4-BE49-F238E27FC236}">
                  <a16:creationId xmlns:a16="http://schemas.microsoft.com/office/drawing/2014/main" id="{B98AF802-F1E3-4564-02DC-842A4BF18774}"/>
                </a:ext>
              </a:extLst>
            </p:cNvPr>
            <p:cNvSpPr>
              <a:spLocks/>
            </p:cNvSpPr>
            <p:nvPr/>
          </p:nvSpPr>
          <p:spPr bwMode="auto">
            <a:xfrm>
              <a:off x="6602413" y="2749550"/>
              <a:ext cx="109538" cy="196850"/>
            </a:xfrm>
            <a:custGeom>
              <a:avLst/>
              <a:gdLst>
                <a:gd name="T0" fmla="*/ 72 w 144"/>
                <a:gd name="T1" fmla="*/ 58 h 259"/>
                <a:gd name="T2" fmla="*/ 108 w 144"/>
                <a:gd name="T3" fmla="*/ 85 h 259"/>
                <a:gd name="T4" fmla="*/ 144 w 144"/>
                <a:gd name="T5" fmla="*/ 85 h 259"/>
                <a:gd name="T6" fmla="*/ 90 w 144"/>
                <a:gd name="T7" fmla="*/ 24 h 259"/>
                <a:gd name="T8" fmla="*/ 90 w 144"/>
                <a:gd name="T9" fmla="*/ 0 h 259"/>
                <a:gd name="T10" fmla="*/ 54 w 144"/>
                <a:gd name="T11" fmla="*/ 0 h 259"/>
                <a:gd name="T12" fmla="*/ 54 w 144"/>
                <a:gd name="T13" fmla="*/ 24 h 259"/>
                <a:gd name="T14" fmla="*/ 0 w 144"/>
                <a:gd name="T15" fmla="*/ 85 h 259"/>
                <a:gd name="T16" fmla="*/ 72 w 144"/>
                <a:gd name="T17" fmla="*/ 148 h 259"/>
                <a:gd name="T18" fmla="*/ 108 w 144"/>
                <a:gd name="T19" fmla="*/ 175 h 259"/>
                <a:gd name="T20" fmla="*/ 72 w 144"/>
                <a:gd name="T21" fmla="*/ 201 h 259"/>
                <a:gd name="T22" fmla="*/ 36 w 144"/>
                <a:gd name="T23" fmla="*/ 175 h 259"/>
                <a:gd name="T24" fmla="*/ 0 w 144"/>
                <a:gd name="T25" fmla="*/ 175 h 259"/>
                <a:gd name="T26" fmla="*/ 54 w 144"/>
                <a:gd name="T27" fmla="*/ 235 h 259"/>
                <a:gd name="T28" fmla="*/ 54 w 144"/>
                <a:gd name="T29" fmla="*/ 259 h 259"/>
                <a:gd name="T30" fmla="*/ 90 w 144"/>
                <a:gd name="T31" fmla="*/ 259 h 259"/>
                <a:gd name="T32" fmla="*/ 90 w 144"/>
                <a:gd name="T33" fmla="*/ 235 h 259"/>
                <a:gd name="T34" fmla="*/ 144 w 144"/>
                <a:gd name="T35" fmla="*/ 175 h 259"/>
                <a:gd name="T36" fmla="*/ 72 w 144"/>
                <a:gd name="T37" fmla="*/ 112 h 259"/>
                <a:gd name="T38" fmla="*/ 36 w 144"/>
                <a:gd name="T39" fmla="*/ 85 h 259"/>
                <a:gd name="T40" fmla="*/ 72 w 144"/>
                <a:gd name="T41" fmla="*/ 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259">
                  <a:moveTo>
                    <a:pt x="72" y="58"/>
                  </a:moveTo>
                  <a:cubicBezTo>
                    <a:pt x="91" y="58"/>
                    <a:pt x="108" y="70"/>
                    <a:pt x="108" y="85"/>
                  </a:cubicBezTo>
                  <a:lnTo>
                    <a:pt x="144" y="85"/>
                  </a:lnTo>
                  <a:cubicBezTo>
                    <a:pt x="144" y="56"/>
                    <a:pt x="121" y="31"/>
                    <a:pt x="90" y="24"/>
                  </a:cubicBezTo>
                  <a:lnTo>
                    <a:pt x="90" y="0"/>
                  </a:lnTo>
                  <a:lnTo>
                    <a:pt x="54" y="0"/>
                  </a:lnTo>
                  <a:lnTo>
                    <a:pt x="54" y="24"/>
                  </a:lnTo>
                  <a:cubicBezTo>
                    <a:pt x="23" y="31"/>
                    <a:pt x="0" y="56"/>
                    <a:pt x="0" y="85"/>
                  </a:cubicBezTo>
                  <a:cubicBezTo>
                    <a:pt x="0" y="116"/>
                    <a:pt x="23" y="148"/>
                    <a:pt x="72" y="148"/>
                  </a:cubicBezTo>
                  <a:cubicBezTo>
                    <a:pt x="94" y="148"/>
                    <a:pt x="108" y="158"/>
                    <a:pt x="108" y="175"/>
                  </a:cubicBezTo>
                  <a:cubicBezTo>
                    <a:pt x="108" y="189"/>
                    <a:pt x="91" y="201"/>
                    <a:pt x="72" y="201"/>
                  </a:cubicBezTo>
                  <a:cubicBezTo>
                    <a:pt x="53" y="201"/>
                    <a:pt x="36" y="189"/>
                    <a:pt x="36" y="175"/>
                  </a:cubicBezTo>
                  <a:lnTo>
                    <a:pt x="0" y="175"/>
                  </a:lnTo>
                  <a:cubicBezTo>
                    <a:pt x="0" y="204"/>
                    <a:pt x="23" y="228"/>
                    <a:pt x="54" y="235"/>
                  </a:cubicBezTo>
                  <a:lnTo>
                    <a:pt x="54" y="259"/>
                  </a:lnTo>
                  <a:lnTo>
                    <a:pt x="90" y="259"/>
                  </a:lnTo>
                  <a:lnTo>
                    <a:pt x="90" y="235"/>
                  </a:lnTo>
                  <a:cubicBezTo>
                    <a:pt x="121" y="228"/>
                    <a:pt x="144" y="204"/>
                    <a:pt x="144" y="175"/>
                  </a:cubicBezTo>
                  <a:cubicBezTo>
                    <a:pt x="144" y="138"/>
                    <a:pt x="114" y="112"/>
                    <a:pt x="72" y="112"/>
                  </a:cubicBezTo>
                  <a:cubicBezTo>
                    <a:pt x="49" y="112"/>
                    <a:pt x="36" y="102"/>
                    <a:pt x="36" y="85"/>
                  </a:cubicBezTo>
                  <a:cubicBezTo>
                    <a:pt x="36" y="70"/>
                    <a:pt x="53" y="58"/>
                    <a:pt x="72" y="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9" name="Premium_content" descr="{&quot;Key&quot;:&quot;POWER_USER_SHAPE_ICON&quot;,&quot;Value&quot;:&quot;POWER_USER_SHAPE_ICON_STYLE_1&quot;}">
            <a:extLst>
              <a:ext uri="{FF2B5EF4-FFF2-40B4-BE49-F238E27FC236}">
                <a16:creationId xmlns:a16="http://schemas.microsoft.com/office/drawing/2014/main" id="{96D80A68-1A55-9F94-61F4-85719118C9EF}"/>
              </a:ext>
            </a:extLst>
          </p:cNvPr>
          <p:cNvGrpSpPr>
            <a:grpSpLocks noChangeAspect="1"/>
          </p:cNvGrpSpPr>
          <p:nvPr>
            <p:custDataLst>
              <p:tags r:id="rId4"/>
            </p:custDataLst>
          </p:nvPr>
        </p:nvGrpSpPr>
        <p:grpSpPr>
          <a:xfrm>
            <a:off x="7763064" y="1331884"/>
            <a:ext cx="304110" cy="314226"/>
            <a:chOff x="4030663" y="1246188"/>
            <a:chExt cx="715963" cy="739776"/>
          </a:xfrm>
          <a:solidFill>
            <a:schemeClr val="accent1"/>
          </a:solidFill>
        </p:grpSpPr>
        <p:sp>
          <p:nvSpPr>
            <p:cNvPr id="111" name="Freeform 305">
              <a:extLst>
                <a:ext uri="{FF2B5EF4-FFF2-40B4-BE49-F238E27FC236}">
                  <a16:creationId xmlns:a16="http://schemas.microsoft.com/office/drawing/2014/main" id="{83B001C3-A4EB-9BCD-658E-ED0C6048D16F}"/>
                </a:ext>
              </a:extLst>
            </p:cNvPr>
            <p:cNvSpPr>
              <a:spLocks/>
            </p:cNvSpPr>
            <p:nvPr/>
          </p:nvSpPr>
          <p:spPr bwMode="auto">
            <a:xfrm>
              <a:off x="4137026" y="1581151"/>
              <a:ext cx="609600" cy="292100"/>
            </a:xfrm>
            <a:custGeom>
              <a:avLst/>
              <a:gdLst>
                <a:gd name="T0" fmla="*/ 776 w 800"/>
                <a:gd name="T1" fmla="*/ 19 h 382"/>
                <a:gd name="T2" fmla="*/ 636 w 800"/>
                <a:gd name="T3" fmla="*/ 80 h 382"/>
                <a:gd name="T4" fmla="*/ 624 w 800"/>
                <a:gd name="T5" fmla="*/ 107 h 382"/>
                <a:gd name="T6" fmla="*/ 537 w 800"/>
                <a:gd name="T7" fmla="*/ 165 h 382"/>
                <a:gd name="T8" fmla="*/ 485 w 800"/>
                <a:gd name="T9" fmla="*/ 125 h 382"/>
                <a:gd name="T10" fmla="*/ 360 w 800"/>
                <a:gd name="T11" fmla="*/ 121 h 382"/>
                <a:gd name="T12" fmla="*/ 332 w 800"/>
                <a:gd name="T13" fmla="*/ 107 h 382"/>
                <a:gd name="T14" fmla="*/ 91 w 800"/>
                <a:gd name="T15" fmla="*/ 117 h 382"/>
                <a:gd name="T16" fmla="*/ 0 w 800"/>
                <a:gd name="T17" fmla="*/ 209 h 382"/>
                <a:gd name="T18" fmla="*/ 173 w 800"/>
                <a:gd name="T19" fmla="*/ 382 h 382"/>
                <a:gd name="T20" fmla="*/ 201 w 800"/>
                <a:gd name="T21" fmla="*/ 354 h 382"/>
                <a:gd name="T22" fmla="*/ 495 w 800"/>
                <a:gd name="T23" fmla="*/ 354 h 382"/>
                <a:gd name="T24" fmla="*/ 557 w 800"/>
                <a:gd name="T25" fmla="*/ 331 h 382"/>
                <a:gd name="T26" fmla="*/ 633 w 800"/>
                <a:gd name="T27" fmla="*/ 266 h 382"/>
                <a:gd name="T28" fmla="*/ 723 w 800"/>
                <a:gd name="T29" fmla="*/ 164 h 382"/>
                <a:gd name="T30" fmla="*/ 790 w 800"/>
                <a:gd name="T31" fmla="*/ 60 h 382"/>
                <a:gd name="T32" fmla="*/ 776 w 800"/>
                <a:gd name="T33" fmla="*/ 1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382">
                  <a:moveTo>
                    <a:pt x="776" y="19"/>
                  </a:moveTo>
                  <a:cubicBezTo>
                    <a:pt x="720" y="0"/>
                    <a:pt x="660" y="26"/>
                    <a:pt x="636" y="80"/>
                  </a:cubicBezTo>
                  <a:lnTo>
                    <a:pt x="624" y="107"/>
                  </a:lnTo>
                  <a:lnTo>
                    <a:pt x="537" y="165"/>
                  </a:lnTo>
                  <a:cubicBezTo>
                    <a:pt x="530" y="143"/>
                    <a:pt x="510" y="126"/>
                    <a:pt x="485" y="125"/>
                  </a:cubicBezTo>
                  <a:lnTo>
                    <a:pt x="360" y="121"/>
                  </a:lnTo>
                  <a:cubicBezTo>
                    <a:pt x="349" y="121"/>
                    <a:pt x="337" y="113"/>
                    <a:pt x="332" y="107"/>
                  </a:cubicBezTo>
                  <a:cubicBezTo>
                    <a:pt x="278" y="53"/>
                    <a:pt x="160" y="49"/>
                    <a:pt x="91" y="117"/>
                  </a:cubicBezTo>
                  <a:lnTo>
                    <a:pt x="0" y="209"/>
                  </a:lnTo>
                  <a:lnTo>
                    <a:pt x="173" y="382"/>
                  </a:lnTo>
                  <a:lnTo>
                    <a:pt x="201" y="354"/>
                  </a:lnTo>
                  <a:lnTo>
                    <a:pt x="495" y="354"/>
                  </a:lnTo>
                  <a:cubicBezTo>
                    <a:pt x="517" y="354"/>
                    <a:pt x="539" y="346"/>
                    <a:pt x="557" y="331"/>
                  </a:cubicBezTo>
                  <a:lnTo>
                    <a:pt x="633" y="266"/>
                  </a:lnTo>
                  <a:cubicBezTo>
                    <a:pt x="668" y="237"/>
                    <a:pt x="698" y="203"/>
                    <a:pt x="723" y="164"/>
                  </a:cubicBezTo>
                  <a:lnTo>
                    <a:pt x="790" y="60"/>
                  </a:lnTo>
                  <a:cubicBezTo>
                    <a:pt x="800" y="45"/>
                    <a:pt x="793" y="25"/>
                    <a:pt x="776" y="1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Freeform 306">
              <a:extLst>
                <a:ext uri="{FF2B5EF4-FFF2-40B4-BE49-F238E27FC236}">
                  <a16:creationId xmlns:a16="http://schemas.microsoft.com/office/drawing/2014/main" id="{081CAF48-AF83-F95D-404C-BD3216286FF4}"/>
                </a:ext>
              </a:extLst>
            </p:cNvPr>
            <p:cNvSpPr>
              <a:spLocks noEditPoints="1"/>
            </p:cNvSpPr>
            <p:nvPr/>
          </p:nvSpPr>
          <p:spPr bwMode="auto">
            <a:xfrm>
              <a:off x="4030663" y="1739901"/>
              <a:ext cx="246063" cy="246063"/>
            </a:xfrm>
            <a:custGeom>
              <a:avLst/>
              <a:gdLst>
                <a:gd name="T0" fmla="*/ 232 w 322"/>
                <a:gd name="T1" fmla="*/ 207 h 322"/>
                <a:gd name="T2" fmla="*/ 256 w 322"/>
                <a:gd name="T3" fmla="*/ 230 h 322"/>
                <a:gd name="T4" fmla="*/ 232 w 322"/>
                <a:gd name="T5" fmla="*/ 254 h 322"/>
                <a:gd name="T6" fmla="*/ 209 w 322"/>
                <a:gd name="T7" fmla="*/ 230 h 322"/>
                <a:gd name="T8" fmla="*/ 232 w 322"/>
                <a:gd name="T9" fmla="*/ 207 h 322"/>
                <a:gd name="T10" fmla="*/ 0 w 322"/>
                <a:gd name="T11" fmla="*/ 93 h 322"/>
                <a:gd name="T12" fmla="*/ 230 w 322"/>
                <a:gd name="T13" fmla="*/ 322 h 322"/>
                <a:gd name="T14" fmla="*/ 322 w 322"/>
                <a:gd name="T15" fmla="*/ 230 h 322"/>
                <a:gd name="T16" fmla="*/ 93 w 322"/>
                <a:gd name="T17" fmla="*/ 0 h 322"/>
                <a:gd name="T18" fmla="*/ 0 w 322"/>
                <a:gd name="T19" fmla="*/ 9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22">
                  <a:moveTo>
                    <a:pt x="232" y="207"/>
                  </a:moveTo>
                  <a:lnTo>
                    <a:pt x="256" y="230"/>
                  </a:lnTo>
                  <a:lnTo>
                    <a:pt x="232" y="254"/>
                  </a:lnTo>
                  <a:lnTo>
                    <a:pt x="209" y="230"/>
                  </a:lnTo>
                  <a:lnTo>
                    <a:pt x="232" y="207"/>
                  </a:lnTo>
                  <a:close/>
                  <a:moveTo>
                    <a:pt x="0" y="93"/>
                  </a:moveTo>
                  <a:lnTo>
                    <a:pt x="230" y="322"/>
                  </a:lnTo>
                  <a:lnTo>
                    <a:pt x="322" y="230"/>
                  </a:lnTo>
                  <a:lnTo>
                    <a:pt x="93" y="0"/>
                  </a:lnTo>
                  <a:lnTo>
                    <a:pt x="0" y="9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307">
              <a:extLst>
                <a:ext uri="{FF2B5EF4-FFF2-40B4-BE49-F238E27FC236}">
                  <a16:creationId xmlns:a16="http://schemas.microsoft.com/office/drawing/2014/main" id="{73A4CD5F-B3E7-07FE-D9B8-051EA67198AE}"/>
                </a:ext>
              </a:extLst>
            </p:cNvPr>
            <p:cNvSpPr>
              <a:spLocks noEditPoints="1"/>
            </p:cNvSpPr>
            <p:nvPr/>
          </p:nvSpPr>
          <p:spPr bwMode="auto">
            <a:xfrm>
              <a:off x="4162426" y="1246188"/>
              <a:ext cx="555625" cy="366713"/>
            </a:xfrm>
            <a:custGeom>
              <a:avLst/>
              <a:gdLst>
                <a:gd name="T0" fmla="*/ 660 w 731"/>
                <a:gd name="T1" fmla="*/ 122 h 481"/>
                <a:gd name="T2" fmla="*/ 697 w 731"/>
                <a:gd name="T3" fmla="*/ 122 h 481"/>
                <a:gd name="T4" fmla="*/ 560 w 731"/>
                <a:gd name="T5" fmla="*/ 411 h 481"/>
                <a:gd name="T6" fmla="*/ 494 w 731"/>
                <a:gd name="T7" fmla="*/ 377 h 481"/>
                <a:gd name="T8" fmla="*/ 560 w 731"/>
                <a:gd name="T9" fmla="*/ 411 h 481"/>
                <a:gd name="T10" fmla="*/ 415 w 731"/>
                <a:gd name="T11" fmla="*/ 411 h 481"/>
                <a:gd name="T12" fmla="*/ 448 w 731"/>
                <a:gd name="T13" fmla="*/ 377 h 481"/>
                <a:gd name="T14" fmla="*/ 365 w 731"/>
                <a:gd name="T15" fmla="*/ 276 h 481"/>
                <a:gd name="T16" fmla="*/ 290 w 731"/>
                <a:gd name="T17" fmla="*/ 334 h 481"/>
                <a:gd name="T18" fmla="*/ 440 w 731"/>
                <a:gd name="T19" fmla="*/ 334 h 481"/>
                <a:gd name="T20" fmla="*/ 365 w 731"/>
                <a:gd name="T21" fmla="*/ 276 h 481"/>
                <a:gd name="T22" fmla="*/ 349 w 731"/>
                <a:gd name="T23" fmla="*/ 411 h 481"/>
                <a:gd name="T24" fmla="*/ 382 w 731"/>
                <a:gd name="T25" fmla="*/ 377 h 481"/>
                <a:gd name="T26" fmla="*/ 315 w 731"/>
                <a:gd name="T27" fmla="*/ 411 h 481"/>
                <a:gd name="T28" fmla="*/ 282 w 731"/>
                <a:gd name="T29" fmla="*/ 377 h 481"/>
                <a:gd name="T30" fmla="*/ 315 w 731"/>
                <a:gd name="T31" fmla="*/ 411 h 481"/>
                <a:gd name="T32" fmla="*/ 365 w 731"/>
                <a:gd name="T33" fmla="*/ 33 h 481"/>
                <a:gd name="T34" fmla="*/ 365 w 731"/>
                <a:gd name="T35" fmla="*/ 71 h 481"/>
                <a:gd name="T36" fmla="*/ 236 w 731"/>
                <a:gd name="T37" fmla="*/ 411 h 481"/>
                <a:gd name="T38" fmla="*/ 170 w 731"/>
                <a:gd name="T39" fmla="*/ 377 h 481"/>
                <a:gd name="T40" fmla="*/ 236 w 731"/>
                <a:gd name="T41" fmla="*/ 411 h 481"/>
                <a:gd name="T42" fmla="*/ 33 w 731"/>
                <a:gd name="T43" fmla="*/ 122 h 481"/>
                <a:gd name="T44" fmla="*/ 70 w 731"/>
                <a:gd name="T45" fmla="*/ 122 h 481"/>
                <a:gd name="T46" fmla="*/ 679 w 731"/>
                <a:gd name="T47" fmla="*/ 70 h 481"/>
                <a:gd name="T48" fmla="*/ 637 w 731"/>
                <a:gd name="T49" fmla="*/ 153 h 481"/>
                <a:gd name="T50" fmla="*/ 383 w 731"/>
                <a:gd name="T51" fmla="*/ 101 h 481"/>
                <a:gd name="T52" fmla="*/ 365 w 731"/>
                <a:gd name="T53" fmla="*/ 0 h 481"/>
                <a:gd name="T54" fmla="*/ 347 w 731"/>
                <a:gd name="T55" fmla="*/ 101 h 481"/>
                <a:gd name="T56" fmla="*/ 93 w 731"/>
                <a:gd name="T57" fmla="*/ 153 h 481"/>
                <a:gd name="T58" fmla="*/ 52 w 731"/>
                <a:gd name="T59" fmla="*/ 70 h 481"/>
                <a:gd name="T60" fmla="*/ 52 w 731"/>
                <a:gd name="T61" fmla="*/ 174 h 481"/>
                <a:gd name="T62" fmla="*/ 137 w 731"/>
                <a:gd name="T63" fmla="*/ 383 h 481"/>
                <a:gd name="T64" fmla="*/ 594 w 731"/>
                <a:gd name="T65" fmla="*/ 481 h 481"/>
                <a:gd name="T66" fmla="*/ 673 w 731"/>
                <a:gd name="T67" fmla="*/ 173 h 481"/>
                <a:gd name="T68" fmla="*/ 731 w 731"/>
                <a:gd name="T69" fmla="*/ 12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1" h="481">
                  <a:moveTo>
                    <a:pt x="679" y="141"/>
                  </a:moveTo>
                  <a:cubicBezTo>
                    <a:pt x="668" y="141"/>
                    <a:pt x="660" y="132"/>
                    <a:pt x="660" y="122"/>
                  </a:cubicBezTo>
                  <a:cubicBezTo>
                    <a:pt x="660" y="112"/>
                    <a:pt x="668" y="103"/>
                    <a:pt x="679" y="103"/>
                  </a:cubicBezTo>
                  <a:cubicBezTo>
                    <a:pt x="689" y="103"/>
                    <a:pt x="697" y="112"/>
                    <a:pt x="697" y="122"/>
                  </a:cubicBezTo>
                  <a:cubicBezTo>
                    <a:pt x="697" y="132"/>
                    <a:pt x="689" y="141"/>
                    <a:pt x="679" y="141"/>
                  </a:cubicBezTo>
                  <a:close/>
                  <a:moveTo>
                    <a:pt x="560" y="411"/>
                  </a:moveTo>
                  <a:lnTo>
                    <a:pt x="494" y="411"/>
                  </a:lnTo>
                  <a:lnTo>
                    <a:pt x="494" y="377"/>
                  </a:lnTo>
                  <a:lnTo>
                    <a:pt x="560" y="377"/>
                  </a:lnTo>
                  <a:lnTo>
                    <a:pt x="560" y="411"/>
                  </a:lnTo>
                  <a:close/>
                  <a:moveTo>
                    <a:pt x="448" y="411"/>
                  </a:moveTo>
                  <a:lnTo>
                    <a:pt x="415" y="411"/>
                  </a:lnTo>
                  <a:lnTo>
                    <a:pt x="415" y="377"/>
                  </a:lnTo>
                  <a:lnTo>
                    <a:pt x="448" y="377"/>
                  </a:lnTo>
                  <a:lnTo>
                    <a:pt x="448" y="411"/>
                  </a:lnTo>
                  <a:close/>
                  <a:moveTo>
                    <a:pt x="365" y="276"/>
                  </a:moveTo>
                  <a:lnTo>
                    <a:pt x="329" y="334"/>
                  </a:lnTo>
                  <a:lnTo>
                    <a:pt x="290" y="334"/>
                  </a:lnTo>
                  <a:lnTo>
                    <a:pt x="365" y="213"/>
                  </a:lnTo>
                  <a:lnTo>
                    <a:pt x="440" y="334"/>
                  </a:lnTo>
                  <a:lnTo>
                    <a:pt x="401" y="334"/>
                  </a:lnTo>
                  <a:lnTo>
                    <a:pt x="365" y="276"/>
                  </a:lnTo>
                  <a:close/>
                  <a:moveTo>
                    <a:pt x="382" y="411"/>
                  </a:moveTo>
                  <a:lnTo>
                    <a:pt x="349" y="411"/>
                  </a:lnTo>
                  <a:lnTo>
                    <a:pt x="349" y="377"/>
                  </a:lnTo>
                  <a:lnTo>
                    <a:pt x="382" y="377"/>
                  </a:lnTo>
                  <a:lnTo>
                    <a:pt x="382" y="411"/>
                  </a:lnTo>
                  <a:close/>
                  <a:moveTo>
                    <a:pt x="315" y="411"/>
                  </a:moveTo>
                  <a:lnTo>
                    <a:pt x="282" y="411"/>
                  </a:lnTo>
                  <a:lnTo>
                    <a:pt x="282" y="377"/>
                  </a:lnTo>
                  <a:lnTo>
                    <a:pt x="315" y="377"/>
                  </a:lnTo>
                  <a:lnTo>
                    <a:pt x="315" y="411"/>
                  </a:lnTo>
                  <a:close/>
                  <a:moveTo>
                    <a:pt x="346" y="52"/>
                  </a:moveTo>
                  <a:cubicBezTo>
                    <a:pt x="346" y="42"/>
                    <a:pt x="355" y="33"/>
                    <a:pt x="365" y="33"/>
                  </a:cubicBezTo>
                  <a:cubicBezTo>
                    <a:pt x="375" y="33"/>
                    <a:pt x="384" y="42"/>
                    <a:pt x="384" y="52"/>
                  </a:cubicBezTo>
                  <a:cubicBezTo>
                    <a:pt x="384" y="62"/>
                    <a:pt x="375" y="71"/>
                    <a:pt x="365" y="71"/>
                  </a:cubicBezTo>
                  <a:cubicBezTo>
                    <a:pt x="355" y="71"/>
                    <a:pt x="346" y="62"/>
                    <a:pt x="346" y="52"/>
                  </a:cubicBezTo>
                  <a:close/>
                  <a:moveTo>
                    <a:pt x="236" y="411"/>
                  </a:moveTo>
                  <a:lnTo>
                    <a:pt x="170" y="411"/>
                  </a:lnTo>
                  <a:lnTo>
                    <a:pt x="170" y="377"/>
                  </a:lnTo>
                  <a:lnTo>
                    <a:pt x="236" y="377"/>
                  </a:lnTo>
                  <a:lnTo>
                    <a:pt x="236" y="411"/>
                  </a:lnTo>
                  <a:close/>
                  <a:moveTo>
                    <a:pt x="52" y="141"/>
                  </a:moveTo>
                  <a:cubicBezTo>
                    <a:pt x="41" y="141"/>
                    <a:pt x="33" y="132"/>
                    <a:pt x="33" y="122"/>
                  </a:cubicBezTo>
                  <a:cubicBezTo>
                    <a:pt x="33" y="112"/>
                    <a:pt x="41" y="103"/>
                    <a:pt x="52" y="103"/>
                  </a:cubicBezTo>
                  <a:cubicBezTo>
                    <a:pt x="62" y="103"/>
                    <a:pt x="70" y="112"/>
                    <a:pt x="70" y="122"/>
                  </a:cubicBezTo>
                  <a:cubicBezTo>
                    <a:pt x="70" y="132"/>
                    <a:pt x="62" y="141"/>
                    <a:pt x="52" y="141"/>
                  </a:cubicBezTo>
                  <a:close/>
                  <a:moveTo>
                    <a:pt x="679" y="70"/>
                  </a:moveTo>
                  <a:cubicBezTo>
                    <a:pt x="650" y="70"/>
                    <a:pt x="627" y="93"/>
                    <a:pt x="627" y="122"/>
                  </a:cubicBezTo>
                  <a:cubicBezTo>
                    <a:pt x="627" y="134"/>
                    <a:pt x="631" y="145"/>
                    <a:pt x="637" y="153"/>
                  </a:cubicBezTo>
                  <a:lnTo>
                    <a:pt x="489" y="273"/>
                  </a:lnTo>
                  <a:lnTo>
                    <a:pt x="383" y="101"/>
                  </a:lnTo>
                  <a:cubicBezTo>
                    <a:pt x="403" y="93"/>
                    <a:pt x="417" y="74"/>
                    <a:pt x="417" y="52"/>
                  </a:cubicBezTo>
                  <a:cubicBezTo>
                    <a:pt x="417" y="23"/>
                    <a:pt x="394" y="0"/>
                    <a:pt x="365" y="0"/>
                  </a:cubicBezTo>
                  <a:cubicBezTo>
                    <a:pt x="336" y="0"/>
                    <a:pt x="313" y="23"/>
                    <a:pt x="313" y="52"/>
                  </a:cubicBezTo>
                  <a:cubicBezTo>
                    <a:pt x="313" y="74"/>
                    <a:pt x="327" y="93"/>
                    <a:pt x="347" y="101"/>
                  </a:cubicBezTo>
                  <a:lnTo>
                    <a:pt x="241" y="273"/>
                  </a:lnTo>
                  <a:lnTo>
                    <a:pt x="93" y="153"/>
                  </a:lnTo>
                  <a:cubicBezTo>
                    <a:pt x="100" y="145"/>
                    <a:pt x="104" y="134"/>
                    <a:pt x="104" y="122"/>
                  </a:cubicBezTo>
                  <a:cubicBezTo>
                    <a:pt x="104" y="93"/>
                    <a:pt x="80" y="70"/>
                    <a:pt x="52" y="70"/>
                  </a:cubicBezTo>
                  <a:cubicBezTo>
                    <a:pt x="23" y="70"/>
                    <a:pt x="0" y="93"/>
                    <a:pt x="0" y="122"/>
                  </a:cubicBezTo>
                  <a:cubicBezTo>
                    <a:pt x="0" y="151"/>
                    <a:pt x="23" y="174"/>
                    <a:pt x="52" y="174"/>
                  </a:cubicBezTo>
                  <a:cubicBezTo>
                    <a:pt x="54" y="174"/>
                    <a:pt x="56" y="174"/>
                    <a:pt x="57" y="173"/>
                  </a:cubicBezTo>
                  <a:lnTo>
                    <a:pt x="137" y="383"/>
                  </a:lnTo>
                  <a:lnTo>
                    <a:pt x="137" y="481"/>
                  </a:lnTo>
                  <a:lnTo>
                    <a:pt x="594" y="481"/>
                  </a:lnTo>
                  <a:lnTo>
                    <a:pt x="594" y="383"/>
                  </a:lnTo>
                  <a:lnTo>
                    <a:pt x="673" y="173"/>
                  </a:lnTo>
                  <a:cubicBezTo>
                    <a:pt x="675" y="174"/>
                    <a:pt x="677" y="174"/>
                    <a:pt x="679" y="174"/>
                  </a:cubicBezTo>
                  <a:cubicBezTo>
                    <a:pt x="707" y="174"/>
                    <a:pt x="731" y="151"/>
                    <a:pt x="731" y="122"/>
                  </a:cubicBezTo>
                  <a:cubicBezTo>
                    <a:pt x="731" y="93"/>
                    <a:pt x="707" y="70"/>
                    <a:pt x="679"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0" name="Advocacy" descr="{&quot;Key&quot;:&quot;POWER_USER_SHAPE_ICON&quot;,&quot;Value&quot;:&quot;POWER_USER_SHAPE_ICON_STYLE_1&quot;}">
            <a:extLst>
              <a:ext uri="{FF2B5EF4-FFF2-40B4-BE49-F238E27FC236}">
                <a16:creationId xmlns:a16="http://schemas.microsoft.com/office/drawing/2014/main" id="{F05B7E4B-20D3-D424-A893-221ADF438FCC}"/>
              </a:ext>
            </a:extLst>
          </p:cNvPr>
          <p:cNvGrpSpPr>
            <a:grpSpLocks noChangeAspect="1"/>
          </p:cNvGrpSpPr>
          <p:nvPr>
            <p:custDataLst>
              <p:tags r:id="rId5"/>
            </p:custDataLst>
          </p:nvPr>
        </p:nvGrpSpPr>
        <p:grpSpPr bwMode="auto">
          <a:xfrm>
            <a:off x="1406965" y="4816486"/>
            <a:ext cx="272196" cy="314226"/>
            <a:chOff x="8" y="8"/>
            <a:chExt cx="408" cy="471"/>
          </a:xfrm>
          <a:solidFill>
            <a:schemeClr val="accent1"/>
          </a:solidFill>
        </p:grpSpPr>
        <p:sp>
          <p:nvSpPr>
            <p:cNvPr id="82" name="Advocacy">
              <a:extLst>
                <a:ext uri="{FF2B5EF4-FFF2-40B4-BE49-F238E27FC236}">
                  <a16:creationId xmlns:a16="http://schemas.microsoft.com/office/drawing/2014/main" id="{2EEFA786-60C0-711A-05B2-835A8F0465CD}"/>
                </a:ext>
              </a:extLst>
            </p:cNvPr>
            <p:cNvSpPr>
              <a:spLocks noChangeArrowheads="1"/>
            </p:cNvSpPr>
            <p:nvPr>
              <p:custDataLst>
                <p:tags r:id="rId6"/>
              </p:custDataLst>
            </p:nvPr>
          </p:nvSpPr>
          <p:spPr bwMode="auto">
            <a:xfrm>
              <a:off x="285" y="298"/>
              <a:ext cx="37" cy="3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Advocacy">
              <a:extLst>
                <a:ext uri="{FF2B5EF4-FFF2-40B4-BE49-F238E27FC236}">
                  <a16:creationId xmlns:a16="http://schemas.microsoft.com/office/drawing/2014/main" id="{4B86689C-E887-811B-430C-FAC87D5E65A4}"/>
                </a:ext>
              </a:extLst>
            </p:cNvPr>
            <p:cNvSpPr>
              <a:spLocks noChangeArrowheads="1"/>
            </p:cNvSpPr>
            <p:nvPr>
              <p:custDataLst>
                <p:tags r:id="rId7"/>
              </p:custDataLst>
            </p:nvPr>
          </p:nvSpPr>
          <p:spPr bwMode="auto">
            <a:xfrm>
              <a:off x="20" y="298"/>
              <a:ext cx="37" cy="3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Advocacy">
              <a:extLst>
                <a:ext uri="{FF2B5EF4-FFF2-40B4-BE49-F238E27FC236}">
                  <a16:creationId xmlns:a16="http://schemas.microsoft.com/office/drawing/2014/main" id="{B4AB0ED0-3980-57B5-7181-2E44A90533D6}"/>
                </a:ext>
              </a:extLst>
            </p:cNvPr>
            <p:cNvSpPr>
              <a:spLocks noChangeArrowheads="1"/>
            </p:cNvSpPr>
            <p:nvPr>
              <p:custDataLst>
                <p:tags r:id="rId8"/>
              </p:custDataLst>
            </p:nvPr>
          </p:nvSpPr>
          <p:spPr bwMode="auto">
            <a:xfrm>
              <a:off x="221" y="264"/>
              <a:ext cx="56" cy="55"/>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Advocacy">
              <a:extLst>
                <a:ext uri="{FF2B5EF4-FFF2-40B4-BE49-F238E27FC236}">
                  <a16:creationId xmlns:a16="http://schemas.microsoft.com/office/drawing/2014/main" id="{676ABF3D-F3F8-637C-591C-A7FFFBD81587}"/>
                </a:ext>
              </a:extLst>
            </p:cNvPr>
            <p:cNvSpPr>
              <a:spLocks/>
            </p:cNvSpPr>
            <p:nvPr>
              <p:custDataLst>
                <p:tags r:id="rId9"/>
              </p:custDataLst>
            </p:nvPr>
          </p:nvSpPr>
          <p:spPr bwMode="auto">
            <a:xfrm>
              <a:off x="295" y="345"/>
              <a:ext cx="39" cy="86"/>
            </a:xfrm>
            <a:custGeom>
              <a:avLst/>
              <a:gdLst>
                <a:gd name="T0" fmla="*/ 103 w 103"/>
                <a:gd name="T1" fmla="*/ 229 h 229"/>
                <a:gd name="T2" fmla="*/ 20 w 103"/>
                <a:gd name="T3" fmla="*/ 229 h 229"/>
                <a:gd name="T4" fmla="*/ 20 w 103"/>
                <a:gd name="T5" fmla="*/ 76 h 229"/>
                <a:gd name="T6" fmla="*/ 0 w 103"/>
                <a:gd name="T7" fmla="*/ 4 h 229"/>
                <a:gd name="T8" fmla="*/ 23 w 103"/>
                <a:gd name="T9" fmla="*/ 0 h 229"/>
                <a:gd name="T10" fmla="*/ 103 w 103"/>
                <a:gd name="T11" fmla="*/ 81 h 229"/>
                <a:gd name="T12" fmla="*/ 103 w 103"/>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103" h="229">
                  <a:moveTo>
                    <a:pt x="103" y="229"/>
                  </a:moveTo>
                  <a:lnTo>
                    <a:pt x="20" y="229"/>
                  </a:lnTo>
                  <a:lnTo>
                    <a:pt x="20" y="76"/>
                  </a:lnTo>
                  <a:cubicBezTo>
                    <a:pt x="20" y="50"/>
                    <a:pt x="12" y="25"/>
                    <a:pt x="0" y="4"/>
                  </a:cubicBezTo>
                  <a:cubicBezTo>
                    <a:pt x="7" y="2"/>
                    <a:pt x="15" y="0"/>
                    <a:pt x="23" y="0"/>
                  </a:cubicBezTo>
                  <a:cubicBezTo>
                    <a:pt x="67" y="0"/>
                    <a:pt x="103" y="36"/>
                    <a:pt x="103" y="81"/>
                  </a:cubicBezTo>
                  <a:lnTo>
                    <a:pt x="103" y="2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Advocacy">
              <a:extLst>
                <a:ext uri="{FF2B5EF4-FFF2-40B4-BE49-F238E27FC236}">
                  <a16:creationId xmlns:a16="http://schemas.microsoft.com/office/drawing/2014/main" id="{87D2EA23-58D5-D248-AB3C-C20B9EDD0963}"/>
                </a:ext>
              </a:extLst>
            </p:cNvPr>
            <p:cNvSpPr>
              <a:spLocks noChangeArrowheads="1"/>
            </p:cNvSpPr>
            <p:nvPr>
              <p:custDataLst>
                <p:tags r:id="rId10"/>
              </p:custDataLst>
            </p:nvPr>
          </p:nvSpPr>
          <p:spPr bwMode="auto">
            <a:xfrm>
              <a:off x="66" y="264"/>
              <a:ext cx="55" cy="55"/>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Advocacy">
              <a:extLst>
                <a:ext uri="{FF2B5EF4-FFF2-40B4-BE49-F238E27FC236}">
                  <a16:creationId xmlns:a16="http://schemas.microsoft.com/office/drawing/2014/main" id="{97199079-6FC5-3D3F-4ACC-876331893C7D}"/>
                </a:ext>
              </a:extLst>
            </p:cNvPr>
            <p:cNvSpPr>
              <a:spLocks/>
            </p:cNvSpPr>
            <p:nvPr>
              <p:custDataLst>
                <p:tags r:id="rId11"/>
              </p:custDataLst>
            </p:nvPr>
          </p:nvSpPr>
          <p:spPr bwMode="auto">
            <a:xfrm>
              <a:off x="8" y="345"/>
              <a:ext cx="39" cy="86"/>
            </a:xfrm>
            <a:custGeom>
              <a:avLst/>
              <a:gdLst>
                <a:gd name="T0" fmla="*/ 81 w 104"/>
                <a:gd name="T1" fmla="*/ 0 h 229"/>
                <a:gd name="T2" fmla="*/ 104 w 104"/>
                <a:gd name="T3" fmla="*/ 4 h 229"/>
                <a:gd name="T4" fmla="*/ 83 w 104"/>
                <a:gd name="T5" fmla="*/ 76 h 229"/>
                <a:gd name="T6" fmla="*/ 83 w 104"/>
                <a:gd name="T7" fmla="*/ 229 h 229"/>
                <a:gd name="T8" fmla="*/ 0 w 104"/>
                <a:gd name="T9" fmla="*/ 229 h 229"/>
                <a:gd name="T10" fmla="*/ 0 w 104"/>
                <a:gd name="T11" fmla="*/ 81 h 229"/>
                <a:gd name="T12" fmla="*/ 81 w 104"/>
                <a:gd name="T13" fmla="*/ 0 h 229"/>
              </a:gdLst>
              <a:ahLst/>
              <a:cxnLst>
                <a:cxn ang="0">
                  <a:pos x="T0" y="T1"/>
                </a:cxn>
                <a:cxn ang="0">
                  <a:pos x="T2" y="T3"/>
                </a:cxn>
                <a:cxn ang="0">
                  <a:pos x="T4" y="T5"/>
                </a:cxn>
                <a:cxn ang="0">
                  <a:pos x="T6" y="T7"/>
                </a:cxn>
                <a:cxn ang="0">
                  <a:pos x="T8" y="T9"/>
                </a:cxn>
                <a:cxn ang="0">
                  <a:pos x="T10" y="T11"/>
                </a:cxn>
                <a:cxn ang="0">
                  <a:pos x="T12" y="T13"/>
                </a:cxn>
              </a:cxnLst>
              <a:rect l="0" t="0" r="r" b="b"/>
              <a:pathLst>
                <a:path w="104" h="229">
                  <a:moveTo>
                    <a:pt x="81" y="0"/>
                  </a:moveTo>
                  <a:cubicBezTo>
                    <a:pt x="89" y="0"/>
                    <a:pt x="96" y="2"/>
                    <a:pt x="104" y="4"/>
                  </a:cubicBezTo>
                  <a:cubicBezTo>
                    <a:pt x="91" y="25"/>
                    <a:pt x="83" y="50"/>
                    <a:pt x="83" y="76"/>
                  </a:cubicBezTo>
                  <a:lnTo>
                    <a:pt x="83" y="229"/>
                  </a:lnTo>
                  <a:lnTo>
                    <a:pt x="0" y="229"/>
                  </a:lnTo>
                  <a:lnTo>
                    <a:pt x="0" y="81"/>
                  </a:lnTo>
                  <a:cubicBezTo>
                    <a:pt x="0" y="36"/>
                    <a:pt x="36"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Advocacy">
              <a:extLst>
                <a:ext uri="{FF2B5EF4-FFF2-40B4-BE49-F238E27FC236}">
                  <a16:creationId xmlns:a16="http://schemas.microsoft.com/office/drawing/2014/main" id="{4CA0CFFF-B94F-A9D5-F041-A55B81162417}"/>
                </a:ext>
              </a:extLst>
            </p:cNvPr>
            <p:cNvSpPr>
              <a:spLocks noChangeArrowheads="1"/>
            </p:cNvSpPr>
            <p:nvPr>
              <p:custDataLst>
                <p:tags r:id="rId12"/>
              </p:custDataLst>
            </p:nvPr>
          </p:nvSpPr>
          <p:spPr bwMode="auto">
            <a:xfrm>
              <a:off x="130" y="209"/>
              <a:ext cx="82" cy="8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Advocacy">
              <a:extLst>
                <a:ext uri="{FF2B5EF4-FFF2-40B4-BE49-F238E27FC236}">
                  <a16:creationId xmlns:a16="http://schemas.microsoft.com/office/drawing/2014/main" id="{A78810CB-AEC4-5B6C-D5B3-1886EBAD3B38}"/>
                </a:ext>
              </a:extLst>
            </p:cNvPr>
            <p:cNvSpPr>
              <a:spLocks/>
            </p:cNvSpPr>
            <p:nvPr>
              <p:custDataLst>
                <p:tags r:id="rId13"/>
              </p:custDataLst>
            </p:nvPr>
          </p:nvSpPr>
          <p:spPr bwMode="auto">
            <a:xfrm>
              <a:off x="236" y="330"/>
              <a:ext cx="57" cy="123"/>
            </a:xfrm>
            <a:custGeom>
              <a:avLst/>
              <a:gdLst>
                <a:gd name="T0" fmla="*/ 150 w 150"/>
                <a:gd name="T1" fmla="*/ 327 h 327"/>
                <a:gd name="T2" fmla="*/ 22 w 150"/>
                <a:gd name="T3" fmla="*/ 327 h 327"/>
                <a:gd name="T4" fmla="*/ 22 w 150"/>
                <a:gd name="T5" fmla="*/ 94 h 327"/>
                <a:gd name="T6" fmla="*/ 0 w 150"/>
                <a:gd name="T7" fmla="*/ 5 h 327"/>
                <a:gd name="T8" fmla="*/ 33 w 150"/>
                <a:gd name="T9" fmla="*/ 0 h 327"/>
                <a:gd name="T10" fmla="*/ 150 w 150"/>
                <a:gd name="T11" fmla="*/ 117 h 327"/>
                <a:gd name="T12" fmla="*/ 150 w 150"/>
                <a:gd name="T13" fmla="*/ 327 h 327"/>
              </a:gdLst>
              <a:ahLst/>
              <a:cxnLst>
                <a:cxn ang="0">
                  <a:pos x="T0" y="T1"/>
                </a:cxn>
                <a:cxn ang="0">
                  <a:pos x="T2" y="T3"/>
                </a:cxn>
                <a:cxn ang="0">
                  <a:pos x="T4" y="T5"/>
                </a:cxn>
                <a:cxn ang="0">
                  <a:pos x="T6" y="T7"/>
                </a:cxn>
                <a:cxn ang="0">
                  <a:pos x="T8" y="T9"/>
                </a:cxn>
                <a:cxn ang="0">
                  <a:pos x="T10" y="T11"/>
                </a:cxn>
                <a:cxn ang="0">
                  <a:pos x="T12" y="T13"/>
                </a:cxn>
              </a:cxnLst>
              <a:rect l="0" t="0" r="r" b="b"/>
              <a:pathLst>
                <a:path w="150" h="327">
                  <a:moveTo>
                    <a:pt x="150" y="327"/>
                  </a:moveTo>
                  <a:lnTo>
                    <a:pt x="22" y="327"/>
                  </a:lnTo>
                  <a:lnTo>
                    <a:pt x="22" y="94"/>
                  </a:lnTo>
                  <a:cubicBezTo>
                    <a:pt x="22" y="62"/>
                    <a:pt x="14" y="32"/>
                    <a:pt x="0" y="5"/>
                  </a:cubicBezTo>
                  <a:cubicBezTo>
                    <a:pt x="11" y="2"/>
                    <a:pt x="22" y="0"/>
                    <a:pt x="33" y="0"/>
                  </a:cubicBezTo>
                  <a:cubicBezTo>
                    <a:pt x="98" y="0"/>
                    <a:pt x="150" y="52"/>
                    <a:pt x="150" y="117"/>
                  </a:cubicBezTo>
                  <a:lnTo>
                    <a:pt x="150" y="3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Advocacy">
              <a:extLst>
                <a:ext uri="{FF2B5EF4-FFF2-40B4-BE49-F238E27FC236}">
                  <a16:creationId xmlns:a16="http://schemas.microsoft.com/office/drawing/2014/main" id="{97CCFEDA-E1CC-4FBC-EF35-D0FF0A582DA2}"/>
                </a:ext>
              </a:extLst>
            </p:cNvPr>
            <p:cNvSpPr>
              <a:spLocks/>
            </p:cNvSpPr>
            <p:nvPr>
              <p:custDataLst>
                <p:tags r:id="rId14"/>
              </p:custDataLst>
            </p:nvPr>
          </p:nvSpPr>
          <p:spPr bwMode="auto">
            <a:xfrm>
              <a:off x="49" y="330"/>
              <a:ext cx="57" cy="123"/>
            </a:xfrm>
            <a:custGeom>
              <a:avLst/>
              <a:gdLst>
                <a:gd name="T0" fmla="*/ 128 w 150"/>
                <a:gd name="T1" fmla="*/ 94 h 327"/>
                <a:gd name="T2" fmla="*/ 128 w 150"/>
                <a:gd name="T3" fmla="*/ 327 h 327"/>
                <a:gd name="T4" fmla="*/ 0 w 150"/>
                <a:gd name="T5" fmla="*/ 327 h 327"/>
                <a:gd name="T6" fmla="*/ 0 w 150"/>
                <a:gd name="T7" fmla="*/ 117 h 327"/>
                <a:gd name="T8" fmla="*/ 117 w 150"/>
                <a:gd name="T9" fmla="*/ 0 h 327"/>
                <a:gd name="T10" fmla="*/ 150 w 150"/>
                <a:gd name="T11" fmla="*/ 5 h 327"/>
                <a:gd name="T12" fmla="*/ 128 w 150"/>
                <a:gd name="T13" fmla="*/ 94 h 327"/>
              </a:gdLst>
              <a:ahLst/>
              <a:cxnLst>
                <a:cxn ang="0">
                  <a:pos x="T0" y="T1"/>
                </a:cxn>
                <a:cxn ang="0">
                  <a:pos x="T2" y="T3"/>
                </a:cxn>
                <a:cxn ang="0">
                  <a:pos x="T4" y="T5"/>
                </a:cxn>
                <a:cxn ang="0">
                  <a:pos x="T6" y="T7"/>
                </a:cxn>
                <a:cxn ang="0">
                  <a:pos x="T8" y="T9"/>
                </a:cxn>
                <a:cxn ang="0">
                  <a:pos x="T10" y="T11"/>
                </a:cxn>
                <a:cxn ang="0">
                  <a:pos x="T12" y="T13"/>
                </a:cxn>
              </a:cxnLst>
              <a:rect l="0" t="0" r="r" b="b"/>
              <a:pathLst>
                <a:path w="150" h="327">
                  <a:moveTo>
                    <a:pt x="128" y="94"/>
                  </a:moveTo>
                  <a:lnTo>
                    <a:pt x="128" y="327"/>
                  </a:lnTo>
                  <a:lnTo>
                    <a:pt x="0" y="327"/>
                  </a:lnTo>
                  <a:lnTo>
                    <a:pt x="0" y="117"/>
                  </a:lnTo>
                  <a:cubicBezTo>
                    <a:pt x="0" y="52"/>
                    <a:pt x="53" y="0"/>
                    <a:pt x="117" y="0"/>
                  </a:cubicBezTo>
                  <a:cubicBezTo>
                    <a:pt x="129" y="0"/>
                    <a:pt x="139" y="2"/>
                    <a:pt x="150" y="5"/>
                  </a:cubicBezTo>
                  <a:cubicBezTo>
                    <a:pt x="136" y="32"/>
                    <a:pt x="128" y="62"/>
                    <a:pt x="128" y="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Advocacy">
              <a:extLst>
                <a:ext uri="{FF2B5EF4-FFF2-40B4-BE49-F238E27FC236}">
                  <a16:creationId xmlns:a16="http://schemas.microsoft.com/office/drawing/2014/main" id="{688453FF-96B7-BC67-27DC-E77322C3DC2D}"/>
                </a:ext>
              </a:extLst>
            </p:cNvPr>
            <p:cNvSpPr>
              <a:spLocks/>
            </p:cNvSpPr>
            <p:nvPr>
              <p:custDataLst>
                <p:tags r:id="rId15"/>
              </p:custDataLst>
            </p:nvPr>
          </p:nvSpPr>
          <p:spPr bwMode="auto">
            <a:xfrm>
              <a:off x="107" y="301"/>
              <a:ext cx="128" cy="178"/>
            </a:xfrm>
            <a:custGeom>
              <a:avLst/>
              <a:gdLst>
                <a:gd name="T0" fmla="*/ 0 w 340"/>
                <a:gd name="T1" fmla="*/ 471 h 471"/>
                <a:gd name="T2" fmla="*/ 340 w 340"/>
                <a:gd name="T3" fmla="*/ 471 h 471"/>
                <a:gd name="T4" fmla="*/ 340 w 340"/>
                <a:gd name="T5" fmla="*/ 170 h 471"/>
                <a:gd name="T6" fmla="*/ 170 w 340"/>
                <a:gd name="T7" fmla="*/ 0 h 471"/>
                <a:gd name="T8" fmla="*/ 0 w 340"/>
                <a:gd name="T9" fmla="*/ 170 h 471"/>
                <a:gd name="T10" fmla="*/ 0 w 340"/>
                <a:gd name="T11" fmla="*/ 471 h 471"/>
              </a:gdLst>
              <a:ahLst/>
              <a:cxnLst>
                <a:cxn ang="0">
                  <a:pos x="T0" y="T1"/>
                </a:cxn>
                <a:cxn ang="0">
                  <a:pos x="T2" y="T3"/>
                </a:cxn>
                <a:cxn ang="0">
                  <a:pos x="T4" y="T5"/>
                </a:cxn>
                <a:cxn ang="0">
                  <a:pos x="T6" y="T7"/>
                </a:cxn>
                <a:cxn ang="0">
                  <a:pos x="T8" y="T9"/>
                </a:cxn>
                <a:cxn ang="0">
                  <a:pos x="T10" y="T11"/>
                </a:cxn>
              </a:cxnLst>
              <a:rect l="0" t="0" r="r" b="b"/>
              <a:pathLst>
                <a:path w="340" h="471">
                  <a:moveTo>
                    <a:pt x="0" y="471"/>
                  </a:moveTo>
                  <a:lnTo>
                    <a:pt x="340" y="471"/>
                  </a:lnTo>
                  <a:lnTo>
                    <a:pt x="340" y="170"/>
                  </a:lnTo>
                  <a:cubicBezTo>
                    <a:pt x="340" y="76"/>
                    <a:pt x="264" y="0"/>
                    <a:pt x="170" y="0"/>
                  </a:cubicBezTo>
                  <a:cubicBezTo>
                    <a:pt x="76" y="0"/>
                    <a:pt x="0" y="76"/>
                    <a:pt x="0" y="170"/>
                  </a:cubicBezTo>
                  <a:lnTo>
                    <a:pt x="0" y="4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Advocacy">
              <a:extLst>
                <a:ext uri="{FF2B5EF4-FFF2-40B4-BE49-F238E27FC236}">
                  <a16:creationId xmlns:a16="http://schemas.microsoft.com/office/drawing/2014/main" id="{B8E4EE1F-03E5-6CC0-EEEA-2735ABB4C1E3}"/>
                </a:ext>
              </a:extLst>
            </p:cNvPr>
            <p:cNvSpPr>
              <a:spLocks noEditPoints="1"/>
            </p:cNvSpPr>
            <p:nvPr>
              <p:custDataLst>
                <p:tags r:id="rId16"/>
              </p:custDataLst>
            </p:nvPr>
          </p:nvSpPr>
          <p:spPr bwMode="auto">
            <a:xfrm>
              <a:off x="163" y="8"/>
              <a:ext cx="253" cy="230"/>
            </a:xfrm>
            <a:custGeom>
              <a:avLst/>
              <a:gdLst>
                <a:gd name="T0" fmla="*/ 551 w 675"/>
                <a:gd name="T1" fmla="*/ 0 h 611"/>
                <a:gd name="T2" fmla="*/ 123 w 675"/>
                <a:gd name="T3" fmla="*/ 0 h 611"/>
                <a:gd name="T4" fmla="*/ 0 w 675"/>
                <a:gd name="T5" fmla="*/ 123 h 611"/>
                <a:gd name="T6" fmla="*/ 0 w 675"/>
                <a:gd name="T7" fmla="*/ 326 h 611"/>
                <a:gd name="T8" fmla="*/ 123 w 675"/>
                <a:gd name="T9" fmla="*/ 449 h 611"/>
                <a:gd name="T10" fmla="*/ 167 w 675"/>
                <a:gd name="T11" fmla="*/ 449 h 611"/>
                <a:gd name="T12" fmla="*/ 167 w 675"/>
                <a:gd name="T13" fmla="*/ 611 h 611"/>
                <a:gd name="T14" fmla="*/ 329 w 675"/>
                <a:gd name="T15" fmla="*/ 449 h 611"/>
                <a:gd name="T16" fmla="*/ 551 w 675"/>
                <a:gd name="T17" fmla="*/ 449 h 611"/>
                <a:gd name="T18" fmla="*/ 675 w 675"/>
                <a:gd name="T19" fmla="*/ 326 h 611"/>
                <a:gd name="T20" fmla="*/ 675 w 675"/>
                <a:gd name="T21" fmla="*/ 123 h 611"/>
                <a:gd name="T22" fmla="*/ 551 w 675"/>
                <a:gd name="T23" fmla="*/ 0 h 611"/>
                <a:gd name="T24" fmla="*/ 630 w 675"/>
                <a:gd name="T25" fmla="*/ 326 h 611"/>
                <a:gd name="T26" fmla="*/ 551 w 675"/>
                <a:gd name="T27" fmla="*/ 405 h 611"/>
                <a:gd name="T28" fmla="*/ 311 w 675"/>
                <a:gd name="T29" fmla="*/ 405 h 611"/>
                <a:gd name="T30" fmla="*/ 212 w 675"/>
                <a:gd name="T31" fmla="*/ 504 h 611"/>
                <a:gd name="T32" fmla="*/ 212 w 675"/>
                <a:gd name="T33" fmla="*/ 405 h 611"/>
                <a:gd name="T34" fmla="*/ 123 w 675"/>
                <a:gd name="T35" fmla="*/ 405 h 611"/>
                <a:gd name="T36" fmla="*/ 44 w 675"/>
                <a:gd name="T37" fmla="*/ 326 h 611"/>
                <a:gd name="T38" fmla="*/ 44 w 675"/>
                <a:gd name="T39" fmla="*/ 123 h 611"/>
                <a:gd name="T40" fmla="*/ 123 w 675"/>
                <a:gd name="T41" fmla="*/ 44 h 611"/>
                <a:gd name="T42" fmla="*/ 551 w 675"/>
                <a:gd name="T43" fmla="*/ 44 h 611"/>
                <a:gd name="T44" fmla="*/ 630 w 675"/>
                <a:gd name="T45" fmla="*/ 123 h 611"/>
                <a:gd name="T46" fmla="*/ 630 w 675"/>
                <a:gd name="T47" fmla="*/ 326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5" h="611">
                  <a:moveTo>
                    <a:pt x="551" y="0"/>
                  </a:moveTo>
                  <a:lnTo>
                    <a:pt x="123" y="0"/>
                  </a:lnTo>
                  <a:cubicBezTo>
                    <a:pt x="55" y="0"/>
                    <a:pt x="0" y="55"/>
                    <a:pt x="0" y="123"/>
                  </a:cubicBezTo>
                  <a:lnTo>
                    <a:pt x="0" y="326"/>
                  </a:lnTo>
                  <a:cubicBezTo>
                    <a:pt x="0" y="394"/>
                    <a:pt x="55" y="449"/>
                    <a:pt x="123" y="449"/>
                  </a:cubicBezTo>
                  <a:lnTo>
                    <a:pt x="167" y="449"/>
                  </a:lnTo>
                  <a:lnTo>
                    <a:pt x="167" y="611"/>
                  </a:lnTo>
                  <a:lnTo>
                    <a:pt x="329" y="449"/>
                  </a:lnTo>
                  <a:lnTo>
                    <a:pt x="551" y="449"/>
                  </a:lnTo>
                  <a:cubicBezTo>
                    <a:pt x="619" y="449"/>
                    <a:pt x="675" y="394"/>
                    <a:pt x="675" y="326"/>
                  </a:cubicBezTo>
                  <a:lnTo>
                    <a:pt x="675" y="123"/>
                  </a:lnTo>
                  <a:cubicBezTo>
                    <a:pt x="675" y="55"/>
                    <a:pt x="619" y="0"/>
                    <a:pt x="551" y="0"/>
                  </a:cubicBezTo>
                  <a:close/>
                  <a:moveTo>
                    <a:pt x="630" y="326"/>
                  </a:moveTo>
                  <a:cubicBezTo>
                    <a:pt x="630" y="370"/>
                    <a:pt x="595" y="405"/>
                    <a:pt x="551" y="405"/>
                  </a:cubicBezTo>
                  <a:lnTo>
                    <a:pt x="311" y="405"/>
                  </a:lnTo>
                  <a:lnTo>
                    <a:pt x="212" y="504"/>
                  </a:lnTo>
                  <a:lnTo>
                    <a:pt x="212" y="405"/>
                  </a:lnTo>
                  <a:lnTo>
                    <a:pt x="123" y="405"/>
                  </a:lnTo>
                  <a:cubicBezTo>
                    <a:pt x="80" y="405"/>
                    <a:pt x="44" y="370"/>
                    <a:pt x="44" y="326"/>
                  </a:cubicBezTo>
                  <a:lnTo>
                    <a:pt x="44" y="123"/>
                  </a:lnTo>
                  <a:cubicBezTo>
                    <a:pt x="44" y="80"/>
                    <a:pt x="80" y="44"/>
                    <a:pt x="123" y="44"/>
                  </a:cubicBezTo>
                  <a:lnTo>
                    <a:pt x="551" y="44"/>
                  </a:lnTo>
                  <a:cubicBezTo>
                    <a:pt x="595" y="44"/>
                    <a:pt x="630" y="80"/>
                    <a:pt x="630" y="123"/>
                  </a:cubicBezTo>
                  <a:lnTo>
                    <a:pt x="630" y="3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24201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2E703-0E04-AD88-1515-79E9E5F7E4D8}"/>
              </a:ext>
            </a:extLst>
          </p:cNvPr>
          <p:cNvSpPr>
            <a:spLocks noGrp="1"/>
          </p:cNvSpPr>
          <p:nvPr>
            <p:ph type="sldNum" sz="quarter" idx="4"/>
          </p:nvPr>
        </p:nvSpPr>
        <p:spPr/>
        <p:txBody>
          <a:bodyPr/>
          <a:lstStyle/>
          <a:p>
            <a:fld id="{D8225FCD-C8BD-0A44-9961-FB1CAAEE0F5D}" type="slidenum">
              <a:rPr lang="en-US" smtClean="0"/>
              <a:pPr/>
              <a:t>13</a:t>
            </a:fld>
            <a:endParaRPr lang="en-US"/>
          </a:p>
        </p:txBody>
      </p:sp>
      <p:sp>
        <p:nvSpPr>
          <p:cNvPr id="4" name="Title 3">
            <a:extLst>
              <a:ext uri="{FF2B5EF4-FFF2-40B4-BE49-F238E27FC236}">
                <a16:creationId xmlns:a16="http://schemas.microsoft.com/office/drawing/2014/main" id="{16B90882-7AE7-0A92-E756-A6CB17BF89FC}"/>
              </a:ext>
            </a:extLst>
          </p:cNvPr>
          <p:cNvSpPr>
            <a:spLocks noGrp="1"/>
          </p:cNvSpPr>
          <p:nvPr>
            <p:ph type="title"/>
          </p:nvPr>
        </p:nvSpPr>
        <p:spPr>
          <a:xfrm>
            <a:off x="99762" y="89768"/>
            <a:ext cx="10923838" cy="609600"/>
          </a:xfrm>
        </p:spPr>
        <p:txBody>
          <a:bodyPr>
            <a:normAutofit/>
          </a:bodyPr>
          <a:lstStyle/>
          <a:p>
            <a:r>
              <a:rPr lang="en-US" dirty="0">
                <a:solidFill>
                  <a:schemeClr val="accent1"/>
                </a:solidFill>
              </a:rPr>
              <a:t>HOW </a:t>
            </a:r>
            <a:r>
              <a:rPr lang="en-US" dirty="0">
                <a:solidFill>
                  <a:schemeClr val="accent2"/>
                </a:solidFill>
              </a:rPr>
              <a:t>WE GROW COMPANIES</a:t>
            </a:r>
          </a:p>
        </p:txBody>
      </p:sp>
      <p:sp>
        <p:nvSpPr>
          <p:cNvPr id="5" name="Rectangle 4">
            <a:extLst>
              <a:ext uri="{FF2B5EF4-FFF2-40B4-BE49-F238E27FC236}">
                <a16:creationId xmlns:a16="http://schemas.microsoft.com/office/drawing/2014/main" id="{E8645154-657F-2FB4-1B98-8EF97CC217D4}"/>
              </a:ext>
            </a:extLst>
          </p:cNvPr>
          <p:cNvSpPr/>
          <p:nvPr/>
        </p:nvSpPr>
        <p:spPr>
          <a:xfrm>
            <a:off x="326870" y="1136161"/>
            <a:ext cx="3086100" cy="2181469"/>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ABD801-7F14-EF4D-64FA-6153AD300238}"/>
              </a:ext>
            </a:extLst>
          </p:cNvPr>
          <p:cNvSpPr/>
          <p:nvPr/>
        </p:nvSpPr>
        <p:spPr>
          <a:xfrm>
            <a:off x="4517870" y="1136161"/>
            <a:ext cx="3086100" cy="2181469"/>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04C15C-216A-025E-F916-77789A751BFA}"/>
              </a:ext>
            </a:extLst>
          </p:cNvPr>
          <p:cNvSpPr/>
          <p:nvPr/>
        </p:nvSpPr>
        <p:spPr>
          <a:xfrm>
            <a:off x="8708870" y="1136161"/>
            <a:ext cx="3086100" cy="2181469"/>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376B677-2C53-5DAE-0E27-88B705695D97}"/>
              </a:ext>
            </a:extLst>
          </p:cNvPr>
          <p:cNvSpPr/>
          <p:nvPr/>
        </p:nvSpPr>
        <p:spPr>
          <a:xfrm>
            <a:off x="326870" y="3879361"/>
            <a:ext cx="3086100" cy="2181469"/>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0B9F05-76B8-B24C-87DB-B2D1A9CD1B48}"/>
              </a:ext>
            </a:extLst>
          </p:cNvPr>
          <p:cNvSpPr/>
          <p:nvPr/>
        </p:nvSpPr>
        <p:spPr>
          <a:xfrm>
            <a:off x="4517870" y="3879361"/>
            <a:ext cx="3086100" cy="2181469"/>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EDB04-853E-DB87-9B7C-15BA326BAD8F}"/>
              </a:ext>
            </a:extLst>
          </p:cNvPr>
          <p:cNvSpPr/>
          <p:nvPr/>
        </p:nvSpPr>
        <p:spPr>
          <a:xfrm>
            <a:off x="8708870" y="3879361"/>
            <a:ext cx="3086100" cy="2181469"/>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61B8DB-9E35-E053-0506-866A648583AC}"/>
              </a:ext>
            </a:extLst>
          </p:cNvPr>
          <p:cNvSpPr txBox="1"/>
          <p:nvPr/>
        </p:nvSpPr>
        <p:spPr>
          <a:xfrm>
            <a:off x="403070" y="1269724"/>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000" b="1" spc="-12" dirty="0">
                <a:solidFill>
                  <a:schemeClr val="accent2"/>
                </a:solidFill>
                <a:latin typeface="Roboto" panose="02000000000000000000" pitchFamily="2" charset="0"/>
                <a:ea typeface="Roboto" panose="02000000000000000000" pitchFamily="2" charset="0"/>
                <a:cs typeface="Roboto" panose="02000000000000000000" pitchFamily="2" charset="0"/>
              </a:rPr>
              <a:t>MARKETING</a:t>
            </a:r>
          </a:p>
        </p:txBody>
      </p:sp>
      <p:sp>
        <p:nvSpPr>
          <p:cNvPr id="12" name="TextBox 11">
            <a:extLst>
              <a:ext uri="{FF2B5EF4-FFF2-40B4-BE49-F238E27FC236}">
                <a16:creationId xmlns:a16="http://schemas.microsoft.com/office/drawing/2014/main" id="{F6BA6494-4A01-5F76-B1F6-C2044D98127A}"/>
              </a:ext>
            </a:extLst>
          </p:cNvPr>
          <p:cNvSpPr txBox="1"/>
          <p:nvPr/>
        </p:nvSpPr>
        <p:spPr>
          <a:xfrm>
            <a:off x="403070" y="1625324"/>
            <a:ext cx="2971800" cy="885471"/>
          </a:xfrm>
          <a:prstGeom prst="rect">
            <a:avLst/>
          </a:prstGeom>
          <a:noFill/>
          <a:ln w="12700">
            <a:noFill/>
          </a:ln>
          <a:effectLst/>
        </p:spPr>
        <p:txBody>
          <a:bodyPr wrap="square" rtlCol="0" anchor="t">
            <a:noAutofit/>
          </a:bodyPr>
          <a:lstStyle/>
          <a:p>
            <a:pPr>
              <a:lnSpc>
                <a:spcPts val="2380"/>
              </a:lnSpc>
              <a:spcBef>
                <a:spcPts val="900"/>
              </a:spcBef>
              <a:spcAft>
                <a:spcPts val="600"/>
              </a:spcAft>
            </a:pPr>
            <a:r>
              <a:rPr lang="en-US" spc="-12" dirty="0">
                <a:latin typeface="Roboto" panose="02000000000000000000" pitchFamily="2" charset="0"/>
                <a:ea typeface="Roboto" panose="02000000000000000000" pitchFamily="2" charset="0"/>
                <a:cs typeface="Roboto" panose="02000000000000000000" pitchFamily="2" charset="0"/>
              </a:rPr>
              <a:t>We identify new marketing opportunities and custom </a:t>
            </a:r>
            <a:r>
              <a:rPr lang="en-US" b="1" spc="-12" dirty="0">
                <a:latin typeface="Roboto" panose="02000000000000000000" pitchFamily="2" charset="0"/>
                <a:ea typeface="Roboto" panose="02000000000000000000" pitchFamily="2" charset="0"/>
                <a:cs typeface="Roboto" panose="02000000000000000000" pitchFamily="2" charset="0"/>
              </a:rPr>
              <a:t>growth marketing </a:t>
            </a:r>
            <a:r>
              <a:rPr lang="en-US" spc="-12" dirty="0">
                <a:latin typeface="Roboto" panose="02000000000000000000" pitchFamily="2" charset="0"/>
                <a:ea typeface="Roboto" panose="02000000000000000000" pitchFamily="2" charset="0"/>
                <a:cs typeface="Roboto" panose="02000000000000000000" pitchFamily="2" charset="0"/>
              </a:rPr>
              <a:t>strategies that boost customer value.</a:t>
            </a:r>
          </a:p>
        </p:txBody>
      </p:sp>
      <p:sp>
        <p:nvSpPr>
          <p:cNvPr id="13" name="TextBox 12">
            <a:extLst>
              <a:ext uri="{FF2B5EF4-FFF2-40B4-BE49-F238E27FC236}">
                <a16:creationId xmlns:a16="http://schemas.microsoft.com/office/drawing/2014/main" id="{B2A6E596-67C7-12A4-8E75-CBF1661CC809}"/>
              </a:ext>
            </a:extLst>
          </p:cNvPr>
          <p:cNvSpPr txBox="1"/>
          <p:nvPr/>
        </p:nvSpPr>
        <p:spPr>
          <a:xfrm>
            <a:off x="4606770" y="1269724"/>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000" b="1" spc="-12" dirty="0">
                <a:solidFill>
                  <a:schemeClr val="accent2"/>
                </a:solidFill>
                <a:latin typeface="Roboto" panose="02000000000000000000" pitchFamily="2" charset="0"/>
                <a:ea typeface="Roboto" panose="02000000000000000000" pitchFamily="2" charset="0"/>
                <a:cs typeface="Roboto" panose="02000000000000000000" pitchFamily="2" charset="0"/>
              </a:rPr>
              <a:t>OPERATIONS</a:t>
            </a:r>
          </a:p>
        </p:txBody>
      </p:sp>
      <p:sp>
        <p:nvSpPr>
          <p:cNvPr id="14" name="TextBox 13">
            <a:extLst>
              <a:ext uri="{FF2B5EF4-FFF2-40B4-BE49-F238E27FC236}">
                <a16:creationId xmlns:a16="http://schemas.microsoft.com/office/drawing/2014/main" id="{408B67A8-D1CF-45EA-56F1-6085167857C9}"/>
              </a:ext>
            </a:extLst>
          </p:cNvPr>
          <p:cNvSpPr txBox="1"/>
          <p:nvPr/>
        </p:nvSpPr>
        <p:spPr>
          <a:xfrm>
            <a:off x="4606770" y="1625324"/>
            <a:ext cx="2971800" cy="885471"/>
          </a:xfrm>
          <a:prstGeom prst="rect">
            <a:avLst/>
          </a:prstGeom>
          <a:noFill/>
          <a:ln w="12700">
            <a:noFill/>
          </a:ln>
          <a:effectLst/>
        </p:spPr>
        <p:txBody>
          <a:bodyPr wrap="square" rtlCol="0" anchor="t">
            <a:noAutofit/>
          </a:bodyPr>
          <a:lstStyle/>
          <a:p>
            <a:pPr>
              <a:lnSpc>
                <a:spcPts val="2380"/>
              </a:lnSpc>
              <a:spcBef>
                <a:spcPts val="900"/>
              </a:spcBef>
              <a:spcAft>
                <a:spcPts val="600"/>
              </a:spcAft>
            </a:pPr>
            <a:r>
              <a:rPr lang="en-US" spc="-12" dirty="0">
                <a:latin typeface="Roboto" panose="02000000000000000000" pitchFamily="2" charset="0"/>
                <a:ea typeface="Roboto" panose="02000000000000000000" pitchFamily="2" charset="0"/>
                <a:cs typeface="Roboto" panose="02000000000000000000" pitchFamily="2" charset="0"/>
              </a:rPr>
              <a:t>We implement </a:t>
            </a:r>
            <a:r>
              <a:rPr lang="en-US" b="1" spc="-12" dirty="0">
                <a:latin typeface="Roboto" panose="02000000000000000000" pitchFamily="2" charset="0"/>
                <a:ea typeface="Roboto" panose="02000000000000000000" pitchFamily="2" charset="0"/>
                <a:cs typeface="Roboto" panose="02000000000000000000" pitchFamily="2" charset="0"/>
              </a:rPr>
              <a:t>standardized processes</a:t>
            </a:r>
            <a:r>
              <a:rPr lang="en-US" spc="-12" dirty="0">
                <a:latin typeface="Roboto" panose="02000000000000000000" pitchFamily="2" charset="0"/>
                <a:ea typeface="Roboto" panose="02000000000000000000" pitchFamily="2" charset="0"/>
                <a:cs typeface="Roboto" panose="02000000000000000000" pitchFamily="2" charset="0"/>
              </a:rPr>
              <a:t> and identify opportunities for economies of scale across our portfolio.</a:t>
            </a:r>
          </a:p>
        </p:txBody>
      </p:sp>
      <p:sp>
        <p:nvSpPr>
          <p:cNvPr id="16" name="TextBox 15">
            <a:extLst>
              <a:ext uri="{FF2B5EF4-FFF2-40B4-BE49-F238E27FC236}">
                <a16:creationId xmlns:a16="http://schemas.microsoft.com/office/drawing/2014/main" id="{5D3AD08D-9C63-FF55-76AE-F14681B7CD12}"/>
              </a:ext>
            </a:extLst>
          </p:cNvPr>
          <p:cNvSpPr txBox="1"/>
          <p:nvPr/>
        </p:nvSpPr>
        <p:spPr>
          <a:xfrm>
            <a:off x="8789025" y="1269724"/>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000" b="1" spc="-12" dirty="0">
                <a:solidFill>
                  <a:schemeClr val="accent2"/>
                </a:solidFill>
                <a:latin typeface="Roboto" panose="02000000000000000000" pitchFamily="2" charset="0"/>
                <a:ea typeface="Roboto" panose="02000000000000000000" pitchFamily="2" charset="0"/>
                <a:cs typeface="Roboto" panose="02000000000000000000" pitchFamily="2" charset="0"/>
              </a:rPr>
              <a:t>EXPERIENCE</a:t>
            </a:r>
          </a:p>
        </p:txBody>
      </p:sp>
      <p:sp>
        <p:nvSpPr>
          <p:cNvPr id="17" name="TextBox 16">
            <a:extLst>
              <a:ext uri="{FF2B5EF4-FFF2-40B4-BE49-F238E27FC236}">
                <a16:creationId xmlns:a16="http://schemas.microsoft.com/office/drawing/2014/main" id="{9A0E19ED-AC49-2BFD-D04F-3AEC37D02F01}"/>
              </a:ext>
            </a:extLst>
          </p:cNvPr>
          <p:cNvSpPr txBox="1"/>
          <p:nvPr/>
        </p:nvSpPr>
        <p:spPr>
          <a:xfrm>
            <a:off x="8789025" y="1625324"/>
            <a:ext cx="2971800" cy="885471"/>
          </a:xfrm>
          <a:prstGeom prst="rect">
            <a:avLst/>
          </a:prstGeom>
          <a:noFill/>
          <a:ln w="12700">
            <a:noFill/>
          </a:ln>
          <a:effectLst/>
        </p:spPr>
        <p:txBody>
          <a:bodyPr wrap="square" rtlCol="0" anchor="t">
            <a:noAutofit/>
          </a:bodyPr>
          <a:lstStyle/>
          <a:p>
            <a:pPr>
              <a:lnSpc>
                <a:spcPts val="2380"/>
              </a:lnSpc>
              <a:spcBef>
                <a:spcPts val="900"/>
              </a:spcBef>
              <a:spcAft>
                <a:spcPts val="600"/>
              </a:spcAft>
            </a:pPr>
            <a:r>
              <a:rPr lang="en-US" spc="-12" dirty="0">
                <a:latin typeface="Roboto" panose="02000000000000000000" pitchFamily="2" charset="0"/>
                <a:ea typeface="Roboto" panose="02000000000000000000" pitchFamily="2" charset="0"/>
                <a:cs typeface="Roboto" panose="02000000000000000000" pitchFamily="2" charset="0"/>
              </a:rPr>
              <a:t>We improve the </a:t>
            </a:r>
            <a:r>
              <a:rPr lang="en-US" b="1" spc="-12" dirty="0">
                <a:latin typeface="Roboto" panose="02000000000000000000" pitchFamily="2" charset="0"/>
                <a:ea typeface="Roboto" panose="02000000000000000000" pitchFamily="2" charset="0"/>
                <a:cs typeface="Roboto" panose="02000000000000000000" pitchFamily="2" charset="0"/>
              </a:rPr>
              <a:t>customer experience</a:t>
            </a:r>
            <a:r>
              <a:rPr lang="en-US" spc="-12" dirty="0">
                <a:latin typeface="Roboto" panose="02000000000000000000" pitchFamily="2" charset="0"/>
                <a:ea typeface="Roboto" panose="02000000000000000000" pitchFamily="2" charset="0"/>
                <a:cs typeface="Roboto" panose="02000000000000000000" pitchFamily="2" charset="0"/>
              </a:rPr>
              <a:t> at every step of the journey, driving customer retention and referrals.</a:t>
            </a:r>
          </a:p>
        </p:txBody>
      </p:sp>
      <p:sp>
        <p:nvSpPr>
          <p:cNvPr id="18" name="TextBox 17">
            <a:extLst>
              <a:ext uri="{FF2B5EF4-FFF2-40B4-BE49-F238E27FC236}">
                <a16:creationId xmlns:a16="http://schemas.microsoft.com/office/drawing/2014/main" id="{E740DBC7-22FE-A79B-6549-AAC47E5E5742}"/>
              </a:ext>
            </a:extLst>
          </p:cNvPr>
          <p:cNvSpPr txBox="1"/>
          <p:nvPr/>
        </p:nvSpPr>
        <p:spPr>
          <a:xfrm>
            <a:off x="403070" y="3974824"/>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000" b="1" spc="-12" dirty="0">
                <a:solidFill>
                  <a:schemeClr val="accent2"/>
                </a:solidFill>
                <a:latin typeface="Roboto" panose="02000000000000000000" pitchFamily="2" charset="0"/>
                <a:ea typeface="Roboto" panose="02000000000000000000" pitchFamily="2" charset="0"/>
                <a:cs typeface="Roboto" panose="02000000000000000000" pitchFamily="2" charset="0"/>
              </a:rPr>
              <a:t>EXPANSION</a:t>
            </a:r>
          </a:p>
        </p:txBody>
      </p:sp>
      <p:sp>
        <p:nvSpPr>
          <p:cNvPr id="19" name="TextBox 18">
            <a:extLst>
              <a:ext uri="{FF2B5EF4-FFF2-40B4-BE49-F238E27FC236}">
                <a16:creationId xmlns:a16="http://schemas.microsoft.com/office/drawing/2014/main" id="{63F82E29-4D27-D8C4-A7BE-865A9E132096}"/>
              </a:ext>
            </a:extLst>
          </p:cNvPr>
          <p:cNvSpPr txBox="1"/>
          <p:nvPr/>
        </p:nvSpPr>
        <p:spPr>
          <a:xfrm>
            <a:off x="403070" y="4330424"/>
            <a:ext cx="2971800" cy="885471"/>
          </a:xfrm>
          <a:prstGeom prst="rect">
            <a:avLst/>
          </a:prstGeom>
          <a:noFill/>
          <a:ln w="12700">
            <a:noFill/>
          </a:ln>
          <a:effectLst/>
        </p:spPr>
        <p:txBody>
          <a:bodyPr wrap="square" rtlCol="0" anchor="t">
            <a:noAutofit/>
          </a:bodyPr>
          <a:lstStyle/>
          <a:p>
            <a:pPr>
              <a:lnSpc>
                <a:spcPts val="2380"/>
              </a:lnSpc>
              <a:spcBef>
                <a:spcPts val="900"/>
              </a:spcBef>
              <a:spcAft>
                <a:spcPts val="600"/>
              </a:spcAft>
            </a:pPr>
            <a:r>
              <a:rPr lang="en-US" spc="-12" dirty="0">
                <a:latin typeface="Roboto" panose="02000000000000000000" pitchFamily="2" charset="0"/>
                <a:ea typeface="Roboto" panose="02000000000000000000" pitchFamily="2" charset="0"/>
                <a:cs typeface="Roboto" panose="02000000000000000000" pitchFamily="2" charset="0"/>
              </a:rPr>
              <a:t>We find opportunities to expand </a:t>
            </a:r>
            <a:r>
              <a:rPr lang="en-US" b="1" spc="-12" dirty="0">
                <a:latin typeface="Roboto" panose="02000000000000000000" pitchFamily="2" charset="0"/>
                <a:ea typeface="Roboto" panose="02000000000000000000" pitchFamily="2" charset="0"/>
                <a:cs typeface="Roboto" panose="02000000000000000000" pitchFamily="2" charset="0"/>
              </a:rPr>
              <a:t>sales channels </a:t>
            </a:r>
            <a:r>
              <a:rPr lang="en-US" spc="-12" dirty="0">
                <a:latin typeface="Roboto" panose="02000000000000000000" pitchFamily="2" charset="0"/>
                <a:ea typeface="Roboto" panose="02000000000000000000" pitchFamily="2" charset="0"/>
                <a:cs typeface="Roboto" panose="02000000000000000000" pitchFamily="2" charset="0"/>
              </a:rPr>
              <a:t>and leverage our partner network for maximum market exposure.</a:t>
            </a:r>
          </a:p>
        </p:txBody>
      </p:sp>
      <p:sp>
        <p:nvSpPr>
          <p:cNvPr id="20" name="TextBox 19">
            <a:extLst>
              <a:ext uri="{FF2B5EF4-FFF2-40B4-BE49-F238E27FC236}">
                <a16:creationId xmlns:a16="http://schemas.microsoft.com/office/drawing/2014/main" id="{E81A58BE-8475-2611-A575-D1D97AAC2CE4}"/>
              </a:ext>
            </a:extLst>
          </p:cNvPr>
          <p:cNvSpPr txBox="1"/>
          <p:nvPr/>
        </p:nvSpPr>
        <p:spPr>
          <a:xfrm>
            <a:off x="4606770" y="3974824"/>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000" b="1" spc="-12" dirty="0">
                <a:solidFill>
                  <a:schemeClr val="accent2"/>
                </a:solidFill>
                <a:latin typeface="Roboto" panose="02000000000000000000" pitchFamily="2" charset="0"/>
                <a:ea typeface="Roboto" panose="02000000000000000000" pitchFamily="2" charset="0"/>
                <a:cs typeface="Roboto" panose="02000000000000000000" pitchFamily="2" charset="0"/>
              </a:rPr>
              <a:t>INNOVATION</a:t>
            </a:r>
          </a:p>
        </p:txBody>
      </p:sp>
      <p:sp>
        <p:nvSpPr>
          <p:cNvPr id="21" name="TextBox 20">
            <a:extLst>
              <a:ext uri="{FF2B5EF4-FFF2-40B4-BE49-F238E27FC236}">
                <a16:creationId xmlns:a16="http://schemas.microsoft.com/office/drawing/2014/main" id="{9D611492-DA4B-821C-DCBF-2F2F295F59B3}"/>
              </a:ext>
            </a:extLst>
          </p:cNvPr>
          <p:cNvSpPr txBox="1"/>
          <p:nvPr/>
        </p:nvSpPr>
        <p:spPr>
          <a:xfrm>
            <a:off x="4606770" y="4330424"/>
            <a:ext cx="2971800" cy="885471"/>
          </a:xfrm>
          <a:prstGeom prst="rect">
            <a:avLst/>
          </a:prstGeom>
          <a:noFill/>
          <a:ln w="12700">
            <a:noFill/>
          </a:ln>
          <a:effectLst/>
        </p:spPr>
        <p:txBody>
          <a:bodyPr wrap="square" rtlCol="0" anchor="t">
            <a:noAutofit/>
          </a:bodyPr>
          <a:lstStyle/>
          <a:p>
            <a:pPr>
              <a:lnSpc>
                <a:spcPts val="2380"/>
              </a:lnSpc>
              <a:spcBef>
                <a:spcPts val="900"/>
              </a:spcBef>
              <a:spcAft>
                <a:spcPts val="600"/>
              </a:spcAft>
            </a:pPr>
            <a:r>
              <a:rPr lang="en-US" spc="-12" dirty="0">
                <a:latin typeface="Roboto" panose="02000000000000000000" pitchFamily="2" charset="0"/>
                <a:ea typeface="Roboto" panose="02000000000000000000" pitchFamily="2" charset="0"/>
                <a:cs typeface="Roboto" panose="02000000000000000000" pitchFamily="2" charset="0"/>
              </a:rPr>
              <a:t>We continuously improve </a:t>
            </a:r>
            <a:r>
              <a:rPr lang="en-US" b="1" spc="-12" dirty="0">
                <a:latin typeface="Roboto" panose="02000000000000000000" pitchFamily="2" charset="0"/>
                <a:ea typeface="Roboto" panose="02000000000000000000" pitchFamily="2" charset="0"/>
                <a:cs typeface="Roboto" panose="02000000000000000000" pitchFamily="2" charset="0"/>
              </a:rPr>
              <a:t>product and service quality </a:t>
            </a:r>
            <a:r>
              <a:rPr lang="en-US" spc="-12" dirty="0">
                <a:latin typeface="Roboto" panose="02000000000000000000" pitchFamily="2" charset="0"/>
                <a:ea typeface="Roboto" panose="02000000000000000000" pitchFamily="2" charset="0"/>
                <a:cs typeface="Roboto" panose="02000000000000000000" pitchFamily="2" charset="0"/>
              </a:rPr>
              <a:t>using our research, design and product expertise.</a:t>
            </a:r>
          </a:p>
        </p:txBody>
      </p:sp>
      <p:sp>
        <p:nvSpPr>
          <p:cNvPr id="22" name="TextBox 21">
            <a:extLst>
              <a:ext uri="{FF2B5EF4-FFF2-40B4-BE49-F238E27FC236}">
                <a16:creationId xmlns:a16="http://schemas.microsoft.com/office/drawing/2014/main" id="{B1766D3D-38EF-85A3-0ABF-3CBF8A52AE47}"/>
              </a:ext>
            </a:extLst>
          </p:cNvPr>
          <p:cNvSpPr txBox="1"/>
          <p:nvPr/>
        </p:nvSpPr>
        <p:spPr>
          <a:xfrm>
            <a:off x="8789025" y="3974824"/>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000" b="1" spc="-12" dirty="0">
                <a:solidFill>
                  <a:schemeClr val="accent2"/>
                </a:solidFill>
                <a:latin typeface="Roboto" panose="02000000000000000000" pitchFamily="2" charset="0"/>
                <a:ea typeface="Roboto" panose="02000000000000000000" pitchFamily="2" charset="0"/>
                <a:cs typeface="Roboto" panose="02000000000000000000" pitchFamily="2" charset="0"/>
              </a:rPr>
              <a:t>FUNDING</a:t>
            </a:r>
          </a:p>
        </p:txBody>
      </p:sp>
      <p:sp>
        <p:nvSpPr>
          <p:cNvPr id="23" name="TextBox 22">
            <a:extLst>
              <a:ext uri="{FF2B5EF4-FFF2-40B4-BE49-F238E27FC236}">
                <a16:creationId xmlns:a16="http://schemas.microsoft.com/office/drawing/2014/main" id="{FD965547-4ACA-E911-0987-92D074D4A1CA}"/>
              </a:ext>
            </a:extLst>
          </p:cNvPr>
          <p:cNvSpPr txBox="1"/>
          <p:nvPr/>
        </p:nvSpPr>
        <p:spPr>
          <a:xfrm>
            <a:off x="8789025" y="4330424"/>
            <a:ext cx="2971800" cy="885471"/>
          </a:xfrm>
          <a:prstGeom prst="rect">
            <a:avLst/>
          </a:prstGeom>
          <a:noFill/>
          <a:ln w="12700">
            <a:noFill/>
          </a:ln>
          <a:effectLst/>
        </p:spPr>
        <p:txBody>
          <a:bodyPr wrap="square" rtlCol="0" anchor="t">
            <a:noAutofit/>
          </a:bodyPr>
          <a:lstStyle/>
          <a:p>
            <a:pPr>
              <a:lnSpc>
                <a:spcPts val="2380"/>
              </a:lnSpc>
              <a:spcBef>
                <a:spcPts val="900"/>
              </a:spcBef>
              <a:spcAft>
                <a:spcPts val="600"/>
              </a:spcAft>
            </a:pPr>
            <a:r>
              <a:rPr lang="en-US" spc="-12" dirty="0">
                <a:latin typeface="Roboto" panose="02000000000000000000" pitchFamily="2" charset="0"/>
                <a:ea typeface="Roboto" panose="02000000000000000000" pitchFamily="2" charset="0"/>
                <a:cs typeface="Roboto" panose="02000000000000000000" pitchFamily="2" charset="0"/>
              </a:rPr>
              <a:t>We provide funding necessary to build a </a:t>
            </a:r>
            <a:r>
              <a:rPr lang="en-US" b="1" spc="-12" dirty="0">
                <a:latin typeface="Roboto" panose="02000000000000000000" pitchFamily="2" charset="0"/>
                <a:ea typeface="Roboto" panose="02000000000000000000" pitchFamily="2" charset="0"/>
                <a:cs typeface="Roboto" panose="02000000000000000000" pitchFamily="2" charset="0"/>
              </a:rPr>
              <a:t>high performing </a:t>
            </a:r>
            <a:r>
              <a:rPr lang="en-US" spc="-12" dirty="0">
                <a:latin typeface="Roboto" panose="02000000000000000000" pitchFamily="2" charset="0"/>
                <a:ea typeface="Roboto" panose="02000000000000000000" pitchFamily="2" charset="0"/>
                <a:cs typeface="Roboto" panose="02000000000000000000" pitchFamily="2" charset="0"/>
              </a:rPr>
              <a:t>team and take the company to the next stage of growth.</a:t>
            </a:r>
          </a:p>
        </p:txBody>
      </p:sp>
    </p:spTree>
    <p:extLst>
      <p:ext uri="{BB962C8B-B14F-4D97-AF65-F5344CB8AC3E}">
        <p14:creationId xmlns:p14="http://schemas.microsoft.com/office/powerpoint/2010/main" val="282917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2E703-0E04-AD88-1515-79E9E5F7E4D8}"/>
              </a:ext>
            </a:extLst>
          </p:cNvPr>
          <p:cNvSpPr>
            <a:spLocks noGrp="1"/>
          </p:cNvSpPr>
          <p:nvPr>
            <p:ph type="sldNum" sz="quarter" idx="4"/>
          </p:nvPr>
        </p:nvSpPr>
        <p:spPr/>
        <p:txBody>
          <a:bodyPr/>
          <a:lstStyle/>
          <a:p>
            <a:fld id="{D8225FCD-C8BD-0A44-9961-FB1CAAEE0F5D}" type="slidenum">
              <a:rPr lang="en-US" smtClean="0"/>
              <a:pPr/>
              <a:t>14</a:t>
            </a:fld>
            <a:endParaRPr lang="en-US"/>
          </a:p>
        </p:txBody>
      </p:sp>
      <p:sp>
        <p:nvSpPr>
          <p:cNvPr id="4" name="Title 3">
            <a:extLst>
              <a:ext uri="{FF2B5EF4-FFF2-40B4-BE49-F238E27FC236}">
                <a16:creationId xmlns:a16="http://schemas.microsoft.com/office/drawing/2014/main" id="{16B90882-7AE7-0A92-E756-A6CB17BF89FC}"/>
              </a:ext>
            </a:extLst>
          </p:cNvPr>
          <p:cNvSpPr>
            <a:spLocks noGrp="1"/>
          </p:cNvSpPr>
          <p:nvPr>
            <p:ph type="title"/>
          </p:nvPr>
        </p:nvSpPr>
        <p:spPr>
          <a:xfrm>
            <a:off x="99762" y="89768"/>
            <a:ext cx="9615738" cy="609600"/>
          </a:xfrm>
        </p:spPr>
        <p:txBody>
          <a:bodyPr>
            <a:normAutofit/>
          </a:bodyPr>
          <a:lstStyle/>
          <a:p>
            <a:r>
              <a:rPr lang="en-US" dirty="0">
                <a:solidFill>
                  <a:schemeClr val="accent1"/>
                </a:solidFill>
              </a:rPr>
              <a:t>RECENT </a:t>
            </a:r>
            <a:r>
              <a:rPr lang="en-US" dirty="0">
                <a:solidFill>
                  <a:schemeClr val="accent2"/>
                </a:solidFill>
              </a:rPr>
              <a:t>ONFOLIO ACQUISITIONS</a:t>
            </a:r>
          </a:p>
        </p:txBody>
      </p:sp>
      <p:sp>
        <p:nvSpPr>
          <p:cNvPr id="5" name="TextBox 4">
            <a:extLst>
              <a:ext uri="{FF2B5EF4-FFF2-40B4-BE49-F238E27FC236}">
                <a16:creationId xmlns:a16="http://schemas.microsoft.com/office/drawing/2014/main" id="{99C987BD-8314-1A7A-EDA9-05019012A1B9}"/>
              </a:ext>
            </a:extLst>
          </p:cNvPr>
          <p:cNvSpPr txBox="1"/>
          <p:nvPr/>
        </p:nvSpPr>
        <p:spPr>
          <a:xfrm>
            <a:off x="1966002" y="778272"/>
            <a:ext cx="10225998" cy="5201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4" indent="-1828800" defTabSz="685800">
              <a:lnSpc>
                <a:spcPct val="110000"/>
              </a:lnSpc>
              <a:spcBef>
                <a:spcPts val="600"/>
              </a:spcBef>
              <a:defRPr/>
            </a:pPr>
            <a:r>
              <a:rPr lang="en-US" sz="1550" b="1" dirty="0">
                <a:solidFill>
                  <a:srgbClr val="3D4C5C"/>
                </a:solidFill>
                <a:latin typeface="Roboto" panose="02000000000000000000" pitchFamily="2" charset="0"/>
                <a:ea typeface="Roboto" panose="02000000000000000000" pitchFamily="2" charset="0"/>
                <a:cs typeface="Roboto" panose="02000000000000000000" pitchFamily="2" charset="0"/>
              </a:rPr>
              <a:t>October 17, 2022</a:t>
            </a:r>
          </a:p>
          <a:p>
            <a:pPr marL="285750" lvl="4" indent="-285750" defTabSz="685800">
              <a:lnSpc>
                <a:spcPts val="1580"/>
              </a:lnSpc>
              <a:spcBef>
                <a:spcPts val="300"/>
              </a:spcBef>
              <a:buBlip>
                <a:blip r:embed="rId2"/>
              </a:buBlip>
              <a:defRPr/>
            </a:pP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Completed $0.95M acquisition of </a:t>
            </a:r>
            <a:r>
              <a:rPr lang="en-US" sz="1500" b="1" dirty="0">
                <a:solidFill>
                  <a:srgbClr val="3D4C5C"/>
                </a:solidFill>
                <a:latin typeface="Roboto" panose="02000000000000000000" pitchFamily="2" charset="0"/>
                <a:ea typeface="Roboto" panose="02000000000000000000" pitchFamily="2" charset="0"/>
                <a:cs typeface="Roboto" panose="02000000000000000000" pitchFamily="2" charset="0"/>
              </a:rPr>
              <a:t>SEOButler Ltd</a:t>
            </a: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 a provider of extensive services within the SEO niche, including content, guest posting, social signals, and citations</a:t>
            </a:r>
          </a:p>
          <a:p>
            <a:pPr marL="0" lvl="4" defTabSz="685800">
              <a:lnSpc>
                <a:spcPts val="200"/>
              </a:lnSpc>
              <a:spcBef>
                <a:spcPts val="300"/>
              </a:spcBef>
              <a:defRPr/>
            </a:pPr>
            <a:endParaRPr lang="en-US" sz="1500" dirty="0">
              <a:solidFill>
                <a:srgbClr val="3D4C5C"/>
              </a:solidFill>
              <a:latin typeface="Roboto" panose="02000000000000000000" pitchFamily="2" charset="0"/>
              <a:ea typeface="Roboto" panose="02000000000000000000" pitchFamily="2" charset="0"/>
              <a:cs typeface="Roboto" panose="02000000000000000000" pitchFamily="2" charset="0"/>
            </a:endParaRPr>
          </a:p>
          <a:p>
            <a:pPr marL="492125" lvl="8" indent="-193675" defTabSz="685800">
              <a:lnSpc>
                <a:spcPts val="1580"/>
              </a:lnSpc>
              <a:spcBef>
                <a:spcPts val="300"/>
              </a:spcBef>
              <a:buFont typeface="System Font Regular"/>
              <a:buChar char="⎼"/>
              <a:defRPr/>
            </a:pP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SEOButler Ltd. generated approximately $200,000 and $50,000 of revenue and operating income, respectively, per quarter, prior to the acquisition</a:t>
            </a:r>
          </a:p>
          <a:p>
            <a:pPr marL="285750" lvl="4" indent="-285750" defTabSz="685800">
              <a:lnSpc>
                <a:spcPts val="1580"/>
              </a:lnSpc>
              <a:spcBef>
                <a:spcPts val="600"/>
              </a:spcBef>
              <a:buBlip>
                <a:blip r:embed="rId2"/>
              </a:buBlip>
              <a:defRPr/>
            </a:pP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Completed $4.559M acquisition of </a:t>
            </a:r>
            <a:r>
              <a:rPr lang="en-US" sz="1500" b="1" dirty="0">
                <a:solidFill>
                  <a:srgbClr val="3D4C5C"/>
                </a:solidFill>
                <a:latin typeface="Roboto" panose="02000000000000000000" pitchFamily="2" charset="0"/>
                <a:ea typeface="Roboto" panose="02000000000000000000" pitchFamily="2" charset="0"/>
                <a:cs typeface="Roboto" panose="02000000000000000000" pitchFamily="2" charset="0"/>
              </a:rPr>
              <a:t>Proofread Anywhere </a:t>
            </a: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from BCP Media, a provider of extensive online resources in the form of courses, workshops and blog posts for readers looking to train and become professional proofreaders</a:t>
            </a:r>
          </a:p>
          <a:p>
            <a:pPr marL="0" lvl="4" defTabSz="685800">
              <a:lnSpc>
                <a:spcPts val="200"/>
              </a:lnSpc>
              <a:spcBef>
                <a:spcPts val="600"/>
              </a:spcBef>
              <a:defRPr/>
            </a:pPr>
            <a:endParaRPr lang="en-US" sz="1500" dirty="0">
              <a:solidFill>
                <a:srgbClr val="3D4C5C"/>
              </a:solidFill>
              <a:latin typeface="Roboto" panose="02000000000000000000" pitchFamily="2" charset="0"/>
              <a:ea typeface="Roboto" panose="02000000000000000000" pitchFamily="2" charset="0"/>
              <a:cs typeface="Roboto" panose="02000000000000000000" pitchFamily="2" charset="0"/>
            </a:endParaRPr>
          </a:p>
          <a:p>
            <a:pPr marL="492125" lvl="8" indent="-193675" defTabSz="685800">
              <a:lnSpc>
                <a:spcPts val="1580"/>
              </a:lnSpc>
              <a:spcBef>
                <a:spcPts val="300"/>
              </a:spcBef>
              <a:buFont typeface="System Font Regular"/>
              <a:buChar char="⎼"/>
              <a:defRPr/>
            </a:pP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Proofread Anywhere generated approximately $950,000 and $180,000 of revenue and operating income, respectively, per quarter prior to the acquisition</a:t>
            </a:r>
          </a:p>
          <a:p>
            <a:pPr lvl="4" indent="-1828800" defTabSz="685800">
              <a:lnSpc>
                <a:spcPct val="110000"/>
              </a:lnSpc>
              <a:spcBef>
                <a:spcPts val="1200"/>
              </a:spcBef>
              <a:defRPr/>
            </a:pPr>
            <a:r>
              <a:rPr lang="en-US" sz="1550" b="1" dirty="0">
                <a:solidFill>
                  <a:srgbClr val="3D4C5C"/>
                </a:solidFill>
                <a:latin typeface="Roboto" panose="02000000000000000000" pitchFamily="2" charset="0"/>
                <a:ea typeface="Roboto" panose="02000000000000000000" pitchFamily="2" charset="0"/>
                <a:cs typeface="Roboto" panose="02000000000000000000" pitchFamily="2" charset="0"/>
              </a:rPr>
              <a:t>October 27, 2022</a:t>
            </a:r>
          </a:p>
          <a:p>
            <a:pPr marL="285750" lvl="4" indent="-285750" defTabSz="685800">
              <a:lnSpc>
                <a:spcPts val="1580"/>
              </a:lnSpc>
              <a:spcBef>
                <a:spcPts val="300"/>
              </a:spcBef>
              <a:buBlip>
                <a:blip r:embed="rId2"/>
              </a:buBlip>
              <a:defRPr/>
            </a:pP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Completed $1.35M acquisition of </a:t>
            </a:r>
            <a:r>
              <a:rPr lang="en-US" sz="1500" b="1" dirty="0">
                <a:solidFill>
                  <a:srgbClr val="3D4C5C"/>
                </a:solidFill>
                <a:latin typeface="Roboto" panose="02000000000000000000" pitchFamily="2" charset="0"/>
                <a:ea typeface="Roboto" panose="02000000000000000000" pitchFamily="2" charset="0"/>
                <a:cs typeface="Roboto" panose="02000000000000000000" pitchFamily="2" charset="0"/>
              </a:rPr>
              <a:t>BWPS (Prevent Direct Access and Password Protect WordPress)</a:t>
            </a: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 a developer of security plugins that allow bloggers, creators, agencies, and SMBs to protect their digital assets, products, and content</a:t>
            </a:r>
          </a:p>
          <a:p>
            <a:pPr marL="492125" lvl="8" indent="-193675" defTabSz="685800">
              <a:lnSpc>
                <a:spcPts val="300"/>
              </a:lnSpc>
              <a:spcBef>
                <a:spcPts val="300"/>
              </a:spcBef>
              <a:buFont typeface="System Font Regular"/>
              <a:buChar char="⎼"/>
              <a:defRPr/>
            </a:pPr>
            <a:endParaRPr lang="en-US" sz="1500" dirty="0">
              <a:solidFill>
                <a:srgbClr val="3D4C5C"/>
              </a:solidFill>
              <a:latin typeface="Roboto" panose="02000000000000000000" pitchFamily="2" charset="0"/>
              <a:ea typeface="Roboto" panose="02000000000000000000" pitchFamily="2" charset="0"/>
              <a:cs typeface="Roboto" panose="02000000000000000000" pitchFamily="2" charset="0"/>
            </a:endParaRPr>
          </a:p>
          <a:p>
            <a:pPr marL="492125" lvl="8" indent="-193675" defTabSz="685800">
              <a:lnSpc>
                <a:spcPts val="1580"/>
              </a:lnSpc>
              <a:spcBef>
                <a:spcPts val="300"/>
              </a:spcBef>
              <a:buFont typeface="System Font Regular"/>
              <a:buChar char="⎼"/>
              <a:defRPr/>
            </a:pP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BWPS generated approximately $100,000 and $80,000 of revenue and operating income, respectively, per quarter prior to the acquisition</a:t>
            </a:r>
          </a:p>
          <a:p>
            <a:pPr marL="206375" lvl="8" indent="-206375" defTabSz="685800">
              <a:lnSpc>
                <a:spcPct val="110000"/>
              </a:lnSpc>
              <a:spcBef>
                <a:spcPts val="1200"/>
              </a:spcBef>
              <a:defRPr/>
            </a:pPr>
            <a:r>
              <a:rPr lang="en-US" sz="1550" b="1" dirty="0">
                <a:solidFill>
                  <a:srgbClr val="3D4C5C"/>
                </a:solidFill>
                <a:latin typeface="Roboto" panose="02000000000000000000" pitchFamily="2" charset="0"/>
                <a:ea typeface="Roboto" panose="02000000000000000000" pitchFamily="2" charset="0"/>
                <a:cs typeface="Roboto" panose="02000000000000000000" pitchFamily="2" charset="0"/>
              </a:rPr>
              <a:t>February 6, 2023</a:t>
            </a:r>
          </a:p>
          <a:p>
            <a:pPr marL="285750" lvl="8" indent="-285750" defTabSz="685800">
              <a:lnSpc>
                <a:spcPts val="1580"/>
              </a:lnSpc>
              <a:spcBef>
                <a:spcPts val="300"/>
              </a:spcBef>
              <a:buBlip>
                <a:blip r:embed="rId2"/>
              </a:buBlip>
              <a:defRPr/>
            </a:pP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Completed $0.85M asset purchase agreement with </a:t>
            </a:r>
            <a:r>
              <a:rPr lang="en-US" sz="1500" b="1" dirty="0">
                <a:solidFill>
                  <a:srgbClr val="3D4C5C"/>
                </a:solidFill>
                <a:latin typeface="Roboto" panose="02000000000000000000" pitchFamily="2" charset="0"/>
                <a:ea typeface="Roboto" panose="02000000000000000000" pitchFamily="2" charset="0"/>
                <a:cs typeface="Roboto" panose="02000000000000000000" pitchFamily="2" charset="0"/>
              </a:rPr>
              <a:t>Contentellect Limited</a:t>
            </a: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 a provider of software that allows SMBs to scale their content with blog writing and link building</a:t>
            </a:r>
          </a:p>
          <a:p>
            <a:pPr marL="0" lvl="4" defTabSz="685800">
              <a:lnSpc>
                <a:spcPts val="200"/>
              </a:lnSpc>
              <a:spcBef>
                <a:spcPts val="300"/>
              </a:spcBef>
              <a:defRPr/>
            </a:pPr>
            <a:endParaRPr lang="en-US" sz="1500" dirty="0">
              <a:solidFill>
                <a:srgbClr val="3D4C5C"/>
              </a:solidFill>
              <a:latin typeface="Roboto" panose="02000000000000000000" pitchFamily="2" charset="0"/>
              <a:ea typeface="Roboto" panose="02000000000000000000" pitchFamily="2" charset="0"/>
              <a:cs typeface="Roboto" panose="02000000000000000000" pitchFamily="2" charset="0"/>
            </a:endParaRPr>
          </a:p>
          <a:p>
            <a:pPr marL="492125" lvl="8" indent="-193675" defTabSz="685800">
              <a:lnSpc>
                <a:spcPts val="1580"/>
              </a:lnSpc>
              <a:spcBef>
                <a:spcPts val="300"/>
              </a:spcBef>
              <a:buFont typeface="System Font Regular"/>
              <a:buChar char="⎼"/>
              <a:defRPr/>
            </a:pPr>
            <a:r>
              <a:rPr lang="en-US" sz="1500" dirty="0">
                <a:solidFill>
                  <a:srgbClr val="3D4C5C"/>
                </a:solidFill>
                <a:latin typeface="Roboto" panose="02000000000000000000" pitchFamily="2" charset="0"/>
                <a:ea typeface="Roboto" panose="02000000000000000000" pitchFamily="2" charset="0"/>
                <a:cs typeface="Roboto" panose="02000000000000000000" pitchFamily="2" charset="0"/>
              </a:rPr>
              <a:t>Contentellect reported $340,000 of adjusted EBITDA in 2022 (unaudited)</a:t>
            </a:r>
            <a:endParaRPr kumimoji="0" lang="en-US" sz="1500" b="0" i="0" u="none" strike="noStrike" cap="none" spc="0" normalizeH="0" baseline="0" dirty="0">
              <a:ln>
                <a:noFill/>
              </a:ln>
              <a:solidFill>
                <a:srgbClr val="4BB3AA"/>
              </a:solidFill>
              <a:effectLst/>
              <a:uFillTx/>
              <a:latin typeface="Roboto" panose="02000000000000000000" pitchFamily="2" charset="0"/>
              <a:ea typeface="Roboto" panose="02000000000000000000" pitchFamily="2" charset="0"/>
              <a:cs typeface="Roboto" panose="02000000000000000000" pitchFamily="2" charset="0"/>
              <a:sym typeface="Helvetica"/>
            </a:endParaRPr>
          </a:p>
        </p:txBody>
      </p:sp>
      <p:pic>
        <p:nvPicPr>
          <p:cNvPr id="6" name="Picture 2">
            <a:extLst>
              <a:ext uri="{FF2B5EF4-FFF2-40B4-BE49-F238E27FC236}">
                <a16:creationId xmlns:a16="http://schemas.microsoft.com/office/drawing/2014/main" id="{2492FD54-AB7E-2357-7487-DD9757671F8D}"/>
              </a:ext>
            </a:extLst>
          </p:cNvPr>
          <p:cNvPicPr>
            <a:picLocks noChangeAspect="1" noChangeArrowheads="1"/>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a:off x="224851" y="1051574"/>
            <a:ext cx="1629052" cy="5818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D406D7ED-CE2C-3B66-9E4B-89D3874C519C}"/>
              </a:ext>
            </a:extLst>
          </p:cNvPr>
          <p:cNvPicPr>
            <a:picLocks noChangeAspect="1" noChangeArrowheads="1"/>
          </p:cNvPicPr>
          <p:nvPr/>
        </p:nvPicPr>
        <p:blipFill>
          <a:blip r:embed="rId5" r:link="rId6" cstate="print">
            <a:extLst>
              <a:ext uri="{28A0092B-C50C-407E-A947-70E740481C1C}">
                <a14:useLocalDpi xmlns:a14="http://schemas.microsoft.com/office/drawing/2010/main"/>
              </a:ext>
            </a:extLst>
          </a:blip>
          <a:srcRect/>
          <a:stretch>
            <a:fillRect/>
          </a:stretch>
        </p:blipFill>
        <p:spPr bwMode="auto">
          <a:xfrm>
            <a:off x="225269" y="2188018"/>
            <a:ext cx="1661566" cy="6899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09871F5-2C3E-8B23-8FB1-E163A018579D}"/>
              </a:ext>
            </a:extLst>
          </p:cNvPr>
          <p:cNvPicPr>
            <a:picLocks noChangeAspect="1" noChangeArrowheads="1"/>
          </p:cNvPicPr>
          <p:nvPr/>
        </p:nvPicPr>
        <p:blipFill>
          <a:blip r:embed="rId7" r:link="rId8">
            <a:extLst>
              <a:ext uri="{28A0092B-C50C-407E-A947-70E740481C1C}">
                <a14:useLocalDpi xmlns:a14="http://schemas.microsoft.com/office/drawing/2010/main"/>
              </a:ext>
            </a:extLst>
          </a:blip>
          <a:srcRect/>
          <a:stretch>
            <a:fillRect/>
          </a:stretch>
        </p:blipFill>
        <p:spPr bwMode="auto">
          <a:xfrm>
            <a:off x="241301" y="3385473"/>
            <a:ext cx="1651000" cy="5339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98442A50-D7D7-74B6-DC2A-39D90E18C24B}"/>
              </a:ext>
            </a:extLst>
          </p:cNvPr>
          <p:cNvPicPr>
            <a:picLocks noChangeAspect="1" noChangeArrowheads="1"/>
          </p:cNvPicPr>
          <p:nvPr/>
        </p:nvPicPr>
        <p:blipFill>
          <a:blip r:embed="rId9" r:link="rId10" cstate="print">
            <a:extLst>
              <a:ext uri="{28A0092B-C50C-407E-A947-70E740481C1C}">
                <a14:useLocalDpi xmlns:a14="http://schemas.microsoft.com/office/drawing/2010/main"/>
              </a:ext>
            </a:extLst>
          </a:blip>
          <a:srcRect/>
          <a:stretch>
            <a:fillRect/>
          </a:stretch>
        </p:blipFill>
        <p:spPr bwMode="auto">
          <a:xfrm>
            <a:off x="279516" y="4114800"/>
            <a:ext cx="1595456" cy="4454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9400" y="4854972"/>
            <a:ext cx="1587499" cy="550344"/>
          </a:xfrm>
          <a:prstGeom prst="rect">
            <a:avLst/>
          </a:prstGeom>
        </p:spPr>
      </p:pic>
      <p:sp>
        <p:nvSpPr>
          <p:cNvPr id="11" name="Rectangle 10">
            <a:extLst>
              <a:ext uri="{FF2B5EF4-FFF2-40B4-BE49-F238E27FC236}">
                <a16:creationId xmlns:a16="http://schemas.microsoft.com/office/drawing/2014/main" id="{4754043B-F647-4380-D3DD-E965D9C90E11}"/>
              </a:ext>
            </a:extLst>
          </p:cNvPr>
          <p:cNvSpPr/>
          <p:nvPr/>
        </p:nvSpPr>
        <p:spPr>
          <a:xfrm>
            <a:off x="0" y="5978768"/>
            <a:ext cx="12192000" cy="431801"/>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0" y="5963779"/>
            <a:ext cx="12191999" cy="430887"/>
          </a:xfrm>
          <a:prstGeom prst="rect">
            <a:avLst/>
          </a:prstGeom>
          <a:noFill/>
        </p:spPr>
        <p:txBody>
          <a:bodyPr wrap="square" rtlCol="0">
            <a:spAutoFit/>
          </a:bodyPr>
          <a:lstStyle/>
          <a:p>
            <a:pPr algn="ctr"/>
            <a:r>
              <a:rPr lang="en-US" sz="2200" b="1" spc="-12" dirty="0">
                <a:solidFill>
                  <a:schemeClr val="bg1"/>
                </a:solidFill>
                <a:latin typeface="Roboto" panose="02000000000000000000" pitchFamily="2" charset="0"/>
                <a:ea typeface="Roboto" panose="02000000000000000000" pitchFamily="2" charset="0"/>
                <a:cs typeface="Roboto" panose="02000000000000000000" pitchFamily="2" charset="0"/>
              </a:rPr>
              <a:t>Purchase price of 3.2x EBITDA in aggregate on first 4 acquisitions post-IPO</a:t>
            </a:r>
          </a:p>
        </p:txBody>
      </p:sp>
      <p:cxnSp>
        <p:nvCxnSpPr>
          <p:cNvPr id="12" name="Straight Connector 11">
            <a:extLst>
              <a:ext uri="{FF2B5EF4-FFF2-40B4-BE49-F238E27FC236}">
                <a16:creationId xmlns:a16="http://schemas.microsoft.com/office/drawing/2014/main" id="{35BE1785-2A2F-13DF-A9BD-32DD0C5FB278}"/>
              </a:ext>
            </a:extLst>
          </p:cNvPr>
          <p:cNvCxnSpPr>
            <a:cxnSpLocks/>
          </p:cNvCxnSpPr>
          <p:nvPr/>
        </p:nvCxnSpPr>
        <p:spPr>
          <a:xfrm flipH="1">
            <a:off x="254833" y="3230249"/>
            <a:ext cx="11822867" cy="0"/>
          </a:xfrm>
          <a:prstGeom prst="line">
            <a:avLst/>
          </a:prstGeom>
          <a:ln w="28575">
            <a:gradFill flip="none" rotWithShape="1">
              <a:gsLst>
                <a:gs pos="90000">
                  <a:schemeClr val="accent1">
                    <a:lumMod val="5000"/>
                    <a:lumOff val="95000"/>
                  </a:schemeClr>
                </a:gs>
                <a:gs pos="64000">
                  <a:schemeClr val="accent5"/>
                </a:gs>
                <a:gs pos="26000">
                  <a:schemeClr val="accent4"/>
                </a:gs>
              </a:gsLst>
              <a:lin ang="10800000" scaled="1"/>
              <a:tileRect/>
            </a:gra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B496F3B5-8465-9DBD-9358-108021B259B0}"/>
              </a:ext>
            </a:extLst>
          </p:cNvPr>
          <p:cNvCxnSpPr>
            <a:cxnSpLocks/>
          </p:cNvCxnSpPr>
          <p:nvPr/>
        </p:nvCxnSpPr>
        <p:spPr>
          <a:xfrm flipH="1">
            <a:off x="254833" y="4803383"/>
            <a:ext cx="11822867" cy="0"/>
          </a:xfrm>
          <a:prstGeom prst="line">
            <a:avLst/>
          </a:prstGeom>
          <a:ln w="28575">
            <a:gradFill flip="none" rotWithShape="1">
              <a:gsLst>
                <a:gs pos="90000">
                  <a:schemeClr val="accent1">
                    <a:lumMod val="5000"/>
                    <a:lumOff val="95000"/>
                  </a:schemeClr>
                </a:gs>
                <a:gs pos="64000">
                  <a:schemeClr val="accent5"/>
                </a:gs>
                <a:gs pos="26000">
                  <a:schemeClr val="accent4"/>
                </a:gs>
              </a:gsLst>
              <a:lin ang="10800000" scaled="1"/>
              <a:tileRect/>
            </a:gra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D3ACE624-1425-5A98-5B50-EB8F9A5DD622}"/>
              </a:ext>
            </a:extLst>
          </p:cNvPr>
          <p:cNvCxnSpPr>
            <a:cxnSpLocks/>
          </p:cNvCxnSpPr>
          <p:nvPr/>
        </p:nvCxnSpPr>
        <p:spPr>
          <a:xfrm flipH="1">
            <a:off x="254833" y="868673"/>
            <a:ext cx="11822867" cy="0"/>
          </a:xfrm>
          <a:prstGeom prst="line">
            <a:avLst/>
          </a:prstGeom>
          <a:ln w="28575">
            <a:gradFill flip="none" rotWithShape="1">
              <a:gsLst>
                <a:gs pos="90000">
                  <a:schemeClr val="accent1">
                    <a:lumMod val="5000"/>
                    <a:lumOff val="95000"/>
                  </a:schemeClr>
                </a:gs>
                <a:gs pos="64000">
                  <a:schemeClr val="accent5"/>
                </a:gs>
                <a:gs pos="26000">
                  <a:schemeClr val="accent4"/>
                </a:gs>
              </a:gsLst>
              <a:lin ang="10800000" scaled="1"/>
              <a:tileRect/>
            </a:gra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18228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B7B6B1-1CEB-3122-4541-23956ED7BFA4}"/>
              </a:ext>
            </a:extLst>
          </p:cNvPr>
          <p:cNvSpPr>
            <a:spLocks noGrp="1"/>
          </p:cNvSpPr>
          <p:nvPr>
            <p:ph type="sldNum" sz="quarter" idx="4"/>
          </p:nvPr>
        </p:nvSpPr>
        <p:spPr/>
        <p:txBody>
          <a:bodyPr/>
          <a:lstStyle/>
          <a:p>
            <a:fld id="{D8225FCD-C8BD-0A44-9961-FB1CAAEE0F5D}" type="slidenum">
              <a:rPr lang="en-US" smtClean="0"/>
              <a:pPr/>
              <a:t>15</a:t>
            </a:fld>
            <a:endParaRPr lang="en-US"/>
          </a:p>
        </p:txBody>
      </p:sp>
      <p:sp>
        <p:nvSpPr>
          <p:cNvPr id="3" name="Title 2">
            <a:extLst>
              <a:ext uri="{FF2B5EF4-FFF2-40B4-BE49-F238E27FC236}">
                <a16:creationId xmlns:a16="http://schemas.microsoft.com/office/drawing/2014/main" id="{BD885712-F11E-2D26-524C-752929CAC1FC}"/>
              </a:ext>
            </a:extLst>
          </p:cNvPr>
          <p:cNvSpPr>
            <a:spLocks noGrp="1"/>
          </p:cNvSpPr>
          <p:nvPr>
            <p:ph type="title"/>
          </p:nvPr>
        </p:nvSpPr>
        <p:spPr/>
        <p:txBody>
          <a:bodyPr/>
          <a:lstStyle/>
          <a:p>
            <a:r>
              <a:rPr lang="en-US" dirty="0">
                <a:solidFill>
                  <a:schemeClr val="accent1"/>
                </a:solidFill>
              </a:rPr>
              <a:t>QUARTERLY</a:t>
            </a:r>
            <a:r>
              <a:rPr lang="en-US" dirty="0"/>
              <a:t> </a:t>
            </a:r>
            <a:r>
              <a:rPr lang="en-US" dirty="0">
                <a:solidFill>
                  <a:schemeClr val="accent2"/>
                </a:solidFill>
              </a:rPr>
              <a:t>FINANCIAL REVIEW</a:t>
            </a:r>
          </a:p>
        </p:txBody>
      </p:sp>
      <p:graphicFrame>
        <p:nvGraphicFramePr>
          <p:cNvPr id="5" name="Table 4">
            <a:extLst>
              <a:ext uri="{FF2B5EF4-FFF2-40B4-BE49-F238E27FC236}">
                <a16:creationId xmlns:a16="http://schemas.microsoft.com/office/drawing/2014/main" id="{18E05C93-E35C-8028-4BA0-661A8D4C9BDD}"/>
              </a:ext>
            </a:extLst>
          </p:cNvPr>
          <p:cNvGraphicFramePr>
            <a:graphicFrameLocks noGrp="1"/>
          </p:cNvGraphicFramePr>
          <p:nvPr>
            <p:extLst>
              <p:ext uri="{D42A27DB-BD31-4B8C-83A1-F6EECF244321}">
                <p14:modId xmlns:p14="http://schemas.microsoft.com/office/powerpoint/2010/main" val="2318623244"/>
              </p:ext>
            </p:extLst>
          </p:nvPr>
        </p:nvGraphicFramePr>
        <p:xfrm>
          <a:off x="248288" y="863568"/>
          <a:ext cx="11777898" cy="5361386"/>
        </p:xfrm>
        <a:graphic>
          <a:graphicData uri="http://schemas.openxmlformats.org/drawingml/2006/table">
            <a:tbl>
              <a:tblPr firstRow="1" bandRow="1">
                <a:tableStyleId>{5940675A-B579-460E-94D1-54222C63F5DA}</a:tableStyleId>
              </a:tblPr>
              <a:tblGrid>
                <a:gridCol w="2330789">
                  <a:extLst>
                    <a:ext uri="{9D8B030D-6E8A-4147-A177-3AD203B41FA5}">
                      <a16:colId xmlns:a16="http://schemas.microsoft.com/office/drawing/2014/main" val="3901493290"/>
                    </a:ext>
                  </a:extLst>
                </a:gridCol>
                <a:gridCol w="1184031">
                  <a:extLst>
                    <a:ext uri="{9D8B030D-6E8A-4147-A177-3AD203B41FA5}">
                      <a16:colId xmlns:a16="http://schemas.microsoft.com/office/drawing/2014/main" val="1142098867"/>
                    </a:ext>
                  </a:extLst>
                </a:gridCol>
                <a:gridCol w="1395046">
                  <a:extLst>
                    <a:ext uri="{9D8B030D-6E8A-4147-A177-3AD203B41FA5}">
                      <a16:colId xmlns:a16="http://schemas.microsoft.com/office/drawing/2014/main" val="2603107682"/>
                    </a:ext>
                  </a:extLst>
                </a:gridCol>
                <a:gridCol w="6868032">
                  <a:extLst>
                    <a:ext uri="{9D8B030D-6E8A-4147-A177-3AD203B41FA5}">
                      <a16:colId xmlns:a16="http://schemas.microsoft.com/office/drawing/2014/main" val="3975956556"/>
                    </a:ext>
                  </a:extLst>
                </a:gridCol>
              </a:tblGrid>
              <a:tr h="588350">
                <a:tc>
                  <a:txBody>
                    <a:bodyPr/>
                    <a:lstStyle/>
                    <a:p>
                      <a:pPr algn="l"/>
                      <a:r>
                        <a:rPr lang="en-US" sz="1500" i="1" dirty="0">
                          <a:solidFill>
                            <a:srgbClr val="FFFFFF"/>
                          </a:solidFill>
                          <a:latin typeface="Roboto" panose="02000000000000000000" pitchFamily="2" charset="0"/>
                          <a:ea typeface="Roboto" panose="02000000000000000000" pitchFamily="2" charset="0"/>
                          <a:cs typeface="Roboto" panose="02000000000000000000" pitchFamily="2" charset="0"/>
                        </a:rPr>
                        <a:t>$ Thousands</a:t>
                      </a:r>
                      <a:br>
                        <a:rPr lang="en-US" sz="1500" i="1" dirty="0">
                          <a:solidFill>
                            <a:srgbClr val="FFFFFF"/>
                          </a:solidFill>
                          <a:latin typeface="Roboto" panose="02000000000000000000" pitchFamily="2" charset="0"/>
                          <a:ea typeface="Roboto" panose="02000000000000000000" pitchFamily="2" charset="0"/>
                          <a:cs typeface="Roboto" panose="02000000000000000000" pitchFamily="2" charset="0"/>
                        </a:rPr>
                      </a:br>
                      <a:r>
                        <a:rPr lang="en-US" sz="1500" i="1" dirty="0">
                          <a:solidFill>
                            <a:srgbClr val="FFFFFF"/>
                          </a:solidFill>
                          <a:latin typeface="Roboto" panose="02000000000000000000" pitchFamily="2" charset="0"/>
                          <a:ea typeface="Roboto" panose="02000000000000000000" pitchFamily="2" charset="0"/>
                          <a:cs typeface="Roboto" panose="02000000000000000000" pitchFamily="2" charset="0"/>
                        </a:rPr>
                        <a:t>(except per-share data)</a:t>
                      </a:r>
                    </a:p>
                  </a:txBody>
                  <a:tcPr marL="60960" marR="6096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500" dirty="0">
                          <a:solidFill>
                            <a:srgbClr val="FFFFFF"/>
                          </a:solidFill>
                          <a:latin typeface="Roboto" panose="02000000000000000000" pitchFamily="2" charset="0"/>
                          <a:ea typeface="Roboto" panose="02000000000000000000" pitchFamily="2" charset="0"/>
                          <a:cs typeface="Roboto" panose="02000000000000000000" pitchFamily="2" charset="0"/>
                        </a:rPr>
                        <a:t>3Q2022</a:t>
                      </a:r>
                    </a:p>
                  </a:txBody>
                  <a:tcPr marL="60960" marR="6096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500" dirty="0">
                          <a:solidFill>
                            <a:srgbClr val="FFFFFF"/>
                          </a:solidFill>
                          <a:latin typeface="Roboto" panose="02000000000000000000" pitchFamily="2" charset="0"/>
                          <a:ea typeface="Roboto" panose="02000000000000000000" pitchFamily="2" charset="0"/>
                          <a:cs typeface="Roboto" panose="02000000000000000000" pitchFamily="2" charset="0"/>
                        </a:rPr>
                        <a:t>3Q2023</a:t>
                      </a:r>
                    </a:p>
                  </a:txBody>
                  <a:tcPr marL="60960" marR="6096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500" dirty="0">
                          <a:solidFill>
                            <a:srgbClr val="FFFFFF"/>
                          </a:solidFill>
                          <a:latin typeface="Roboto" panose="02000000000000000000" pitchFamily="2" charset="0"/>
                          <a:ea typeface="Roboto" panose="02000000000000000000" pitchFamily="2" charset="0"/>
                          <a:cs typeface="Roboto" panose="02000000000000000000" pitchFamily="2" charset="0"/>
                        </a:rPr>
                        <a:t>Commentary</a:t>
                      </a:r>
                    </a:p>
                  </a:txBody>
                  <a:tcPr marL="60960" marR="6096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721933391"/>
                  </a:ext>
                </a:extLst>
              </a:tr>
              <a:tr h="823690">
                <a:tc>
                  <a:txBody>
                    <a:bodyPr/>
                    <a:lstStyle/>
                    <a:p>
                      <a:pPr algn="l"/>
                      <a:r>
                        <a:rPr lang="en-US" sz="1500" dirty="0">
                          <a:solidFill>
                            <a:schemeClr val="tx1"/>
                          </a:solidFill>
                          <a:latin typeface="Roboto" panose="02000000000000000000" pitchFamily="2" charset="0"/>
                          <a:ea typeface="Roboto" panose="02000000000000000000" pitchFamily="2" charset="0"/>
                          <a:cs typeface="Roboto" panose="02000000000000000000" pitchFamily="2" charset="0"/>
                        </a:rPr>
                        <a:t>Total Revenue</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tabLst>
                          <a:tab pos="661988" algn="r"/>
                        </a:tabLst>
                      </a:pP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$0.36M </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tabLst>
                          <a:tab pos="661988" algn="r"/>
                        </a:tabLst>
                      </a:pP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$1.31M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The increase was primarily attributable to the three closed acquisitions (SEOButler, Proofread Anywhere, &amp; BWPS) in October 2022 and the Contentellect acquisition in</a:t>
                      </a:r>
                      <a:r>
                        <a:rPr lang="en-US" sz="1500" b="0" baseline="0" dirty="0">
                          <a:solidFill>
                            <a:schemeClr val="tx1"/>
                          </a:solidFill>
                          <a:latin typeface="Roboto" panose="02000000000000000000" pitchFamily="2" charset="0"/>
                          <a:ea typeface="Roboto" panose="02000000000000000000" pitchFamily="2" charset="0"/>
                          <a:cs typeface="Roboto" panose="02000000000000000000" pitchFamily="2" charset="0"/>
                        </a:rPr>
                        <a:t> 1Q23 contributing</a:t>
                      </a: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to revenue.</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966894"/>
                  </a:ext>
                </a:extLst>
              </a:tr>
              <a:tr h="962565">
                <a:tc>
                  <a:txBody>
                    <a:bodyPr/>
                    <a:lstStyle/>
                    <a:p>
                      <a:pPr algn="l"/>
                      <a:r>
                        <a:rPr lang="en-US" sz="1500" dirty="0">
                          <a:solidFill>
                            <a:schemeClr val="tx1"/>
                          </a:solidFill>
                          <a:latin typeface="Roboto" panose="02000000000000000000" pitchFamily="2" charset="0"/>
                          <a:ea typeface="Roboto" panose="02000000000000000000" pitchFamily="2" charset="0"/>
                          <a:cs typeface="Roboto" panose="02000000000000000000" pitchFamily="2" charset="0"/>
                        </a:rPr>
                        <a:t>Gross Profit</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tabLst>
                          <a:tab pos="661988" algn="r"/>
                        </a:tabLst>
                      </a:pP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$0.135M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tabLst>
                          <a:tab pos="661988" algn="r"/>
                        </a:tabLst>
                      </a:pP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$0.85M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i="0" u="none" strike="noStrike" cap="none" spc="0" baseline="0" dirty="0">
                          <a:solidFill>
                            <a:schemeClr val="tx1"/>
                          </a:solidFill>
                          <a:uFillTx/>
                          <a:latin typeface="Roboto" panose="02000000000000000000" pitchFamily="2" charset="0"/>
                          <a:ea typeface="Roboto" panose="02000000000000000000" pitchFamily="2" charset="0"/>
                          <a:cs typeface="Roboto" panose="02000000000000000000" pitchFamily="2" charset="0"/>
                          <a:sym typeface="Gill Sans"/>
                        </a:rPr>
                        <a:t>The increase was attributable to higher revenue from the aforementioned acquisitions, the higher-margin nature of the acquired revenue, and the inherent operating leverage of the business given its organizational structure.</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112209061"/>
                  </a:ext>
                </a:extLst>
              </a:tr>
              <a:tr h="1811886">
                <a:tc>
                  <a:txBody>
                    <a:bodyPr/>
                    <a:lstStyle/>
                    <a:p>
                      <a:pPr algn="l"/>
                      <a:r>
                        <a:rPr lang="en-US" sz="1500" dirty="0">
                          <a:solidFill>
                            <a:schemeClr val="tx1"/>
                          </a:solidFill>
                          <a:latin typeface="Roboto" panose="02000000000000000000" pitchFamily="2" charset="0"/>
                          <a:ea typeface="Roboto" panose="02000000000000000000" pitchFamily="2" charset="0"/>
                          <a:cs typeface="Roboto" panose="02000000000000000000" pitchFamily="2" charset="0"/>
                        </a:rPr>
                        <a:t>Total Operating Expenses</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tabLst>
                          <a:tab pos="661988" algn="r"/>
                        </a:tabLst>
                      </a:pP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$1.1M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tabLst>
                          <a:tab pos="661988" algn="r"/>
                        </a:tabLst>
                      </a:pP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$5.5M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i="0" u="none" strike="noStrike" cap="none" spc="0" baseline="0" dirty="0">
                          <a:solidFill>
                            <a:schemeClr val="tx1"/>
                          </a:solidFill>
                          <a:uFillTx/>
                          <a:latin typeface="Roboto" panose="02000000000000000000" pitchFamily="2" charset="0"/>
                          <a:ea typeface="Roboto" panose="02000000000000000000" pitchFamily="2" charset="0"/>
                          <a:cs typeface="Roboto" panose="02000000000000000000" pitchFamily="2" charset="0"/>
                          <a:sym typeface="Gill Sans"/>
                        </a:rPr>
                        <a:t>The increase was attributable to higher costs associated with acquiring and operating the new businesses since October 2022, such as higher payroll and overhead, as well as a large impairment charge ($3.7M) for a write-down in some of our assets.  However, cost advantages from decentralization efforts at the corporate level and general cost control efforts are beginning to become apparent, and lower expenses are expected in the remainder of 2023.</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42705508"/>
                  </a:ext>
                </a:extLst>
              </a:tr>
              <a:tr h="1174895">
                <a:tc>
                  <a:txBody>
                    <a:bodyPr/>
                    <a:lstStyle/>
                    <a:p>
                      <a:pPr algn="l"/>
                      <a:r>
                        <a:rPr lang="en-US" sz="1500" dirty="0">
                          <a:solidFill>
                            <a:schemeClr val="tx1"/>
                          </a:solidFill>
                          <a:latin typeface="Roboto" panose="02000000000000000000" pitchFamily="2" charset="0"/>
                          <a:ea typeface="Roboto" panose="02000000000000000000" pitchFamily="2" charset="0"/>
                          <a:cs typeface="Roboto" panose="02000000000000000000" pitchFamily="2" charset="0"/>
                        </a:rPr>
                        <a:t>Net Income to common shareholders (Loss)</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tabLst>
                          <a:tab pos="661988" algn="r"/>
                        </a:tabLst>
                      </a:pP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$(1.31M)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tabLst>
                          <a:tab pos="661988" algn="r"/>
                        </a:tabLst>
                      </a:pPr>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	$(4.7M)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a:r>
                        <a:rPr lang="en-US" sz="1500" b="0" dirty="0">
                          <a:solidFill>
                            <a:schemeClr val="tx1"/>
                          </a:solidFill>
                          <a:latin typeface="Roboto" panose="02000000000000000000" pitchFamily="2" charset="0"/>
                          <a:ea typeface="Roboto" panose="02000000000000000000" pitchFamily="2" charset="0"/>
                          <a:cs typeface="Roboto" panose="02000000000000000000" pitchFamily="2" charset="0"/>
                        </a:rPr>
                        <a:t>The increase was due to the aforementioned incremental</a:t>
                      </a:r>
                      <a:r>
                        <a:rPr lang="en-US" sz="1500" b="0" baseline="0" dirty="0">
                          <a:solidFill>
                            <a:schemeClr val="tx1"/>
                          </a:solidFill>
                          <a:latin typeface="Roboto" panose="02000000000000000000" pitchFamily="2" charset="0"/>
                          <a:ea typeface="Roboto" panose="02000000000000000000" pitchFamily="2" charset="0"/>
                          <a:cs typeface="Roboto" panose="02000000000000000000" pitchFamily="2" charset="0"/>
                        </a:rPr>
                        <a:t> operating expenses tied to the four acquisitions that outpaced the incremental gross profit recognized.  However, as described above, general expenses are expected to moderate for the remainder of 2023, accelerating the path to breakeven.</a:t>
                      </a:r>
                      <a:endParaRPr lang="en-US" sz="1500" b="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425004685"/>
                  </a:ext>
                </a:extLst>
              </a:tr>
            </a:tbl>
          </a:graphicData>
        </a:graphic>
      </p:graphicFrame>
    </p:spTree>
    <p:extLst>
      <p:ext uri="{BB962C8B-B14F-4D97-AF65-F5344CB8AC3E}">
        <p14:creationId xmlns:p14="http://schemas.microsoft.com/office/powerpoint/2010/main" val="208496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lide Number"/>
          <p:cNvSpPr txBox="1">
            <a:spLocks noGrp="1"/>
          </p:cNvSpPr>
          <p:nvPr>
            <p:ph type="sldNum" sz="quarter" idx="4"/>
          </p:nvPr>
        </p:nvSpPr>
        <p:spPr/>
        <p:txBody>
          <a:bodyPr/>
          <a:lstStyle/>
          <a:p>
            <a:fld id="{86CB4B4D-7CA3-9044-876B-883B54F8677D}" type="slidenum">
              <a:rPr lang="en-US">
                <a:solidFill>
                  <a:srgbClr val="002462"/>
                </a:solidFill>
              </a:rPr>
              <a:pPr/>
              <a:t>16</a:t>
            </a:fld>
            <a:endParaRPr lang="en-US" dirty="0">
              <a:solidFill>
                <a:srgbClr val="002462"/>
              </a:solidFill>
            </a:endParaRPr>
          </a:p>
        </p:txBody>
      </p:sp>
      <p:sp>
        <p:nvSpPr>
          <p:cNvPr id="3" name="Title 2">
            <a:extLst>
              <a:ext uri="{FF2B5EF4-FFF2-40B4-BE49-F238E27FC236}">
                <a16:creationId xmlns:a16="http://schemas.microsoft.com/office/drawing/2014/main" id="{220BD963-3EB2-5693-2697-9FB2420014E5}"/>
              </a:ext>
            </a:extLst>
          </p:cNvPr>
          <p:cNvSpPr>
            <a:spLocks noGrp="1"/>
          </p:cNvSpPr>
          <p:nvPr>
            <p:ph type="title"/>
          </p:nvPr>
        </p:nvSpPr>
        <p:spPr/>
        <p:txBody>
          <a:bodyPr/>
          <a:lstStyle/>
          <a:p>
            <a:r>
              <a:rPr lang="en-US" dirty="0">
                <a:solidFill>
                  <a:schemeClr val="accent1"/>
                </a:solidFill>
              </a:rPr>
              <a:t>BALANCE </a:t>
            </a:r>
            <a:r>
              <a:rPr lang="en-US" dirty="0">
                <a:solidFill>
                  <a:schemeClr val="accent2"/>
                </a:solidFill>
              </a:rPr>
              <a:t>SHEET </a:t>
            </a:r>
          </a:p>
        </p:txBody>
      </p:sp>
      <p:sp>
        <p:nvSpPr>
          <p:cNvPr id="209" name="Title 1">
            <a:extLst>
              <a:ext uri="{FF2B5EF4-FFF2-40B4-BE49-F238E27FC236}">
                <a16:creationId xmlns:a16="http://schemas.microsoft.com/office/drawing/2014/main" id="{82DF48BF-A8B6-4FE5-826E-BF44F6CAAB85}"/>
              </a:ext>
            </a:extLst>
          </p:cNvPr>
          <p:cNvSpPr txBox="1"/>
          <p:nvPr/>
        </p:nvSpPr>
        <p:spPr>
          <a:xfrm>
            <a:off x="3970075" y="304801"/>
            <a:ext cx="4410580" cy="502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defTabSz="685800">
              <a:lnSpc>
                <a:spcPct val="90000"/>
              </a:lnSpc>
              <a:defRPr sz="3200">
                <a:solidFill>
                  <a:schemeClr val="accent1"/>
                </a:solidFill>
                <a:latin typeface="Gill Sans"/>
                <a:ea typeface="Gill Sans"/>
                <a:cs typeface="Gill Sans"/>
                <a:sym typeface="Gill Sans"/>
              </a:defRPr>
            </a:lvl1pPr>
          </a:lstStyle>
          <a:p>
            <a:pPr hangingPunct="0"/>
            <a:endParaRPr lang="en-US" sz="3733" b="1" kern="0" dirty="0">
              <a:solidFill>
                <a:srgbClr val="FFFFFF"/>
              </a:solidFill>
              <a:latin typeface="Arial" panose="020B0604020202020204" pitchFamily="34" charset="0"/>
              <a:cs typeface="Arial" panose="020B0604020202020204" pitchFamily="34" charset="0"/>
            </a:endParaRPr>
          </a:p>
        </p:txBody>
      </p:sp>
      <p:graphicFrame>
        <p:nvGraphicFramePr>
          <p:cNvPr id="2" name="Table 4">
            <a:extLst>
              <a:ext uri="{FF2B5EF4-FFF2-40B4-BE49-F238E27FC236}">
                <a16:creationId xmlns:a16="http://schemas.microsoft.com/office/drawing/2014/main" id="{51FC1E89-C78A-97CD-32BF-C211BC000C3C}"/>
              </a:ext>
            </a:extLst>
          </p:cNvPr>
          <p:cNvGraphicFramePr>
            <a:graphicFrameLocks noGrp="1"/>
          </p:cNvGraphicFramePr>
          <p:nvPr>
            <p:extLst>
              <p:ext uri="{D42A27DB-BD31-4B8C-83A1-F6EECF244321}">
                <p14:modId xmlns:p14="http://schemas.microsoft.com/office/powerpoint/2010/main" val="2188971112"/>
              </p:ext>
            </p:extLst>
          </p:nvPr>
        </p:nvGraphicFramePr>
        <p:xfrm>
          <a:off x="299803" y="1057093"/>
          <a:ext cx="6580682" cy="1730300"/>
        </p:xfrm>
        <a:graphic>
          <a:graphicData uri="http://schemas.openxmlformats.org/drawingml/2006/table">
            <a:tbl>
              <a:tblPr firstRow="1" bandRow="1">
                <a:tableStyleId>{5940675A-B579-460E-94D1-54222C63F5DA}</a:tableStyleId>
              </a:tblPr>
              <a:tblGrid>
                <a:gridCol w="2524093">
                  <a:extLst>
                    <a:ext uri="{9D8B030D-6E8A-4147-A177-3AD203B41FA5}">
                      <a16:colId xmlns:a16="http://schemas.microsoft.com/office/drawing/2014/main" val="3901493290"/>
                    </a:ext>
                  </a:extLst>
                </a:gridCol>
                <a:gridCol w="1909321">
                  <a:extLst>
                    <a:ext uri="{9D8B030D-6E8A-4147-A177-3AD203B41FA5}">
                      <a16:colId xmlns:a16="http://schemas.microsoft.com/office/drawing/2014/main" val="1142098867"/>
                    </a:ext>
                  </a:extLst>
                </a:gridCol>
                <a:gridCol w="2147268">
                  <a:extLst>
                    <a:ext uri="{9D8B030D-6E8A-4147-A177-3AD203B41FA5}">
                      <a16:colId xmlns:a16="http://schemas.microsoft.com/office/drawing/2014/main" val="2603107682"/>
                    </a:ext>
                  </a:extLst>
                </a:gridCol>
              </a:tblGrid>
              <a:tr h="572640">
                <a:tc>
                  <a:txBody>
                    <a:bodyPr/>
                    <a:lstStyle/>
                    <a:p>
                      <a:pPr algn="l"/>
                      <a:r>
                        <a:rPr lang="en-US" sz="1600" b="1" i="1" dirty="0">
                          <a:solidFill>
                            <a:srgbClr val="FFFFFF"/>
                          </a:solidFill>
                          <a:latin typeface="Roboto" panose="02000000000000000000" pitchFamily="2" charset="0"/>
                          <a:ea typeface="Roboto" panose="02000000000000000000" pitchFamily="2" charset="0"/>
                          <a:cs typeface="Roboto" panose="02000000000000000000" pitchFamily="2" charset="0"/>
                        </a:rPr>
                        <a:t>$ Thousands</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b="1" dirty="0">
                          <a:solidFill>
                            <a:srgbClr val="FFFFFF"/>
                          </a:solidFill>
                          <a:latin typeface="Roboto" panose="02000000000000000000" pitchFamily="2" charset="0"/>
                          <a:ea typeface="Roboto" panose="02000000000000000000" pitchFamily="2" charset="0"/>
                          <a:cs typeface="Roboto" panose="02000000000000000000" pitchFamily="2" charset="0"/>
                        </a:rPr>
                        <a:t>December 31, 2022</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Roboto" panose="02000000000000000000" pitchFamily="2" charset="0"/>
                          <a:ea typeface="Roboto" panose="02000000000000000000" pitchFamily="2" charset="0"/>
                          <a:cs typeface="Roboto" panose="02000000000000000000" pitchFamily="2" charset="0"/>
                        </a:rPr>
                        <a:t>Sep 30, 2023</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21933391"/>
                  </a:ext>
                </a:extLst>
              </a:tr>
              <a:tr h="559663">
                <a:tc>
                  <a:txBody>
                    <a:bodyPr/>
                    <a:lstStyle/>
                    <a:p>
                      <a:pPr algn="l"/>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Cash &amp; Cash Equivalents</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tabLst>
                          <a:tab pos="746125" algn="dec"/>
                        </a:tabLst>
                      </a:pPr>
                      <a:r>
                        <a:rPr lang="en-US" sz="1600" b="0" dirty="0">
                          <a:solidFill>
                            <a:schemeClr val="tx2"/>
                          </a:solidFill>
                          <a:latin typeface="Roboto" panose="02000000000000000000" pitchFamily="2" charset="0"/>
                          <a:ea typeface="Roboto" panose="02000000000000000000" pitchFamily="2" charset="0"/>
                          <a:cs typeface="Roboto" panose="02000000000000000000" pitchFamily="2" charset="0"/>
                        </a:rPr>
                        <a:t>$6.7M </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tabLst>
                          <a:tab pos="746125" algn="dec"/>
                        </a:tabLst>
                      </a:pPr>
                      <a:r>
                        <a:rPr lang="en-US" sz="1600" b="0" dirty="0">
                          <a:solidFill>
                            <a:schemeClr val="tx2"/>
                          </a:solidFill>
                          <a:latin typeface="Roboto" panose="02000000000000000000" pitchFamily="2" charset="0"/>
                          <a:ea typeface="Roboto" panose="02000000000000000000" pitchFamily="2" charset="0"/>
                          <a:cs typeface="Roboto" panose="02000000000000000000" pitchFamily="2" charset="0"/>
                        </a:rPr>
                        <a:t>$3.5M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966894"/>
                  </a:ext>
                </a:extLst>
              </a:tr>
              <a:tr h="597997">
                <a:tc>
                  <a:txBody>
                    <a:bodyPr/>
                    <a:lstStyle/>
                    <a:p>
                      <a:pPr algn="l"/>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Total Debt</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tabLst>
                          <a:tab pos="746125" algn="dec"/>
                        </a:tabLst>
                      </a:pPr>
                      <a:r>
                        <a:rPr lang="en-US" sz="1600" b="0" dirty="0">
                          <a:solidFill>
                            <a:schemeClr val="tx2"/>
                          </a:solidFill>
                          <a:latin typeface="Roboto" panose="02000000000000000000" pitchFamily="2" charset="0"/>
                          <a:ea typeface="Roboto" panose="02000000000000000000" pitchFamily="2" charset="0"/>
                          <a:cs typeface="Roboto" panose="02000000000000000000" pitchFamily="2" charset="0"/>
                        </a:rPr>
                        <a:t>$2.53M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tabLst>
                          <a:tab pos="746125" algn="dec"/>
                        </a:tabLst>
                      </a:pPr>
                      <a:r>
                        <a:rPr lang="en-US" sz="1600" b="0" dirty="0">
                          <a:solidFill>
                            <a:schemeClr val="tx2"/>
                          </a:solidFill>
                          <a:latin typeface="Roboto" panose="02000000000000000000" pitchFamily="2" charset="0"/>
                          <a:ea typeface="Roboto" panose="02000000000000000000" pitchFamily="2" charset="0"/>
                          <a:cs typeface="Roboto" panose="02000000000000000000" pitchFamily="2" charset="0"/>
                        </a:rPr>
                        <a:t>$2.44M</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112209061"/>
                  </a:ext>
                </a:extLst>
              </a:tr>
            </a:tbl>
          </a:graphicData>
        </a:graphic>
      </p:graphicFrame>
      <p:graphicFrame>
        <p:nvGraphicFramePr>
          <p:cNvPr id="4" name="Table 4">
            <a:extLst>
              <a:ext uri="{FF2B5EF4-FFF2-40B4-BE49-F238E27FC236}">
                <a16:creationId xmlns:a16="http://schemas.microsoft.com/office/drawing/2014/main" id="{3AF96A17-9E85-DC88-C033-6F25BDDA79DA}"/>
              </a:ext>
            </a:extLst>
          </p:cNvPr>
          <p:cNvGraphicFramePr>
            <a:graphicFrameLocks noGrp="1"/>
          </p:cNvGraphicFramePr>
          <p:nvPr>
            <p:extLst>
              <p:ext uri="{D42A27DB-BD31-4B8C-83A1-F6EECF244321}">
                <p14:modId xmlns:p14="http://schemas.microsoft.com/office/powerpoint/2010/main" val="1055014251"/>
              </p:ext>
            </p:extLst>
          </p:nvPr>
        </p:nvGraphicFramePr>
        <p:xfrm>
          <a:off x="7120328" y="1057093"/>
          <a:ext cx="4751882" cy="17303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4751882">
                  <a:extLst>
                    <a:ext uri="{9D8B030D-6E8A-4147-A177-3AD203B41FA5}">
                      <a16:colId xmlns:a16="http://schemas.microsoft.com/office/drawing/2014/main" val="3901493290"/>
                    </a:ext>
                  </a:extLst>
                </a:gridCol>
              </a:tblGrid>
              <a:tr h="495156">
                <a:tc>
                  <a:txBody>
                    <a:bodyPr/>
                    <a:lstStyle/>
                    <a:p>
                      <a:pPr algn="l"/>
                      <a:r>
                        <a:rPr lang="en-US" sz="1500" b="1" dirty="0">
                          <a:solidFill>
                            <a:srgbClr val="FFFFFF"/>
                          </a:solidFill>
                          <a:latin typeface="Arial" panose="020B0604020202020204" pitchFamily="34" charset="0"/>
                          <a:cs typeface="Arial" panose="020B0604020202020204" pitchFamily="34" charset="0"/>
                        </a:rPr>
                        <a:t>Balance Sheet and Cash Flow Comments</a:t>
                      </a:r>
                    </a:p>
                  </a:txBody>
                  <a:tcPr marL="121920" marR="121920" marT="121920" marB="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21933391"/>
                  </a:ext>
                </a:extLst>
              </a:tr>
              <a:tr h="1235144">
                <a:tc>
                  <a:txBody>
                    <a:bodyPr/>
                    <a:lstStyle/>
                    <a:p>
                      <a:pPr marL="285750" marR="0" indent="-285750" algn="l" defTabSz="685800" rtl="0" fontAlgn="auto" latinLnBrk="0" hangingPunct="0">
                        <a:lnSpc>
                          <a:spcPct val="120000"/>
                        </a:lnSpc>
                        <a:spcBef>
                          <a:spcPts val="600"/>
                        </a:spcBef>
                        <a:spcAft>
                          <a:spcPts val="0"/>
                        </a:spcAft>
                        <a:buClrTx/>
                        <a:buSzTx/>
                        <a:buFontTx/>
                        <a:buBlip>
                          <a:blip r:embed="rId4"/>
                        </a:buBlip>
                        <a:tabLst/>
                        <a:defRPr/>
                      </a:pPr>
                      <a:r>
                        <a:rPr kumimoji="0" lang="en-US" sz="1500" b="0" i="0" u="none" strike="noStrike" cap="none" spc="0" normalizeH="0" baseline="0" dirty="0">
                          <a:ln>
                            <a:noFill/>
                          </a:ln>
                          <a:solidFill>
                            <a:srgbClr val="3D4C5C"/>
                          </a:solidFill>
                          <a:effectLst/>
                          <a:uFillTx/>
                          <a:latin typeface="Arial" panose="020B0604020202020204" pitchFamily="34" charset="0"/>
                          <a:ea typeface="Roboto"/>
                          <a:cs typeface="Arial" panose="020B0604020202020204" pitchFamily="34" charset="0"/>
                          <a:sym typeface="Helvetica"/>
                        </a:rPr>
                        <a:t>The decrease in cash was mainly a result of the 1H23 operating loss and the cash used in the acquisition of Contentellect in 1Q23</a:t>
                      </a:r>
                    </a:p>
                  </a:txBody>
                  <a:tcPr marL="121920" marR="121920" marT="121920" marB="1219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66894"/>
                  </a:ext>
                </a:extLst>
              </a:tr>
            </a:tbl>
          </a:graphicData>
        </a:graphic>
      </p:graphicFrame>
    </p:spTree>
    <p:extLst>
      <p:ext uri="{BB962C8B-B14F-4D97-AF65-F5344CB8AC3E}">
        <p14:creationId xmlns:p14="http://schemas.microsoft.com/office/powerpoint/2010/main" val="341293554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INVESTMENT </a:t>
            </a:r>
            <a:r>
              <a:rPr lang="en-US" dirty="0">
                <a:solidFill>
                  <a:schemeClr val="accent2"/>
                </a:solidFill>
              </a:rPr>
              <a:t>SUMMARY</a:t>
            </a:r>
          </a:p>
        </p:txBody>
      </p:sp>
      <p:sp>
        <p:nvSpPr>
          <p:cNvPr id="4" name="Content Placeholder 29">
            <a:extLst>
              <a:ext uri="{FF2B5EF4-FFF2-40B4-BE49-F238E27FC236}">
                <a16:creationId xmlns:a16="http://schemas.microsoft.com/office/drawing/2014/main" id="{5B99F67E-99DB-667C-1509-3073F76C0FF7}"/>
              </a:ext>
            </a:extLst>
          </p:cNvPr>
          <p:cNvSpPr txBox="1">
            <a:spLocks/>
          </p:cNvSpPr>
          <p:nvPr/>
        </p:nvSpPr>
        <p:spPr>
          <a:xfrm>
            <a:off x="160813" y="941653"/>
            <a:ext cx="5684321" cy="4060702"/>
          </a:xfrm>
          <a:prstGeom prst="rect">
            <a:avLst/>
          </a:prstGeom>
        </p:spPr>
        <p:txBody>
          <a:bodyPr lIns="91440" tIns="45720" rIns="91440" bIns="45720" anchor="t"/>
          <a:lstStyle>
            <a:lvl1pPr marL="457086" indent="-457086" algn="l" defTabSz="609448" rtl="0" eaLnBrk="1" latinLnBrk="0" hangingPunct="1">
              <a:spcBef>
                <a:spcPts val="1024"/>
              </a:spcBef>
              <a:buClr>
                <a:srgbClr val="538234"/>
              </a:buClr>
              <a:buSzPct val="100000"/>
              <a:buFont typeface="Arial" panose="020B0604020202020204" pitchFamily="34" charset="0"/>
              <a:buChar char="•"/>
              <a:defRPr sz="2399" kern="1200">
                <a:solidFill>
                  <a:schemeClr val="tx1"/>
                </a:solidFill>
                <a:latin typeface="+mn-lt"/>
                <a:ea typeface="+mn-ea"/>
                <a:cs typeface="+mn-cs"/>
              </a:defRPr>
            </a:lvl1pPr>
            <a:lvl2pPr marL="990352" indent="-380905" algn="l" defTabSz="609448" rtl="0" eaLnBrk="1" latinLnBrk="0" hangingPunct="1">
              <a:spcBef>
                <a:spcPts val="1024"/>
              </a:spcBef>
              <a:buClr>
                <a:srgbClr val="538234"/>
              </a:buClr>
              <a:buSzPct val="69000"/>
              <a:buFont typeface="System Font Regular"/>
              <a:buChar char="⎼"/>
              <a:defRPr sz="2133" kern="1200">
                <a:solidFill>
                  <a:schemeClr val="tx1"/>
                </a:solidFill>
                <a:latin typeface="+mn-lt"/>
                <a:ea typeface="+mn-ea"/>
                <a:cs typeface="+mn-cs"/>
              </a:defRPr>
            </a:lvl2pPr>
            <a:lvl3pPr marL="1675981" indent="-457086" algn="l" defTabSz="609448" rtl="0" eaLnBrk="1" latinLnBrk="0" hangingPunct="1">
              <a:spcBef>
                <a:spcPts val="1024"/>
              </a:spcBef>
              <a:buClr>
                <a:srgbClr val="538234"/>
              </a:buClr>
              <a:buSzPct val="69000"/>
              <a:buFont typeface="System Font Regular"/>
              <a:buChar char="⎼"/>
              <a:defRPr sz="1866" kern="1200">
                <a:solidFill>
                  <a:schemeClr val="tx1"/>
                </a:solidFill>
                <a:latin typeface="+mn-lt"/>
                <a:ea typeface="+mn-ea"/>
                <a:cs typeface="+mn-cs"/>
              </a:defRPr>
            </a:lvl3pPr>
            <a:lvl4pPr marL="2133067"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Business acceleration via </a:t>
            </a:r>
            <a:r>
              <a:rPr lang="en-US" sz="17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5 transformative acquisitions since IPO in August 2022, with most recent closing in February 2023</a:t>
            </a:r>
            <a:endParaRPr lang="en-US" sz="17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Financial results in 3Q23 reflective of accelerated revenue from the recent acquisitions and expect lower OPEX in remainder of 2023 </a:t>
            </a:r>
            <a:r>
              <a:rPr lang="en-US" sz="17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targeting profitability early 2024</a:t>
            </a:r>
            <a:endParaRPr lang="en-US" sz="17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Highly-qualified management team in place with expertise to evaluate and close potential acquisitions</a:t>
            </a:r>
          </a:p>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Leveraging the AI Revolution – AI viewed as an opportunity to accelerate profitability and not as an existential threat </a:t>
            </a:r>
          </a:p>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Currently seeking non-dilutive funding for additional EBITDA+ acquisitions to further accelerate path to profitability and create a “flywheel effect” of acquiring businesses, optimizing them, and recycling those cash flows into more acquisitions</a:t>
            </a:r>
          </a:p>
          <a:p>
            <a:pPr marL="0" indent="0">
              <a:lnSpc>
                <a:spcPts val="2200"/>
              </a:lnSpc>
              <a:spcBef>
                <a:spcPts val="600"/>
              </a:spcBef>
              <a:spcAft>
                <a:spcPts val="600"/>
              </a:spcAft>
              <a:buNone/>
            </a:pPr>
            <a:endParaRPr lang="en-US" sz="17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700" dirty="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4F497CDB-9B66-4710-E201-281BB88C69CB}"/>
              </a:ext>
            </a:extLst>
          </p:cNvPr>
          <p:cNvSpPr txBox="1"/>
          <p:nvPr/>
        </p:nvSpPr>
        <p:spPr>
          <a:xfrm>
            <a:off x="7167928" y="941653"/>
            <a:ext cx="3856893" cy="304159"/>
          </a:xfrm>
          <a:prstGeom prst="rect">
            <a:avLst/>
          </a:prstGeom>
          <a:noFill/>
        </p:spPr>
        <p:txBody>
          <a:bodyPr wrap="square" rtlCol="0">
            <a:noAutofit/>
          </a:bodyPr>
          <a:lstStyle/>
          <a:p>
            <a:pPr>
              <a:lnSpc>
                <a:spcPts val="2220"/>
              </a:lnSpc>
            </a:pPr>
            <a:r>
              <a:rPr lang="en-IN" sz="200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a:t>
            </a:r>
            <a:r>
              <a:rPr lang="en-IN" sz="20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FOLIO’S</a:t>
            </a:r>
            <a:r>
              <a:rPr lang="en-IN" sz="200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Path To Profitability</a:t>
            </a:r>
          </a:p>
        </p:txBody>
      </p:sp>
      <p:sp>
        <p:nvSpPr>
          <p:cNvPr id="9" name="Rectangle 8">
            <a:extLst>
              <a:ext uri="{FF2B5EF4-FFF2-40B4-BE49-F238E27FC236}">
                <a16:creationId xmlns:a16="http://schemas.microsoft.com/office/drawing/2014/main" id="{450E42D2-D418-29EC-3C03-CD64F11522DA}"/>
              </a:ext>
            </a:extLst>
          </p:cNvPr>
          <p:cNvSpPr/>
          <p:nvPr/>
        </p:nvSpPr>
        <p:spPr>
          <a:xfrm>
            <a:off x="7222969" y="1485900"/>
            <a:ext cx="1501930" cy="791113"/>
          </a:xfrm>
          <a:prstGeom prst="rect">
            <a:avLst/>
          </a:prstGeom>
          <a:solidFill>
            <a:schemeClr val="accent1"/>
          </a:solidFill>
          <a:ln w="38100">
            <a:solidFill>
              <a:schemeClr val="accent1">
                <a:lumMod val="20000"/>
                <a:lumOff val="8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7A677B-00AB-933B-86C9-3DE05ECEDA57}"/>
              </a:ext>
            </a:extLst>
          </p:cNvPr>
          <p:cNvSpPr txBox="1"/>
          <p:nvPr/>
        </p:nvSpPr>
        <p:spPr>
          <a:xfrm>
            <a:off x="7324569" y="1612900"/>
            <a:ext cx="1324130" cy="514223"/>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bg1"/>
                </a:solidFill>
                <a:latin typeface="Roboto" panose="02000000000000000000" pitchFamily="2" charset="0"/>
                <a:ea typeface="Roboto" panose="02000000000000000000" pitchFamily="2" charset="0"/>
                <a:cs typeface="Roboto" panose="02000000000000000000" pitchFamily="2" charset="0"/>
              </a:rPr>
              <a:t>IPO</a:t>
            </a:r>
          </a:p>
        </p:txBody>
      </p:sp>
      <p:sp>
        <p:nvSpPr>
          <p:cNvPr id="11" name="Rectangle 10">
            <a:extLst>
              <a:ext uri="{FF2B5EF4-FFF2-40B4-BE49-F238E27FC236}">
                <a16:creationId xmlns:a16="http://schemas.microsoft.com/office/drawing/2014/main" id="{5057D791-46B8-E904-B893-2C28A47E999A}"/>
              </a:ext>
            </a:extLst>
          </p:cNvPr>
          <p:cNvSpPr/>
          <p:nvPr/>
        </p:nvSpPr>
        <p:spPr>
          <a:xfrm>
            <a:off x="7222969" y="2945137"/>
            <a:ext cx="1501930" cy="791113"/>
          </a:xfrm>
          <a:prstGeom prst="rect">
            <a:avLst/>
          </a:prstGeom>
          <a:solidFill>
            <a:schemeClr val="accent1"/>
          </a:solidFill>
          <a:ln w="38100">
            <a:solidFill>
              <a:schemeClr val="accent1">
                <a:lumMod val="20000"/>
                <a:lumOff val="8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BACED0-18C7-8BDD-0530-B271D152D4F9}"/>
              </a:ext>
            </a:extLst>
          </p:cNvPr>
          <p:cNvSpPr/>
          <p:nvPr/>
        </p:nvSpPr>
        <p:spPr>
          <a:xfrm>
            <a:off x="7222969" y="4391178"/>
            <a:ext cx="1501930" cy="791113"/>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EC15E-5ED6-EF9E-19B3-C920A9A41A08}"/>
              </a:ext>
            </a:extLst>
          </p:cNvPr>
          <p:cNvSpPr/>
          <p:nvPr/>
        </p:nvSpPr>
        <p:spPr>
          <a:xfrm>
            <a:off x="7222969" y="5619758"/>
            <a:ext cx="1501930" cy="791113"/>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4793DFC-C26F-2752-E144-DA257D2E1A05}"/>
              </a:ext>
            </a:extLst>
          </p:cNvPr>
          <p:cNvSpPr txBox="1"/>
          <p:nvPr/>
        </p:nvSpPr>
        <p:spPr>
          <a:xfrm>
            <a:off x="7232963" y="2916141"/>
            <a:ext cx="1456543" cy="823855"/>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bg1"/>
                </a:solidFill>
                <a:latin typeface="Roboto" panose="02000000000000000000" pitchFamily="2" charset="0"/>
                <a:ea typeface="Roboto" panose="02000000000000000000" pitchFamily="2" charset="0"/>
                <a:cs typeface="Roboto" panose="02000000000000000000" pitchFamily="2" charset="0"/>
              </a:rPr>
              <a:t>Integrate </a:t>
            </a:r>
            <a:br>
              <a:rPr lang="en-US" sz="1200" b="1" spc="-12"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bg1"/>
                </a:solidFill>
                <a:latin typeface="Roboto" panose="02000000000000000000" pitchFamily="2" charset="0"/>
                <a:ea typeface="Roboto" panose="02000000000000000000" pitchFamily="2" charset="0"/>
                <a:cs typeface="Roboto" panose="02000000000000000000" pitchFamily="2" charset="0"/>
              </a:rPr>
              <a:t>Acquisitions</a:t>
            </a:r>
          </a:p>
        </p:txBody>
      </p:sp>
      <p:sp>
        <p:nvSpPr>
          <p:cNvPr id="17" name="TextBox 16">
            <a:extLst>
              <a:ext uri="{FF2B5EF4-FFF2-40B4-BE49-F238E27FC236}">
                <a16:creationId xmlns:a16="http://schemas.microsoft.com/office/drawing/2014/main" id="{950DE117-3BC2-708B-5FF4-7E2A6DDD1702}"/>
              </a:ext>
            </a:extLst>
          </p:cNvPr>
          <p:cNvSpPr txBox="1"/>
          <p:nvPr/>
        </p:nvSpPr>
        <p:spPr>
          <a:xfrm>
            <a:off x="7232963" y="4428222"/>
            <a:ext cx="1456543" cy="705188"/>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Profitability</a:t>
            </a:r>
          </a:p>
        </p:txBody>
      </p:sp>
      <p:sp>
        <p:nvSpPr>
          <p:cNvPr id="18" name="TextBox 17">
            <a:extLst>
              <a:ext uri="{FF2B5EF4-FFF2-40B4-BE49-F238E27FC236}">
                <a16:creationId xmlns:a16="http://schemas.microsoft.com/office/drawing/2014/main" id="{46055CB5-144F-4683-223B-211B64FA4061}"/>
              </a:ext>
            </a:extLst>
          </p:cNvPr>
          <p:cNvSpPr txBox="1"/>
          <p:nvPr/>
        </p:nvSpPr>
        <p:spPr>
          <a:xfrm>
            <a:off x="7232963" y="5767537"/>
            <a:ext cx="1456543" cy="501039"/>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Additional</a:t>
            </a:r>
            <a:b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Acquisitions</a:t>
            </a:r>
          </a:p>
        </p:txBody>
      </p:sp>
      <p:sp>
        <p:nvSpPr>
          <p:cNvPr id="21" name="Rectangle 20">
            <a:extLst>
              <a:ext uri="{FF2B5EF4-FFF2-40B4-BE49-F238E27FC236}">
                <a16:creationId xmlns:a16="http://schemas.microsoft.com/office/drawing/2014/main" id="{25235A1D-6906-4863-FD28-12FD05506F68}"/>
              </a:ext>
            </a:extLst>
          </p:cNvPr>
          <p:cNvSpPr/>
          <p:nvPr/>
        </p:nvSpPr>
        <p:spPr>
          <a:xfrm>
            <a:off x="9413874" y="2171908"/>
            <a:ext cx="1501930" cy="786050"/>
          </a:xfrm>
          <a:prstGeom prst="rect">
            <a:avLst/>
          </a:prstGeom>
          <a:solidFill>
            <a:schemeClr val="accent1"/>
          </a:solidFill>
          <a:ln w="38100">
            <a:solidFill>
              <a:schemeClr val="accent1">
                <a:lumMod val="20000"/>
                <a:lumOff val="8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31F4F6A-E83E-E11A-E21A-BC9669551C7A}"/>
              </a:ext>
            </a:extLst>
          </p:cNvPr>
          <p:cNvSpPr/>
          <p:nvPr/>
        </p:nvSpPr>
        <p:spPr>
          <a:xfrm>
            <a:off x="9413874" y="3656640"/>
            <a:ext cx="1501930" cy="786050"/>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D762C3B-9B30-2063-E3A2-EFC5124C06A6}"/>
              </a:ext>
            </a:extLst>
          </p:cNvPr>
          <p:cNvSpPr/>
          <p:nvPr/>
        </p:nvSpPr>
        <p:spPr>
          <a:xfrm>
            <a:off x="9413874" y="5107772"/>
            <a:ext cx="1501930" cy="786050"/>
          </a:xfrm>
          <a:prstGeom prst="rect">
            <a:avLst/>
          </a:prstGeom>
          <a:solidFill>
            <a:schemeClr val="accent1">
              <a:lumMod val="20000"/>
              <a:lumOff val="80000"/>
            </a:schemeClr>
          </a:solidFill>
          <a:ln w="3810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5A6D25-7A09-4826-94F9-442D0ACED62E}"/>
              </a:ext>
            </a:extLst>
          </p:cNvPr>
          <p:cNvSpPr txBox="1"/>
          <p:nvPr/>
        </p:nvSpPr>
        <p:spPr>
          <a:xfrm>
            <a:off x="9423868" y="2147747"/>
            <a:ext cx="1456543" cy="837036"/>
          </a:xfrm>
          <a:prstGeom prst="rect">
            <a:avLst/>
          </a:prstGeom>
          <a:noFill/>
          <a:ln w="12700">
            <a:noFill/>
          </a:ln>
          <a:effectLst/>
        </p:spPr>
        <p:txBody>
          <a:bodyPr wrap="square" rtlCol="0" anchor="ctr">
            <a:noAutofit/>
          </a:bodyPr>
          <a:lstStyle>
            <a:defPPr>
              <a:defRPr lang="en-US"/>
            </a:defPPr>
            <a:lvl1pPr algn="ctr">
              <a:lnSpc>
                <a:spcPts val="1580"/>
              </a:lnSpc>
              <a:spcBef>
                <a:spcPts val="600"/>
              </a:spcBef>
              <a:spcAft>
                <a:spcPts val="600"/>
              </a:spcAft>
              <a:defRPr sz="1200" b="1" spc="-12">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dirty="0">
                <a:solidFill>
                  <a:schemeClr val="bg1"/>
                </a:solidFill>
              </a:rPr>
              <a:t>First 4 Acquisitions</a:t>
            </a:r>
          </a:p>
        </p:txBody>
      </p:sp>
      <p:sp>
        <p:nvSpPr>
          <p:cNvPr id="27" name="TextBox 26">
            <a:extLst>
              <a:ext uri="{FF2B5EF4-FFF2-40B4-BE49-F238E27FC236}">
                <a16:creationId xmlns:a16="http://schemas.microsoft.com/office/drawing/2014/main" id="{2B9433E7-EA7D-B3B3-80FB-335B457F6CF4}"/>
              </a:ext>
            </a:extLst>
          </p:cNvPr>
          <p:cNvSpPr txBox="1"/>
          <p:nvPr/>
        </p:nvSpPr>
        <p:spPr>
          <a:xfrm>
            <a:off x="9423868" y="3664386"/>
            <a:ext cx="1456543" cy="764892"/>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Reduce expenses and Grow Organically</a:t>
            </a:r>
          </a:p>
        </p:txBody>
      </p:sp>
      <p:sp>
        <p:nvSpPr>
          <p:cNvPr id="28" name="TextBox 27">
            <a:extLst>
              <a:ext uri="{FF2B5EF4-FFF2-40B4-BE49-F238E27FC236}">
                <a16:creationId xmlns:a16="http://schemas.microsoft.com/office/drawing/2014/main" id="{FCDECC89-3742-D8B3-2E34-8B5F797E18BC}"/>
              </a:ext>
            </a:extLst>
          </p:cNvPr>
          <p:cNvSpPr txBox="1"/>
          <p:nvPr/>
        </p:nvSpPr>
        <p:spPr>
          <a:xfrm>
            <a:off x="9423868" y="5073528"/>
            <a:ext cx="1456543" cy="803593"/>
          </a:xfrm>
          <a:prstGeom prst="rect">
            <a:avLst/>
          </a:prstGeom>
          <a:noFill/>
          <a:ln w="12700">
            <a:noFill/>
          </a:ln>
          <a:effectLst/>
        </p:spPr>
        <p:txBody>
          <a:bodyPr wrap="square" rtlCol="0" anchor="ctr">
            <a:noAutofit/>
          </a:bodyPr>
          <a:lstStyle/>
          <a:p>
            <a:pPr algn="ctr">
              <a:lnSpc>
                <a:spcPts val="1580"/>
              </a:lnSpc>
              <a:spcBef>
                <a:spcPts val="600"/>
              </a:spcBef>
              <a:spcAft>
                <a:spcPts val="600"/>
              </a:spcAft>
            </a:pP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Secure </a:t>
            </a:r>
            <a:b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br>
            <a:r>
              <a:rPr lang="en-US" sz="1200" b="1" spc="-12" dirty="0">
                <a:solidFill>
                  <a:schemeClr val="accent1"/>
                </a:solidFill>
                <a:latin typeface="Roboto" panose="02000000000000000000" pitchFamily="2" charset="0"/>
                <a:ea typeface="Roboto" panose="02000000000000000000" pitchFamily="2" charset="0"/>
                <a:cs typeface="Roboto" panose="02000000000000000000" pitchFamily="2" charset="0"/>
              </a:rPr>
              <a:t>non-dilutive financing</a:t>
            </a:r>
          </a:p>
        </p:txBody>
      </p:sp>
      <p:cxnSp>
        <p:nvCxnSpPr>
          <p:cNvPr id="31" name="Elbow Connector 30">
            <a:extLst>
              <a:ext uri="{FF2B5EF4-FFF2-40B4-BE49-F238E27FC236}">
                <a16:creationId xmlns:a16="http://schemas.microsoft.com/office/drawing/2014/main" id="{018FDA92-3A11-A3E4-6581-53B1DA4B7D1C}"/>
              </a:ext>
            </a:extLst>
          </p:cNvPr>
          <p:cNvCxnSpPr>
            <a:stCxn id="9" idx="3"/>
            <a:endCxn id="26" idx="0"/>
          </p:cNvCxnSpPr>
          <p:nvPr/>
        </p:nvCxnSpPr>
        <p:spPr>
          <a:xfrm>
            <a:off x="8724899" y="1881457"/>
            <a:ext cx="1427241" cy="266290"/>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Elbow Connector 31">
            <a:extLst>
              <a:ext uri="{FF2B5EF4-FFF2-40B4-BE49-F238E27FC236}">
                <a16:creationId xmlns:a16="http://schemas.microsoft.com/office/drawing/2014/main" id="{644DFD22-0585-9004-72DC-236E71279F6E}"/>
              </a:ext>
            </a:extLst>
          </p:cNvPr>
          <p:cNvCxnSpPr>
            <a:stCxn id="26" idx="1"/>
            <a:endCxn id="16" idx="0"/>
          </p:cNvCxnSpPr>
          <p:nvPr/>
        </p:nvCxnSpPr>
        <p:spPr>
          <a:xfrm rot="10800000" flipV="1">
            <a:off x="7961236" y="2566265"/>
            <a:ext cx="1462633" cy="349876"/>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Elbow Connector 32">
            <a:extLst>
              <a:ext uri="{FF2B5EF4-FFF2-40B4-BE49-F238E27FC236}">
                <a16:creationId xmlns:a16="http://schemas.microsoft.com/office/drawing/2014/main" id="{173AB1A5-A888-4C7B-D1A0-44C775120FBE}"/>
              </a:ext>
            </a:extLst>
          </p:cNvPr>
          <p:cNvCxnSpPr>
            <a:cxnSpLocks/>
            <a:stCxn id="11" idx="3"/>
            <a:endCxn id="22" idx="0"/>
          </p:cNvCxnSpPr>
          <p:nvPr/>
        </p:nvCxnSpPr>
        <p:spPr>
          <a:xfrm>
            <a:off x="8724899" y="3340694"/>
            <a:ext cx="1439940" cy="315946"/>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Elbow Connector 33">
            <a:extLst>
              <a:ext uri="{FF2B5EF4-FFF2-40B4-BE49-F238E27FC236}">
                <a16:creationId xmlns:a16="http://schemas.microsoft.com/office/drawing/2014/main" id="{80E34190-9E39-4C88-8761-D56FB5DA8CB9}"/>
              </a:ext>
            </a:extLst>
          </p:cNvPr>
          <p:cNvCxnSpPr>
            <a:stCxn id="22" idx="1"/>
            <a:endCxn id="17" idx="0"/>
          </p:cNvCxnSpPr>
          <p:nvPr/>
        </p:nvCxnSpPr>
        <p:spPr>
          <a:xfrm rot="10800000" flipV="1">
            <a:off x="7961236" y="4049664"/>
            <a:ext cx="1452639" cy="378557"/>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CE5CE693-60B2-9A7E-1952-C1D7A7410650}"/>
              </a:ext>
            </a:extLst>
          </p:cNvPr>
          <p:cNvCxnSpPr>
            <a:stCxn id="12" idx="3"/>
            <a:endCxn id="23" idx="0"/>
          </p:cNvCxnSpPr>
          <p:nvPr/>
        </p:nvCxnSpPr>
        <p:spPr>
          <a:xfrm>
            <a:off x="8724899" y="4786735"/>
            <a:ext cx="1439940" cy="321037"/>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Elbow Connector 35">
            <a:extLst>
              <a:ext uri="{FF2B5EF4-FFF2-40B4-BE49-F238E27FC236}">
                <a16:creationId xmlns:a16="http://schemas.microsoft.com/office/drawing/2014/main" id="{C7A2518A-41E9-4782-5D2F-E0162BDBCC7E}"/>
              </a:ext>
            </a:extLst>
          </p:cNvPr>
          <p:cNvCxnSpPr>
            <a:cxnSpLocks/>
            <a:stCxn id="28" idx="1"/>
            <a:endCxn id="13" idx="0"/>
          </p:cNvCxnSpPr>
          <p:nvPr/>
        </p:nvCxnSpPr>
        <p:spPr>
          <a:xfrm rot="10800000" flipV="1">
            <a:off x="7973934" y="5475324"/>
            <a:ext cx="1449934" cy="144433"/>
          </a:xfrm>
          <a:prstGeom prst="bentConnector2">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D437DFB6-7B5C-A252-A635-E959DCD709E9}"/>
              </a:ext>
            </a:extLst>
          </p:cNvPr>
          <p:cNvCxnSpPr>
            <a:stCxn id="28" idx="0"/>
            <a:endCxn id="22" idx="2"/>
          </p:cNvCxnSpPr>
          <p:nvPr/>
        </p:nvCxnSpPr>
        <p:spPr>
          <a:xfrm flipV="1">
            <a:off x="10152140" y="4442690"/>
            <a:ext cx="12699" cy="63083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9" name="Slide Number Placeholder 1">
            <a:extLst>
              <a:ext uri="{FF2B5EF4-FFF2-40B4-BE49-F238E27FC236}">
                <a16:creationId xmlns:a16="http://schemas.microsoft.com/office/drawing/2014/main" id="{74481C16-6895-FC45-E0D6-B3E8C96287D6}"/>
              </a:ext>
            </a:extLst>
          </p:cNvPr>
          <p:cNvSpPr>
            <a:spLocks noGrp="1"/>
          </p:cNvSpPr>
          <p:nvPr>
            <p:ph type="sldNum" sz="quarter" idx="4"/>
          </p:nvPr>
        </p:nvSpPr>
        <p:spPr>
          <a:xfrm>
            <a:off x="11560405" y="6530622"/>
            <a:ext cx="402336" cy="366183"/>
          </a:xfrm>
        </p:spPr>
        <p:txBody>
          <a:bodyPr/>
          <a:lstStyle/>
          <a:p>
            <a:fld id="{D8225FCD-C8BD-0A44-9961-FB1CAAEE0F5D}" type="slidenum">
              <a:rPr lang="en-US" smtClean="0"/>
              <a:pPr/>
              <a:t>17</a:t>
            </a:fld>
            <a:endParaRPr lang="en-US" dirty="0"/>
          </a:p>
        </p:txBody>
      </p:sp>
    </p:spTree>
    <p:extLst>
      <p:ext uri="{BB962C8B-B14F-4D97-AF65-F5344CB8AC3E}">
        <p14:creationId xmlns:p14="http://schemas.microsoft.com/office/powerpoint/2010/main" val="227744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7EC684-7715-00BE-C419-5F4206383BF4}"/>
              </a:ext>
            </a:extLst>
          </p:cNvPr>
          <p:cNvPicPr>
            <a:picLocks noChangeAspect="1"/>
          </p:cNvPicPr>
          <p:nvPr/>
        </p:nvPicPr>
        <p:blipFill>
          <a:blip r:embed="rId2" cstate="print">
            <a:grayscl/>
            <a:extLst>
              <a:ext uri="{28A0092B-C50C-407E-A947-70E740481C1C}">
                <a14:useLocalDpi xmlns:a14="http://schemas.microsoft.com/office/drawing/2010/main"/>
              </a:ext>
            </a:extLst>
          </a:blip>
          <a:srcRect/>
          <a:stretch/>
        </p:blipFill>
        <p:spPr>
          <a:xfrm>
            <a:off x="9487" y="-157939"/>
            <a:ext cx="12182514" cy="7015939"/>
          </a:xfrm>
          <a:prstGeom prst="rect">
            <a:avLst/>
          </a:prstGeom>
          <a:solidFill>
            <a:schemeClr val="tx1"/>
          </a:solidFill>
        </p:spPr>
      </p:pic>
      <p:sp>
        <p:nvSpPr>
          <p:cNvPr id="2" name="Slide Number Placeholder 1">
            <a:extLst>
              <a:ext uri="{FF2B5EF4-FFF2-40B4-BE49-F238E27FC236}">
                <a16:creationId xmlns:a16="http://schemas.microsoft.com/office/drawing/2014/main" id="{7F4BB5D0-7C5E-8302-1CD2-D59ECA06D4C3}"/>
              </a:ext>
            </a:extLst>
          </p:cNvPr>
          <p:cNvSpPr>
            <a:spLocks noGrp="1"/>
          </p:cNvSpPr>
          <p:nvPr>
            <p:ph type="sldNum" sz="quarter" idx="4294967295"/>
          </p:nvPr>
        </p:nvSpPr>
        <p:spPr>
          <a:xfrm>
            <a:off x="11788775" y="6530975"/>
            <a:ext cx="403225" cy="365125"/>
          </a:xfrm>
        </p:spPr>
        <p:txBody>
          <a:bodyPr/>
          <a:lstStyle/>
          <a:p>
            <a:fld id="{D8225FCD-C8BD-0A44-9961-FB1CAAEE0F5D}" type="slidenum">
              <a:rPr lang="en-US" smtClean="0"/>
              <a:pPr/>
              <a:t>18</a:t>
            </a:fld>
            <a:endParaRPr lang="en-US"/>
          </a:p>
        </p:txBody>
      </p:sp>
      <p:sp>
        <p:nvSpPr>
          <p:cNvPr id="12" name="Rectangle 11">
            <a:extLst>
              <a:ext uri="{FF2B5EF4-FFF2-40B4-BE49-F238E27FC236}">
                <a16:creationId xmlns:a16="http://schemas.microsoft.com/office/drawing/2014/main" id="{54BC50BA-1CA4-0872-E59B-F39A9A262C19}"/>
              </a:ext>
            </a:extLst>
          </p:cNvPr>
          <p:cNvSpPr/>
          <p:nvPr/>
        </p:nvSpPr>
        <p:spPr>
          <a:xfrm>
            <a:off x="-9487" y="-454161"/>
            <a:ext cx="12192000" cy="6997148"/>
          </a:xfrm>
          <a:prstGeom prst="rect">
            <a:avLst/>
          </a:prstGeom>
          <a:solidFill>
            <a:schemeClr val="tx1">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E9745AD3-9DED-9D1D-7214-869DC2A534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65448" y="315013"/>
            <a:ext cx="4112869" cy="942532"/>
          </a:xfrm>
          <a:prstGeom prst="rect">
            <a:avLst/>
          </a:prstGeom>
        </p:spPr>
      </p:pic>
      <p:sp>
        <p:nvSpPr>
          <p:cNvPr id="13" name="Google Shape;487;p47">
            <a:extLst>
              <a:ext uri="{FF2B5EF4-FFF2-40B4-BE49-F238E27FC236}">
                <a16:creationId xmlns:a16="http://schemas.microsoft.com/office/drawing/2014/main" id="{D7F633F0-49EC-DEDA-D85A-85A94CF699E6}"/>
              </a:ext>
            </a:extLst>
          </p:cNvPr>
          <p:cNvSpPr/>
          <p:nvPr/>
        </p:nvSpPr>
        <p:spPr>
          <a:xfrm>
            <a:off x="436772" y="4586011"/>
            <a:ext cx="4457282" cy="1578040"/>
          </a:xfrm>
          <a:prstGeom prst="rect">
            <a:avLst/>
          </a:prstGeom>
        </p:spPr>
        <p:txBody>
          <a:bodyPr/>
          <a:lstStyle/>
          <a:p>
            <a:pPr algn="ctr" defTabSz="609448">
              <a:spcBef>
                <a:spcPct val="0"/>
              </a:spcBef>
            </a:pP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sym typeface="Calibri"/>
              </a:rPr>
              <a:t>Investor &amp; Media Relations:</a:t>
            </a:r>
            <a:endParaRPr b="1"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algn="ctr" defTabSz="609448">
              <a:spcBef>
                <a:spcPct val="0"/>
              </a:spcBef>
            </a:pPr>
            <a:r>
              <a:rPr lang="en-US" b="1"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investors@Onfolio.com</a:t>
            </a:r>
            <a:endParaRPr lang="en-US" b="1" dirty="0">
              <a:solidFill>
                <a:schemeClr val="bg1"/>
              </a:solidFill>
              <a:latin typeface="Roboto" panose="02000000000000000000" pitchFamily="2" charset="0"/>
              <a:ea typeface="Roboto" panose="02000000000000000000" pitchFamily="2" charset="0"/>
              <a:cs typeface="Roboto" panose="02000000000000000000" pitchFamily="2" charset="0"/>
              <a:sym typeface="Calibri"/>
            </a:endParaRPr>
          </a:p>
          <a:p>
            <a:pPr algn="ctr" defTabSz="609448">
              <a:spcBef>
                <a:spcPct val="0"/>
              </a:spcBef>
            </a:pPr>
            <a:endParaRPr lang="en-US" b="1" dirty="0">
              <a:solidFill>
                <a:srgbClr val="999999"/>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14" name="TextBox 13">
            <a:extLst>
              <a:ext uri="{FF2B5EF4-FFF2-40B4-BE49-F238E27FC236}">
                <a16:creationId xmlns:a16="http://schemas.microsoft.com/office/drawing/2014/main" id="{E098640D-ACE5-C6C8-F4F1-2CAC1490D462}"/>
              </a:ext>
            </a:extLst>
          </p:cNvPr>
          <p:cNvSpPr txBox="1"/>
          <p:nvPr/>
        </p:nvSpPr>
        <p:spPr>
          <a:xfrm>
            <a:off x="700711" y="6051937"/>
            <a:ext cx="3929405" cy="369332"/>
          </a:xfrm>
          <a:prstGeom prst="rect">
            <a:avLst/>
          </a:prstGeom>
          <a:noFill/>
        </p:spPr>
        <p:txBody>
          <a:bodyPr wrap="square" rtlCol="0">
            <a:spAutoFit/>
          </a:bodyPr>
          <a:lstStyle/>
          <a:p>
            <a:pPr algn="ctr"/>
            <a:r>
              <a:rPr lang="en-US" b="0" i="0" dirty="0">
                <a:solidFill>
                  <a:schemeClr val="accent1"/>
                </a:solidFill>
                <a:latin typeface="Roboto" panose="02000000000000000000" pitchFamily="2" charset="0"/>
                <a:ea typeface="Roboto" panose="02000000000000000000" pitchFamily="2" charset="0"/>
                <a:cs typeface="Roboto" panose="02000000000000000000" pitchFamily="2" charset="0"/>
              </a:rPr>
              <a:t>NASDAQ: ONFO              www.onfolio.com</a:t>
            </a:r>
          </a:p>
        </p:txBody>
      </p:sp>
      <p:sp>
        <p:nvSpPr>
          <p:cNvPr id="3" name="Rectangle 2">
            <a:extLst>
              <a:ext uri="{FF2B5EF4-FFF2-40B4-BE49-F238E27FC236}">
                <a16:creationId xmlns:a16="http://schemas.microsoft.com/office/drawing/2014/main" id="{849C4478-38D6-9515-4B9D-329F39512161}"/>
              </a:ext>
            </a:extLst>
          </p:cNvPr>
          <p:cNvSpPr/>
          <p:nvPr/>
        </p:nvSpPr>
        <p:spPr>
          <a:xfrm>
            <a:off x="318052" y="982316"/>
            <a:ext cx="713794" cy="713794"/>
          </a:xfrm>
          <a:prstGeom prst="rect">
            <a:avLst/>
          </a:prstGeom>
          <a:noFill/>
          <a:ln w="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593020D-7878-27F8-8644-9D3EC23A006E}"/>
              </a:ext>
            </a:extLst>
          </p:cNvPr>
          <p:cNvSpPr/>
          <p:nvPr/>
        </p:nvSpPr>
        <p:spPr>
          <a:xfrm>
            <a:off x="10828101" y="5179944"/>
            <a:ext cx="760925" cy="760925"/>
          </a:xfrm>
          <a:prstGeom prst="ellipse">
            <a:avLst/>
          </a:prstGeom>
          <a:noFill/>
          <a:ln w="1016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880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n office&#10;&#10;Description automatically generated">
            <a:extLst>
              <a:ext uri="{FF2B5EF4-FFF2-40B4-BE49-F238E27FC236}">
                <a16:creationId xmlns:a16="http://schemas.microsoft.com/office/drawing/2014/main" id="{CC7DE035-CB5B-9538-B38F-7FE770A71211}"/>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a:stretch/>
        </p:blipFill>
        <p:spPr>
          <a:xfrm>
            <a:off x="0" y="2179078"/>
            <a:ext cx="12192000" cy="2499843"/>
          </a:xfrm>
          <a:prstGeom prst="rect">
            <a:avLst/>
          </a:prstGeom>
        </p:spPr>
      </p:pic>
      <p:sp>
        <p:nvSpPr>
          <p:cNvPr id="3" name="Rectangle 2">
            <a:extLst>
              <a:ext uri="{FF2B5EF4-FFF2-40B4-BE49-F238E27FC236}">
                <a16:creationId xmlns:a16="http://schemas.microsoft.com/office/drawing/2014/main" id="{1DF53C05-4E6F-187E-7E05-AF8B84E2C0E9}"/>
              </a:ext>
            </a:extLst>
          </p:cNvPr>
          <p:cNvSpPr/>
          <p:nvPr/>
        </p:nvSpPr>
        <p:spPr>
          <a:xfrm>
            <a:off x="0" y="2179078"/>
            <a:ext cx="12192000" cy="2499843"/>
          </a:xfrm>
          <a:prstGeom prst="rect">
            <a:avLst/>
          </a:prstGeom>
          <a:solidFill>
            <a:schemeClr val="tx1">
              <a:alpha val="4989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CC1178-3404-8903-92AA-78DEF5D94F06}"/>
              </a:ext>
            </a:extLst>
          </p:cNvPr>
          <p:cNvSpPr txBox="1">
            <a:spLocks/>
          </p:cNvSpPr>
          <p:nvPr/>
        </p:nvSpPr>
        <p:spPr>
          <a:xfrm>
            <a:off x="99762" y="3124200"/>
            <a:ext cx="12092238" cy="609600"/>
          </a:xfrm>
          <a:prstGeom prst="rect">
            <a:avLst/>
          </a:prstGeom>
        </p:spPr>
        <p:txBody>
          <a:bodyPr anchor="ctr"/>
          <a:lstStyle>
            <a:lvl1pPr algn="l" defTabSz="609448" rtl="0" eaLnBrk="1" latinLnBrk="0" hangingPunct="1">
              <a:spcBef>
                <a:spcPct val="0"/>
              </a:spcBef>
              <a:buNone/>
              <a:defRPr sz="3600" b="0" i="0" u="none" kern="1200">
                <a:solidFill>
                  <a:schemeClr val="tx1"/>
                </a:solidFill>
                <a:latin typeface="Calibre Regular" panose="020B0503030202060203" pitchFamily="34" charset="77"/>
                <a:ea typeface="+mj-ea"/>
                <a:cs typeface="Calibri Light" panose="020F0302020204030204" pitchFamily="34" charset="0"/>
              </a:defRPr>
            </a:lvl1pPr>
          </a:lstStyle>
          <a:p>
            <a:pPr algn="ctr"/>
            <a:r>
              <a:rPr lang="en-US" sz="88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cs typeface="Roboto" panose="02000000000000000000" pitchFamily="2" charset="0"/>
              </a:rPr>
              <a:t>APPENDIX</a:t>
            </a:r>
          </a:p>
        </p:txBody>
      </p:sp>
    </p:spTree>
    <p:extLst>
      <p:ext uri="{BB962C8B-B14F-4D97-AF65-F5344CB8AC3E}">
        <p14:creationId xmlns:p14="http://schemas.microsoft.com/office/powerpoint/2010/main" val="341195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8C57C8-2ECF-C15C-C059-3AA1E6D7188D}"/>
              </a:ext>
            </a:extLst>
          </p:cNvPr>
          <p:cNvSpPr>
            <a:spLocks noGrp="1"/>
          </p:cNvSpPr>
          <p:nvPr>
            <p:ph type="sldNum" sz="quarter" idx="4"/>
          </p:nvPr>
        </p:nvSpPr>
        <p:spPr/>
        <p:txBody>
          <a:bodyPr/>
          <a:lstStyle/>
          <a:p>
            <a:fld id="{D8225FCD-C8BD-0A44-9961-FB1CAAEE0F5D}" type="slidenum">
              <a:rPr lang="en-US" smtClean="0"/>
              <a:pPr/>
              <a:t>2</a:t>
            </a:fld>
            <a:endParaRPr lang="en-US"/>
          </a:p>
        </p:txBody>
      </p:sp>
      <p:sp>
        <p:nvSpPr>
          <p:cNvPr id="4" name="Title 3">
            <a:extLst>
              <a:ext uri="{FF2B5EF4-FFF2-40B4-BE49-F238E27FC236}">
                <a16:creationId xmlns:a16="http://schemas.microsoft.com/office/drawing/2014/main" id="{E401DD89-248A-DDAC-9567-C21E1B1A8A69}"/>
              </a:ext>
            </a:extLst>
          </p:cNvPr>
          <p:cNvSpPr>
            <a:spLocks noGrp="1"/>
          </p:cNvSpPr>
          <p:nvPr>
            <p:ph type="title"/>
          </p:nvPr>
        </p:nvSpPr>
        <p:spPr/>
        <p:txBody>
          <a:bodyPr>
            <a:normAutofit/>
          </a:bodyPr>
          <a:lstStyle/>
          <a:p>
            <a:r>
              <a:rPr lang="en-US" dirty="0">
                <a:solidFill>
                  <a:schemeClr val="accent2"/>
                </a:solidFill>
              </a:rPr>
              <a:t>DISCLAIMER</a:t>
            </a:r>
          </a:p>
        </p:txBody>
      </p:sp>
      <p:sp>
        <p:nvSpPr>
          <p:cNvPr id="6" name="TextBox 5">
            <a:extLst>
              <a:ext uri="{FF2B5EF4-FFF2-40B4-BE49-F238E27FC236}">
                <a16:creationId xmlns:a16="http://schemas.microsoft.com/office/drawing/2014/main" id="{7F77F224-8267-985B-11B2-4C19F26752EC}"/>
              </a:ext>
            </a:extLst>
          </p:cNvPr>
          <p:cNvSpPr txBox="1"/>
          <p:nvPr/>
        </p:nvSpPr>
        <p:spPr>
          <a:xfrm>
            <a:off x="178068" y="903474"/>
            <a:ext cx="11861531" cy="5483552"/>
          </a:xfrm>
          <a:prstGeom prst="rect">
            <a:avLst/>
          </a:prstGeom>
          <a:noFill/>
        </p:spPr>
        <p:txBody>
          <a:bodyPr wrap="square" rtlCol="0">
            <a:spAutoFit/>
          </a:bodyPr>
          <a:lstStyle/>
          <a:p>
            <a:pPr algn="just"/>
            <a:r>
              <a:rPr lang="en-US" sz="1400" dirty="0">
                <a:latin typeface="Titillium Web"/>
              </a:rPr>
              <a:t>This presentation contains “forward-looking statements” and “forward-looking information” within the meaning of United States securities laws and regulations. This information and these statements, which can be identified by the fact that they do not relate strictly to historical or current facts, are made as of the date of this presentation or as of the date of the effective date of information described in this presentation, as applicable. The forward-looking statements herein relate to predictions, expectations, beliefs, plans, projections, objectives, assumptions or future events or performance (often, but not always, using words or phrases such as “expects”, “anticipates”, “plans”, “projects”, “estimates”, “envisages”, “assumes”, “intends”, “strategy”, “goals”, “objectives” or variations thereof or stating that certain actions, events or results “may”, “can”, “could”, “would”, “might” or “will” be taken, occur or be achieved, or the negative of any of these terms and similar expressions) and include, without limitation, statements with respect to projected financial targets that the company is looking to achieve.</a:t>
            </a:r>
          </a:p>
          <a:p>
            <a:pPr algn="just"/>
            <a:endParaRPr lang="en-US" sz="1400" dirty="0">
              <a:latin typeface="Titillium Web"/>
            </a:endParaRPr>
          </a:p>
          <a:p>
            <a:pPr algn="just"/>
            <a:r>
              <a:rPr lang="en-US" sz="1400" dirty="0">
                <a:latin typeface="Titillium Web"/>
              </a:rPr>
              <a:t>All forward-looking statements are based on current beliefs as well as various assumptions made by, and information currently available to the company’s management team. A more detailed description of the risks presented by those assumptions and other risks are more fully described by the company under the caption “Risk Factors” included in our SEC filings and other risks to which our company is subject, and various other factors beyond the company’s control.</a:t>
            </a:r>
          </a:p>
          <a:p>
            <a:pPr algn="just"/>
            <a:endParaRPr lang="en-US" sz="1400" dirty="0">
              <a:latin typeface="Titillium Web"/>
            </a:endParaRPr>
          </a:p>
          <a:p>
            <a:pPr algn="just"/>
            <a:r>
              <a:rPr lang="en-US" sz="1400" dirty="0">
                <a:latin typeface="Titillium Web"/>
              </a:rPr>
              <a:t>By their very nature, forward-looking statements involve inherent risks and uncertainties, both general and specific, and risks exist that estimates, forecasts, projections and other forward-looking statements will not be achieved or that assumptions do not reflect future experience. We caution any person reviewing this presentation not to place undue reliance on these forward-looking statements as a number of important factors could cause the actual outcomes to differ materially from the beliefs, plans, objectives, expectations, anticipations, estimates assumptions and intentions expressed in such forward-looking statements. </a:t>
            </a:r>
          </a:p>
          <a:p>
            <a:pPr algn="just"/>
            <a:endParaRPr lang="en-US" sz="1400" dirty="0">
              <a:latin typeface="Titillium Web"/>
            </a:endParaRPr>
          </a:p>
          <a:p>
            <a:pPr algn="just"/>
            <a:r>
              <a:rPr lang="en-US" sz="1400" dirty="0">
                <a:latin typeface="Titillium Web"/>
              </a:rPr>
              <a:t>The Company does not undertake to update any forward-looking statement, whether written or oral, that may be made from time to time by company or on behalf of the company except as may be required by law.</a:t>
            </a:r>
          </a:p>
          <a:p>
            <a:r>
              <a:rPr lang="en-US" sz="1400" dirty="0"/>
              <a:t> </a:t>
            </a:r>
          </a:p>
          <a:p>
            <a:pPr>
              <a:lnSpc>
                <a:spcPts val="1620"/>
              </a:lnSpc>
              <a:spcBef>
                <a:spcPts val="1800"/>
              </a:spcBef>
              <a:spcAft>
                <a:spcPts val="1800"/>
              </a:spcAft>
            </a:pPr>
            <a:endParaRPr lang="en-US" sz="1400" dirty="0">
              <a:solidFill>
                <a:schemeClr val="tx1"/>
              </a:solidFill>
              <a:latin typeface="Titillium Web"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8927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ched Right Arrow 4">
            <a:extLst>
              <a:ext uri="{FF2B5EF4-FFF2-40B4-BE49-F238E27FC236}">
                <a16:creationId xmlns:a16="http://schemas.microsoft.com/office/drawing/2014/main" id="{A8343FF1-B36F-BCD5-2CD1-CAEAEADDF2D1}"/>
              </a:ext>
            </a:extLst>
          </p:cNvPr>
          <p:cNvSpPr/>
          <p:nvPr/>
        </p:nvSpPr>
        <p:spPr>
          <a:xfrm>
            <a:off x="499360" y="854440"/>
            <a:ext cx="3852472" cy="2173573"/>
          </a:xfrm>
          <a:prstGeom prst="notchedRightArrow">
            <a:avLst/>
          </a:prstGeom>
          <a:gradFill flip="none" rotWithShape="1">
            <a:gsLst>
              <a:gs pos="15000">
                <a:schemeClr val="accent1"/>
              </a:gs>
              <a:gs pos="100000">
                <a:schemeClr val="accent1">
                  <a:lumMod val="20000"/>
                  <a:lumOff val="8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Notched Right Arrow 6">
            <a:extLst>
              <a:ext uri="{FF2B5EF4-FFF2-40B4-BE49-F238E27FC236}">
                <a16:creationId xmlns:a16="http://schemas.microsoft.com/office/drawing/2014/main" id="{FCDCB7EF-4C2A-1A79-7AA6-65CF3D205082}"/>
              </a:ext>
            </a:extLst>
          </p:cNvPr>
          <p:cNvSpPr/>
          <p:nvPr/>
        </p:nvSpPr>
        <p:spPr>
          <a:xfrm>
            <a:off x="4169764" y="854440"/>
            <a:ext cx="3852472" cy="2173573"/>
          </a:xfrm>
          <a:prstGeom prst="notchedRightArrow">
            <a:avLst/>
          </a:prstGeom>
          <a:gradFill>
            <a:gsLst>
              <a:gs pos="15000">
                <a:schemeClr val="accent2"/>
              </a:gs>
              <a:gs pos="100000">
                <a:schemeClr val="accent2">
                  <a:lumMod val="20000"/>
                  <a:lumOff val="80000"/>
                </a:schemeClr>
              </a:gs>
            </a:gsLs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Notched Right Arrow 7">
            <a:extLst>
              <a:ext uri="{FF2B5EF4-FFF2-40B4-BE49-F238E27FC236}">
                <a16:creationId xmlns:a16="http://schemas.microsoft.com/office/drawing/2014/main" id="{4D727320-D65E-A416-B9C0-56E096B167C5}"/>
              </a:ext>
            </a:extLst>
          </p:cNvPr>
          <p:cNvSpPr/>
          <p:nvPr/>
        </p:nvSpPr>
        <p:spPr>
          <a:xfrm>
            <a:off x="7840168" y="854440"/>
            <a:ext cx="3852472" cy="2173573"/>
          </a:xfrm>
          <a:prstGeom prst="notchedRightArrow">
            <a:avLst/>
          </a:prstGeom>
          <a:gradFill>
            <a:gsLst>
              <a:gs pos="15000">
                <a:schemeClr val="accent5"/>
              </a:gs>
              <a:gs pos="100000">
                <a:schemeClr val="accent5">
                  <a:lumMod val="90000"/>
                </a:schemeClr>
              </a:gs>
            </a:gsLst>
          </a:gra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172E703-0E04-AD88-1515-79E9E5F7E4D8}"/>
              </a:ext>
            </a:extLst>
          </p:cNvPr>
          <p:cNvSpPr>
            <a:spLocks noGrp="1"/>
          </p:cNvSpPr>
          <p:nvPr>
            <p:ph type="sldNum" sz="quarter" idx="4"/>
          </p:nvPr>
        </p:nvSpPr>
        <p:spPr/>
        <p:txBody>
          <a:bodyPr/>
          <a:lstStyle/>
          <a:p>
            <a:fld id="{D8225FCD-C8BD-0A44-9961-FB1CAAEE0F5D}" type="slidenum">
              <a:rPr lang="en-US" smtClean="0"/>
              <a:pPr/>
              <a:t>20</a:t>
            </a:fld>
            <a:endParaRPr lang="en-US"/>
          </a:p>
        </p:txBody>
      </p:sp>
      <p:sp>
        <p:nvSpPr>
          <p:cNvPr id="4" name="Title 3">
            <a:extLst>
              <a:ext uri="{FF2B5EF4-FFF2-40B4-BE49-F238E27FC236}">
                <a16:creationId xmlns:a16="http://schemas.microsoft.com/office/drawing/2014/main" id="{16B90882-7AE7-0A92-E756-A6CB17BF89FC}"/>
              </a:ext>
            </a:extLst>
          </p:cNvPr>
          <p:cNvSpPr>
            <a:spLocks noGrp="1"/>
          </p:cNvSpPr>
          <p:nvPr>
            <p:ph type="title"/>
          </p:nvPr>
        </p:nvSpPr>
        <p:spPr>
          <a:xfrm>
            <a:off x="99762" y="89768"/>
            <a:ext cx="10923838" cy="609600"/>
          </a:xfrm>
        </p:spPr>
        <p:txBody>
          <a:bodyPr>
            <a:normAutofit/>
          </a:bodyPr>
          <a:lstStyle/>
          <a:p>
            <a:r>
              <a:rPr lang="en-US" dirty="0">
                <a:solidFill>
                  <a:schemeClr val="accent1"/>
                </a:solidFill>
              </a:rPr>
              <a:t>BUSINESS </a:t>
            </a:r>
            <a:r>
              <a:rPr lang="en-US" dirty="0">
                <a:solidFill>
                  <a:schemeClr val="accent2"/>
                </a:solidFill>
              </a:rPr>
              <a:t>TRANSFORMATION </a:t>
            </a:r>
          </a:p>
        </p:txBody>
      </p:sp>
      <p:sp>
        <p:nvSpPr>
          <p:cNvPr id="6" name="TextBox 5">
            <a:extLst>
              <a:ext uri="{FF2B5EF4-FFF2-40B4-BE49-F238E27FC236}">
                <a16:creationId xmlns:a16="http://schemas.microsoft.com/office/drawing/2014/main" id="{CF00A287-FAA0-F6BE-0BEF-5CC0B9358FBE}"/>
              </a:ext>
            </a:extLst>
          </p:cNvPr>
          <p:cNvSpPr txBox="1"/>
          <p:nvPr/>
        </p:nvSpPr>
        <p:spPr>
          <a:xfrm>
            <a:off x="807804" y="1817250"/>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400" b="1" spc="-12" dirty="0">
                <a:solidFill>
                  <a:schemeClr val="bg1"/>
                </a:solidFill>
                <a:latin typeface="Roboto" panose="02000000000000000000" pitchFamily="2" charset="0"/>
                <a:ea typeface="Roboto" panose="02000000000000000000" pitchFamily="2" charset="0"/>
                <a:cs typeface="Roboto" panose="02000000000000000000" pitchFamily="2" charset="0"/>
              </a:rPr>
              <a:t>Onfolio 1.0</a:t>
            </a:r>
          </a:p>
          <a:p>
            <a:pPr algn="ctr">
              <a:lnSpc>
                <a:spcPts val="1680"/>
              </a:lnSpc>
              <a:spcBef>
                <a:spcPts val="300"/>
              </a:spcBef>
              <a:spcAft>
                <a:spcPts val="600"/>
              </a:spcAft>
            </a:pPr>
            <a:endParaRPr lang="en-US" sz="2400" b="1" spc="-12"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2D67A670-2D36-C7F6-2AE1-C14EFF7F7886}"/>
              </a:ext>
            </a:extLst>
          </p:cNvPr>
          <p:cNvSpPr txBox="1"/>
          <p:nvPr/>
        </p:nvSpPr>
        <p:spPr>
          <a:xfrm>
            <a:off x="4629150" y="1817250"/>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400" b="1" spc="-12" dirty="0">
                <a:solidFill>
                  <a:schemeClr val="bg1"/>
                </a:solidFill>
                <a:latin typeface="Roboto" panose="02000000000000000000" pitchFamily="2" charset="0"/>
                <a:ea typeface="Roboto" panose="02000000000000000000" pitchFamily="2" charset="0"/>
                <a:cs typeface="Roboto" panose="02000000000000000000" pitchFamily="2" charset="0"/>
              </a:rPr>
              <a:t>IPO August 2022</a:t>
            </a:r>
          </a:p>
          <a:p>
            <a:pPr algn="ctr">
              <a:lnSpc>
                <a:spcPts val="1680"/>
              </a:lnSpc>
              <a:spcBef>
                <a:spcPts val="300"/>
              </a:spcBef>
              <a:spcAft>
                <a:spcPts val="600"/>
              </a:spcAft>
            </a:pPr>
            <a:endParaRPr lang="en-US" sz="2400" b="1" spc="-12"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lnSpc>
                <a:spcPts val="1680"/>
              </a:lnSpc>
              <a:spcBef>
                <a:spcPts val="300"/>
              </a:spcBef>
              <a:spcAft>
                <a:spcPts val="600"/>
              </a:spcAft>
            </a:pPr>
            <a:endParaRPr lang="en-US" sz="2400" b="1" spc="-12"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CDC3FC0F-06AE-694B-3715-04BDB4EC8133}"/>
              </a:ext>
            </a:extLst>
          </p:cNvPr>
          <p:cNvSpPr txBox="1"/>
          <p:nvPr/>
        </p:nvSpPr>
        <p:spPr>
          <a:xfrm>
            <a:off x="8197954" y="1817250"/>
            <a:ext cx="2933700" cy="260137"/>
          </a:xfrm>
          <a:prstGeom prst="rect">
            <a:avLst/>
          </a:prstGeom>
          <a:noFill/>
          <a:ln w="12700">
            <a:noFill/>
          </a:ln>
          <a:effectLst/>
        </p:spPr>
        <p:txBody>
          <a:bodyPr wrap="square" rtlCol="0" anchor="t">
            <a:noAutofit/>
          </a:bodyPr>
          <a:lstStyle/>
          <a:p>
            <a:pPr algn="ctr">
              <a:lnSpc>
                <a:spcPts val="1680"/>
              </a:lnSpc>
              <a:spcBef>
                <a:spcPts val="300"/>
              </a:spcBef>
              <a:spcAft>
                <a:spcPts val="600"/>
              </a:spcAft>
            </a:pPr>
            <a:r>
              <a:rPr lang="en-US" sz="2400" b="1" spc="-12" dirty="0">
                <a:solidFill>
                  <a:schemeClr val="bg1"/>
                </a:solidFill>
                <a:latin typeface="Roboto" panose="02000000000000000000" pitchFamily="2" charset="0"/>
                <a:ea typeface="Roboto" panose="02000000000000000000" pitchFamily="2" charset="0"/>
                <a:cs typeface="Roboto" panose="02000000000000000000" pitchFamily="2" charset="0"/>
              </a:rPr>
              <a:t>Onfolio 2.0</a:t>
            </a:r>
          </a:p>
          <a:p>
            <a:pPr algn="ctr">
              <a:lnSpc>
                <a:spcPts val="1680"/>
              </a:lnSpc>
              <a:spcBef>
                <a:spcPts val="300"/>
              </a:spcBef>
              <a:spcAft>
                <a:spcPts val="600"/>
              </a:spcAft>
            </a:pPr>
            <a:endParaRPr lang="en-US" sz="2400" b="1" spc="-12"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F87228A9-7819-20AE-78DE-23321369011E}"/>
              </a:ext>
            </a:extLst>
          </p:cNvPr>
          <p:cNvSpPr txBox="1"/>
          <p:nvPr/>
        </p:nvSpPr>
        <p:spPr>
          <a:xfrm>
            <a:off x="524029" y="3267429"/>
            <a:ext cx="3501871" cy="885471"/>
          </a:xfrm>
          <a:prstGeom prst="rect">
            <a:avLst/>
          </a:prstGeom>
          <a:noFill/>
          <a:ln w="12700">
            <a:noFill/>
          </a:ln>
          <a:effectLst/>
        </p:spPr>
        <p:txBody>
          <a:bodyPr wrap="square" rtlCol="0" anchor="t">
            <a:noAutofit/>
          </a:bodyPr>
          <a:lstStyle/>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Started in 2019</a:t>
            </a:r>
          </a:p>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Focused on acquiring content/media online publishing businesses, many under common verticals</a:t>
            </a:r>
          </a:p>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Portfolio comprised of many smaller-sized businesses</a:t>
            </a:r>
          </a:p>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Centralized Operating Structure with 4 or 5 experts running 10-20 similar businesses</a:t>
            </a:r>
          </a:p>
          <a:p>
            <a:pPr marL="301625" indent="-301625">
              <a:lnSpc>
                <a:spcPts val="1680"/>
              </a:lnSpc>
              <a:spcBef>
                <a:spcPts val="300"/>
              </a:spcBef>
              <a:spcAft>
                <a:spcPts val="600"/>
              </a:spcAft>
              <a:buBlip>
                <a:blip r:embed="rId2"/>
              </a:buBlip>
            </a:pPr>
            <a:endParaRPr lang="en-US" sz="1600" spc="-12" dirty="0">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48AAAE58-09A6-2B97-5262-4B54922BFC7E}"/>
              </a:ext>
            </a:extLst>
          </p:cNvPr>
          <p:cNvSpPr txBox="1"/>
          <p:nvPr/>
        </p:nvSpPr>
        <p:spPr>
          <a:xfrm>
            <a:off x="4229665" y="3267429"/>
            <a:ext cx="3555435" cy="885471"/>
          </a:xfrm>
          <a:prstGeom prst="rect">
            <a:avLst/>
          </a:prstGeom>
          <a:noFill/>
          <a:ln w="12700">
            <a:noFill/>
          </a:ln>
          <a:effectLst/>
        </p:spPr>
        <p:txBody>
          <a:bodyPr wrap="square" rtlCol="0" anchor="t">
            <a:noAutofit/>
          </a:bodyPr>
          <a:lstStyle/>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$12.1M in net IPO proceeds </a:t>
            </a:r>
          </a:p>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Acquired 4 new businesses since the IPO to bring total portfolio to 22 independent online businesses</a:t>
            </a:r>
          </a:p>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4 acquired businesses have run-rate revenue 4x that of other 18 previously acquired legacy businesses</a:t>
            </a:r>
          </a:p>
        </p:txBody>
      </p:sp>
      <p:sp>
        <p:nvSpPr>
          <p:cNvPr id="23" name="TextBox 22">
            <a:extLst>
              <a:ext uri="{FF2B5EF4-FFF2-40B4-BE49-F238E27FC236}">
                <a16:creationId xmlns:a16="http://schemas.microsoft.com/office/drawing/2014/main" id="{6E296F1E-23CD-20FE-18E3-366DD674317D}"/>
              </a:ext>
            </a:extLst>
          </p:cNvPr>
          <p:cNvSpPr txBox="1"/>
          <p:nvPr/>
        </p:nvSpPr>
        <p:spPr>
          <a:xfrm>
            <a:off x="7935301" y="3267429"/>
            <a:ext cx="3659800" cy="885471"/>
          </a:xfrm>
          <a:prstGeom prst="rect">
            <a:avLst/>
          </a:prstGeom>
          <a:noFill/>
          <a:ln w="12700">
            <a:noFill/>
          </a:ln>
          <a:effectLst/>
        </p:spPr>
        <p:txBody>
          <a:bodyPr wrap="square" rtlCol="0" anchor="t">
            <a:noAutofit/>
          </a:bodyPr>
          <a:lstStyle/>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Transitioned to Onfolio 2.0 with IPO</a:t>
            </a:r>
          </a:p>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Now focused on online businesses selling digital products and/or services</a:t>
            </a:r>
          </a:p>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IPO proceeds and public vehicle allows for larger targets and acquisition flexibility</a:t>
            </a:r>
          </a:p>
          <a:p>
            <a:pPr marL="301625" indent="-301625">
              <a:lnSpc>
                <a:spcPts val="1880"/>
              </a:lnSpc>
              <a:spcBef>
                <a:spcPts val="600"/>
              </a:spcBef>
              <a:spcAft>
                <a:spcPts val="600"/>
              </a:spcAft>
              <a:buBlip>
                <a:blip r:embed="rId2"/>
              </a:buBlip>
            </a:pPr>
            <a:r>
              <a:rPr lang="en-US" sz="1600" spc="-12" dirty="0">
                <a:latin typeface="Roboto" panose="02000000000000000000" pitchFamily="2" charset="0"/>
                <a:ea typeface="Roboto" panose="02000000000000000000" pitchFamily="2" charset="0"/>
                <a:cs typeface="Roboto" panose="02000000000000000000" pitchFamily="2" charset="0"/>
              </a:rPr>
              <a:t>Fully decentralized operating structure to allow for greater focus on each business – 6 specific portfolio operators/CEOs</a:t>
            </a:r>
          </a:p>
        </p:txBody>
      </p:sp>
    </p:spTree>
    <p:extLst>
      <p:ext uri="{BB962C8B-B14F-4D97-AF65-F5344CB8AC3E}">
        <p14:creationId xmlns:p14="http://schemas.microsoft.com/office/powerpoint/2010/main" val="1415363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2E703-0E04-AD88-1515-79E9E5F7E4D8}"/>
              </a:ext>
            </a:extLst>
          </p:cNvPr>
          <p:cNvSpPr>
            <a:spLocks noGrp="1"/>
          </p:cNvSpPr>
          <p:nvPr>
            <p:ph type="sldNum" sz="quarter" idx="4"/>
          </p:nvPr>
        </p:nvSpPr>
        <p:spPr/>
        <p:txBody>
          <a:bodyPr/>
          <a:lstStyle/>
          <a:p>
            <a:fld id="{D8225FCD-C8BD-0A44-9961-FB1CAAEE0F5D}" type="slidenum">
              <a:rPr lang="en-US" smtClean="0"/>
              <a:pPr/>
              <a:t>21</a:t>
            </a:fld>
            <a:endParaRPr lang="en-US"/>
          </a:p>
        </p:txBody>
      </p:sp>
      <p:sp>
        <p:nvSpPr>
          <p:cNvPr id="4" name="Title 3">
            <a:extLst>
              <a:ext uri="{FF2B5EF4-FFF2-40B4-BE49-F238E27FC236}">
                <a16:creationId xmlns:a16="http://schemas.microsoft.com/office/drawing/2014/main" id="{16B90882-7AE7-0A92-E756-A6CB17BF89FC}"/>
              </a:ext>
            </a:extLst>
          </p:cNvPr>
          <p:cNvSpPr>
            <a:spLocks noGrp="1"/>
          </p:cNvSpPr>
          <p:nvPr>
            <p:ph type="title"/>
          </p:nvPr>
        </p:nvSpPr>
        <p:spPr/>
        <p:txBody>
          <a:bodyPr>
            <a:normAutofit/>
          </a:bodyPr>
          <a:lstStyle/>
          <a:p>
            <a:r>
              <a:rPr lang="en-US" dirty="0">
                <a:solidFill>
                  <a:schemeClr val="accent1"/>
                </a:solidFill>
              </a:rPr>
              <a:t>ONFOLIO 1.0 </a:t>
            </a:r>
            <a:r>
              <a:rPr lang="en-US" dirty="0">
                <a:solidFill>
                  <a:schemeClr val="accent2"/>
                </a:solidFill>
              </a:rPr>
              <a:t>- OVERVIEW</a:t>
            </a:r>
          </a:p>
        </p:txBody>
      </p:sp>
      <p:sp>
        <p:nvSpPr>
          <p:cNvPr id="3" name="TextBox 2"/>
          <p:cNvSpPr txBox="1"/>
          <p:nvPr/>
        </p:nvSpPr>
        <p:spPr>
          <a:xfrm>
            <a:off x="114300" y="948690"/>
            <a:ext cx="7740162" cy="5570756"/>
          </a:xfrm>
          <a:prstGeom prst="rect">
            <a:avLst/>
          </a:prstGeom>
          <a:noFill/>
        </p:spPr>
        <p:txBody>
          <a:bodyPr wrap="square" rtlCol="0">
            <a:spAutoFit/>
          </a:bodyPr>
          <a:lstStyle/>
          <a:p>
            <a:pPr marL="285750" indent="-285750">
              <a:buBlip>
                <a:blip r:embed="rId2"/>
              </a:buBlip>
            </a:pPr>
            <a:r>
              <a:rPr lang="en-US" sz="1700" dirty="0">
                <a:latin typeface="Roboto" panose="02000000000000000000" pitchFamily="2" charset="0"/>
                <a:ea typeface="Roboto" panose="02000000000000000000" pitchFamily="2" charset="0"/>
                <a:cs typeface="Roboto" panose="02000000000000000000" pitchFamily="2" charset="0"/>
              </a:rPr>
              <a:t>Initial acquisition strategy at Onfolio’s inception in 2019</a:t>
            </a:r>
          </a:p>
          <a:p>
            <a:pPr>
              <a:lnSpc>
                <a:spcPts val="400"/>
              </a:lnSpc>
            </a:pPr>
            <a:endParaRPr lang="en-US" sz="1700" dirty="0">
              <a:latin typeface="Roboto" panose="02000000000000000000" pitchFamily="2" charset="0"/>
              <a:ea typeface="Roboto" panose="02000000000000000000" pitchFamily="2" charset="0"/>
              <a:cs typeface="Roboto" panose="02000000000000000000" pitchFamily="2" charset="0"/>
            </a:endParaRPr>
          </a:p>
          <a:p>
            <a:pPr marL="582613" lvl="1" indent="-284163">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Acquired relatively small content and media publishers</a:t>
            </a:r>
          </a:p>
          <a:p>
            <a:pPr marL="582613" lvl="1" indent="-284163">
              <a:lnSpc>
                <a:spcPts val="4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582613" lvl="1" indent="-284163">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Business model not based on success in a particular “niche” but rather focused on certain verticals and mediums where content is instrumental</a:t>
            </a:r>
          </a:p>
          <a:p>
            <a:pPr marL="582613" lvl="1" indent="-284163">
              <a:lnSpc>
                <a:spcPts val="4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582613" lvl="1" indent="-284163">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Legacy Onfolio 1.0 businesses that were acquired operate in following verticals:</a:t>
            </a:r>
          </a:p>
          <a:p>
            <a:pPr marL="582613" lvl="1" indent="-284163">
              <a:lnSpc>
                <a:spcPts val="3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925513" lvl="2" indent="-342900">
              <a:buFont typeface="System Font Regular"/>
              <a:buChar char="⎼"/>
            </a:pPr>
            <a:r>
              <a:rPr lang="en-US" sz="1700" u="sng" dirty="0">
                <a:latin typeface="Roboto" panose="02000000000000000000" pitchFamily="2" charset="0"/>
                <a:ea typeface="Roboto" panose="02000000000000000000" pitchFamily="2" charset="0"/>
                <a:cs typeface="Roboto" panose="02000000000000000000" pitchFamily="2" charset="0"/>
              </a:rPr>
              <a:t>Pets</a:t>
            </a:r>
            <a:r>
              <a:rPr lang="en-US" sz="1700" dirty="0">
                <a:latin typeface="Roboto" panose="02000000000000000000" pitchFamily="2" charset="0"/>
                <a:ea typeface="Roboto" panose="02000000000000000000" pitchFamily="2" charset="0"/>
                <a:cs typeface="Roboto" panose="02000000000000000000" pitchFamily="2" charset="0"/>
              </a:rPr>
              <a:t> – e.g., FishkeepingWorld.com, Allthingsdogs.com, Everythingreptiles.com</a:t>
            </a:r>
          </a:p>
          <a:p>
            <a:pPr marL="925513" lvl="2" indent="-342900">
              <a:lnSpc>
                <a:spcPts val="3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925513" lvl="2" indent="-342900">
              <a:buFont typeface="System Font Regular"/>
              <a:buChar char="⎼"/>
            </a:pPr>
            <a:r>
              <a:rPr lang="en-US" sz="1700" u="sng" dirty="0">
                <a:latin typeface="Roboto" panose="02000000000000000000" pitchFamily="2" charset="0"/>
                <a:ea typeface="Roboto" panose="02000000000000000000" pitchFamily="2" charset="0"/>
                <a:cs typeface="Roboto" panose="02000000000000000000" pitchFamily="2" charset="0"/>
              </a:rPr>
              <a:t>Graphic Design </a:t>
            </a:r>
            <a:r>
              <a:rPr lang="en-US" sz="1700" dirty="0">
                <a:latin typeface="Roboto" panose="02000000000000000000" pitchFamily="2" charset="0"/>
                <a:ea typeface="Roboto" panose="02000000000000000000" pitchFamily="2" charset="0"/>
                <a:cs typeface="Roboto" panose="02000000000000000000" pitchFamily="2" charset="0"/>
              </a:rPr>
              <a:t>– e.g., Mightydeals.com</a:t>
            </a:r>
          </a:p>
          <a:p>
            <a:pPr marL="925513" lvl="2" indent="-342900">
              <a:lnSpc>
                <a:spcPts val="3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925513" lvl="2" indent="-342900">
              <a:buFont typeface="System Font Regular"/>
              <a:buChar char="⎼"/>
            </a:pPr>
            <a:r>
              <a:rPr lang="en-US" sz="1700" u="sng" dirty="0">
                <a:latin typeface="Roboto" panose="02000000000000000000" pitchFamily="2" charset="0"/>
                <a:ea typeface="Roboto" panose="02000000000000000000" pitchFamily="2" charset="0"/>
                <a:cs typeface="Roboto" panose="02000000000000000000" pitchFamily="2" charset="0"/>
              </a:rPr>
              <a:t>SEO </a:t>
            </a:r>
            <a:r>
              <a:rPr lang="en-US" sz="1700" dirty="0">
                <a:latin typeface="Roboto" panose="02000000000000000000" pitchFamily="2" charset="0"/>
                <a:ea typeface="Roboto" panose="02000000000000000000" pitchFamily="2" charset="0"/>
                <a:cs typeface="Roboto" panose="02000000000000000000" pitchFamily="2" charset="0"/>
              </a:rPr>
              <a:t>– e.g., OutreachMama.com, Getmelinks.com</a:t>
            </a:r>
          </a:p>
          <a:p>
            <a:pPr marL="925513" lvl="2" indent="-342900">
              <a:lnSpc>
                <a:spcPts val="3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925513" lvl="2" indent="-342900">
              <a:buFont typeface="System Font Regular"/>
              <a:buChar char="⎼"/>
            </a:pPr>
            <a:r>
              <a:rPr lang="en-US" sz="1700" u="sng" dirty="0">
                <a:latin typeface="Roboto" panose="02000000000000000000" pitchFamily="2" charset="0"/>
                <a:ea typeface="Roboto" panose="02000000000000000000" pitchFamily="2" charset="0"/>
                <a:cs typeface="Roboto" panose="02000000000000000000" pitchFamily="2" charset="0"/>
              </a:rPr>
              <a:t>Arts &amp; Crafts </a:t>
            </a:r>
            <a:r>
              <a:rPr lang="en-US" sz="1700" dirty="0">
                <a:latin typeface="Roboto" panose="02000000000000000000" pitchFamily="2" charset="0"/>
                <a:ea typeface="Roboto" panose="02000000000000000000" pitchFamily="2" charset="0"/>
                <a:cs typeface="Roboto" panose="02000000000000000000" pitchFamily="2" charset="0"/>
              </a:rPr>
              <a:t>– e.g., Prettyneatcreative.com, asubtlerevelry.com</a:t>
            </a:r>
          </a:p>
          <a:p>
            <a:pPr marL="925513" lvl="2" indent="-342900">
              <a:lnSpc>
                <a:spcPts val="3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925513" lvl="2" indent="-342900">
              <a:buFont typeface="System Font Regular"/>
              <a:buChar char="⎼"/>
            </a:pPr>
            <a:r>
              <a:rPr lang="en-US" sz="1700" u="sng" dirty="0">
                <a:latin typeface="Roboto" panose="02000000000000000000" pitchFamily="2" charset="0"/>
                <a:ea typeface="Roboto" panose="02000000000000000000" pitchFamily="2" charset="0"/>
                <a:cs typeface="Roboto" panose="02000000000000000000" pitchFamily="2" charset="0"/>
              </a:rPr>
              <a:t>Molecular Hydrogen Supplements </a:t>
            </a:r>
            <a:r>
              <a:rPr lang="en-US" sz="1700" dirty="0">
                <a:latin typeface="Roboto" panose="02000000000000000000" pitchFamily="2" charset="0"/>
                <a:ea typeface="Roboto" panose="02000000000000000000" pitchFamily="2" charset="0"/>
                <a:cs typeface="Roboto" panose="02000000000000000000" pitchFamily="2" charset="0"/>
              </a:rPr>
              <a:t>– Vital-Reaction.com</a:t>
            </a:r>
          </a:p>
          <a:p>
            <a:pPr marL="925513" lvl="2" indent="-342900">
              <a:lnSpc>
                <a:spcPts val="15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285750" lvl="2" indent="-285750">
              <a:spcBef>
                <a:spcPts val="1200"/>
              </a:spcBef>
              <a:buBlip>
                <a:blip r:embed="rId2"/>
              </a:buBlip>
            </a:pPr>
            <a:r>
              <a:rPr lang="en-US" sz="1700" dirty="0">
                <a:latin typeface="Roboto" panose="02000000000000000000" pitchFamily="2" charset="0"/>
                <a:ea typeface="Roboto" panose="02000000000000000000" pitchFamily="2" charset="0"/>
                <a:cs typeface="Roboto" panose="02000000000000000000" pitchFamily="2" charset="0"/>
              </a:rPr>
              <a:t>Acquired or managed 25+ online businesses under initial Onfolio 1.0 strategy</a:t>
            </a:r>
          </a:p>
          <a:p>
            <a:pPr marL="582613" lvl="1" indent="-284163">
              <a:lnSpc>
                <a:spcPts val="3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582613" lvl="1" indent="-284163">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Currently own or manage 20 online businesses from this legacy period (following a few strategic sales and exits)</a:t>
            </a:r>
          </a:p>
          <a:p>
            <a:pPr marL="582613" lvl="1" indent="-284163">
              <a:lnSpc>
                <a:spcPts val="300"/>
              </a:lnSpc>
              <a:buFont typeface="System Font Regular"/>
              <a:buChar char="⎼"/>
            </a:pPr>
            <a:endParaRPr lang="en-US" sz="1700" dirty="0">
              <a:latin typeface="Roboto" panose="02000000000000000000" pitchFamily="2" charset="0"/>
              <a:ea typeface="Roboto" panose="02000000000000000000" pitchFamily="2" charset="0"/>
              <a:cs typeface="Roboto" panose="02000000000000000000" pitchFamily="2" charset="0"/>
            </a:endParaRPr>
          </a:p>
          <a:p>
            <a:pPr marL="582613" lvl="1" indent="-284163">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These base businesses generated ~$1.2 million in combined revenue in 2022</a:t>
            </a:r>
          </a:p>
        </p:txBody>
      </p:sp>
    </p:spTree>
    <p:extLst>
      <p:ext uri="{BB962C8B-B14F-4D97-AF65-F5344CB8AC3E}">
        <p14:creationId xmlns:p14="http://schemas.microsoft.com/office/powerpoint/2010/main" val="719991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CF1C8-BA65-721A-8535-983F34281328}"/>
              </a:ext>
            </a:extLst>
          </p:cNvPr>
          <p:cNvSpPr>
            <a:spLocks noGrp="1"/>
          </p:cNvSpPr>
          <p:nvPr>
            <p:ph type="sldNum" sz="quarter" idx="4"/>
          </p:nvPr>
        </p:nvSpPr>
        <p:spPr/>
        <p:txBody>
          <a:bodyPr/>
          <a:lstStyle/>
          <a:p>
            <a:fld id="{D8225FCD-C8BD-0A44-9961-FB1CAAEE0F5D}" type="slidenum">
              <a:rPr lang="en-US" smtClean="0"/>
              <a:pPr/>
              <a:t>3</a:t>
            </a:fld>
            <a:endParaRPr lang="en-US"/>
          </a:p>
        </p:txBody>
      </p:sp>
      <p:sp>
        <p:nvSpPr>
          <p:cNvPr id="4" name="Title 3">
            <a:extLst>
              <a:ext uri="{FF2B5EF4-FFF2-40B4-BE49-F238E27FC236}">
                <a16:creationId xmlns:a16="http://schemas.microsoft.com/office/drawing/2014/main" id="{3B9EABD7-5B3F-ECFE-FBBB-3BA63309E8EF}"/>
              </a:ext>
            </a:extLst>
          </p:cNvPr>
          <p:cNvSpPr>
            <a:spLocks noGrp="1"/>
          </p:cNvSpPr>
          <p:nvPr>
            <p:ph type="title"/>
          </p:nvPr>
        </p:nvSpPr>
        <p:spPr/>
        <p:txBody>
          <a:bodyPr/>
          <a:lstStyle/>
          <a:p>
            <a:r>
              <a:rPr lang="en-US" dirty="0">
                <a:solidFill>
                  <a:schemeClr val="accent1"/>
                </a:solidFill>
              </a:rPr>
              <a:t>ABOUT</a:t>
            </a:r>
            <a:r>
              <a:rPr lang="en-US" dirty="0"/>
              <a:t> </a:t>
            </a:r>
            <a:r>
              <a:rPr lang="en-US" dirty="0">
                <a:solidFill>
                  <a:schemeClr val="accent2"/>
                </a:solidFill>
              </a:rPr>
              <a:t>US</a:t>
            </a:r>
          </a:p>
        </p:txBody>
      </p:sp>
      <p:sp>
        <p:nvSpPr>
          <p:cNvPr id="8" name="Oval 7">
            <a:extLst>
              <a:ext uri="{FF2B5EF4-FFF2-40B4-BE49-F238E27FC236}">
                <a16:creationId xmlns:a16="http://schemas.microsoft.com/office/drawing/2014/main" id="{631749E0-A9F6-A770-9E0F-50870A66D75A}"/>
              </a:ext>
            </a:extLst>
          </p:cNvPr>
          <p:cNvSpPr/>
          <p:nvPr/>
        </p:nvSpPr>
        <p:spPr>
          <a:xfrm>
            <a:off x="11510406" y="6140932"/>
            <a:ext cx="400545" cy="400545"/>
          </a:xfrm>
          <a:prstGeom prst="ellipse">
            <a:avLst/>
          </a:prstGeom>
          <a:noFill/>
          <a:ln w="1016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263982813"/>
              </p:ext>
            </p:extLst>
          </p:nvPr>
        </p:nvGraphicFramePr>
        <p:xfrm>
          <a:off x="6057900" y="831768"/>
          <a:ext cx="6134100" cy="3461932"/>
        </p:xfrm>
        <a:graphic>
          <a:graphicData uri="http://schemas.openxmlformats.org/drawingml/2006/table">
            <a:tbl>
              <a:tblPr firstRow="1" bandRow="1">
                <a:tableStyleId>{5C22544A-7EE6-4342-B048-85BDC9FD1C3A}</a:tableStyleId>
              </a:tblPr>
              <a:tblGrid>
                <a:gridCol w="3067050">
                  <a:extLst>
                    <a:ext uri="{9D8B030D-6E8A-4147-A177-3AD203B41FA5}">
                      <a16:colId xmlns:a16="http://schemas.microsoft.com/office/drawing/2014/main" val="20000"/>
                    </a:ext>
                  </a:extLst>
                </a:gridCol>
                <a:gridCol w="3067050">
                  <a:extLst>
                    <a:ext uri="{9D8B030D-6E8A-4147-A177-3AD203B41FA5}">
                      <a16:colId xmlns:a16="http://schemas.microsoft.com/office/drawing/2014/main" val="20001"/>
                    </a:ext>
                  </a:extLst>
                </a:gridCol>
              </a:tblGrid>
              <a:tr h="308263">
                <a:tc>
                  <a:txBody>
                    <a:bodyPr/>
                    <a:lstStyle/>
                    <a:p>
                      <a:r>
                        <a:rPr lang="en-US" sz="1600" dirty="0">
                          <a:latin typeface="Roboto" panose="02000000000000000000" pitchFamily="2" charset="0"/>
                          <a:ea typeface="Roboto" panose="02000000000000000000" pitchFamily="2" charset="0"/>
                          <a:cs typeface="Roboto" panose="02000000000000000000" pitchFamily="2" charset="0"/>
                        </a:rPr>
                        <a:t>Stock Symbol</a:t>
                      </a:r>
                    </a:p>
                  </a:txBody>
                  <a:tcPr/>
                </a:tc>
                <a:tc>
                  <a:txBody>
                    <a:bodyPr/>
                    <a:lstStyle/>
                    <a:p>
                      <a:r>
                        <a:rPr lang="en-US" sz="1600" dirty="0">
                          <a:latin typeface="Roboto" panose="02000000000000000000" pitchFamily="2" charset="0"/>
                          <a:ea typeface="Roboto" panose="02000000000000000000" pitchFamily="2" charset="0"/>
                          <a:cs typeface="Roboto" panose="02000000000000000000" pitchFamily="2" charset="0"/>
                        </a:rPr>
                        <a:t>NASDAQ:  ONFO</a:t>
                      </a:r>
                    </a:p>
                  </a:txBody>
                  <a:tcPr/>
                </a:tc>
                <a:extLst>
                  <a:ext uri="{0D108BD9-81ED-4DB2-BD59-A6C34878D82A}">
                    <a16:rowId xmlns:a16="http://schemas.microsoft.com/office/drawing/2014/main" val="10000"/>
                  </a:ext>
                </a:extLst>
              </a:tr>
              <a:tr h="286401">
                <a:tc>
                  <a:txBody>
                    <a:bodyPr/>
                    <a:lstStyle/>
                    <a:p>
                      <a:r>
                        <a:rPr lang="en-US" sz="1400" dirty="0">
                          <a:latin typeface="Roboto" panose="02000000000000000000" pitchFamily="2" charset="0"/>
                          <a:ea typeface="Roboto" panose="02000000000000000000" pitchFamily="2" charset="0"/>
                          <a:cs typeface="Roboto" panose="02000000000000000000" pitchFamily="2" charset="0"/>
                        </a:rPr>
                        <a:t>Stock Price (as of 1/16/24)</a:t>
                      </a:r>
                    </a:p>
                  </a:txBody>
                  <a:tcPr/>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$0.58</a:t>
                      </a:r>
                    </a:p>
                  </a:txBody>
                  <a:tcPr/>
                </a:tc>
                <a:extLst>
                  <a:ext uri="{0D108BD9-81ED-4DB2-BD59-A6C34878D82A}">
                    <a16:rowId xmlns:a16="http://schemas.microsoft.com/office/drawing/2014/main" val="10001"/>
                  </a:ext>
                </a:extLst>
              </a:tr>
              <a:tr h="288569">
                <a:tc>
                  <a:txBody>
                    <a:bodyPr/>
                    <a:lstStyle/>
                    <a:p>
                      <a:r>
                        <a:rPr lang="en-US" sz="1400" dirty="0">
                          <a:latin typeface="Roboto" panose="02000000000000000000" pitchFamily="2" charset="0"/>
                          <a:ea typeface="Roboto" panose="02000000000000000000" pitchFamily="2" charset="0"/>
                          <a:cs typeface="Roboto" panose="02000000000000000000" pitchFamily="2" charset="0"/>
                        </a:rPr>
                        <a:t>Shares Outstanding</a:t>
                      </a:r>
                    </a:p>
                  </a:txBody>
                  <a:tcPr/>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5.1M</a:t>
                      </a:r>
                    </a:p>
                  </a:txBody>
                  <a:tcPr/>
                </a:tc>
                <a:extLst>
                  <a:ext uri="{0D108BD9-81ED-4DB2-BD59-A6C34878D82A}">
                    <a16:rowId xmlns:a16="http://schemas.microsoft.com/office/drawing/2014/main" val="10002"/>
                  </a:ext>
                </a:extLst>
              </a:tr>
              <a:tr h="288569">
                <a:tc>
                  <a:txBody>
                    <a:bodyPr/>
                    <a:lstStyle/>
                    <a:p>
                      <a:r>
                        <a:rPr lang="en-US" sz="1400" dirty="0">
                          <a:latin typeface="Roboto" panose="02000000000000000000" pitchFamily="2" charset="0"/>
                          <a:ea typeface="Roboto" panose="02000000000000000000" pitchFamily="2" charset="0"/>
                          <a:cs typeface="Roboto" panose="02000000000000000000" pitchFamily="2" charset="0"/>
                        </a:rPr>
                        <a:t>Market</a:t>
                      </a:r>
                      <a:r>
                        <a:rPr lang="en-US" sz="1400" baseline="0" dirty="0">
                          <a:latin typeface="Roboto" panose="02000000000000000000" pitchFamily="2" charset="0"/>
                          <a:ea typeface="Roboto" panose="02000000000000000000" pitchFamily="2" charset="0"/>
                          <a:cs typeface="Roboto" panose="02000000000000000000" pitchFamily="2" charset="0"/>
                        </a:rPr>
                        <a:t> Cap </a:t>
                      </a:r>
                      <a:endParaRPr lang="en-US" sz="1400" dirty="0">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$3M</a:t>
                      </a:r>
                    </a:p>
                  </a:txBody>
                  <a:tcPr/>
                </a:tc>
                <a:extLst>
                  <a:ext uri="{0D108BD9-81ED-4DB2-BD59-A6C34878D82A}">
                    <a16:rowId xmlns:a16="http://schemas.microsoft.com/office/drawing/2014/main" val="10003"/>
                  </a:ext>
                </a:extLst>
              </a:tr>
              <a:tr h="288569">
                <a:tc>
                  <a:txBody>
                    <a:bodyPr/>
                    <a:lstStyle/>
                    <a:p>
                      <a:r>
                        <a:rPr lang="en-US" sz="1400" dirty="0">
                          <a:latin typeface="Roboto" panose="02000000000000000000" pitchFamily="2" charset="0"/>
                          <a:ea typeface="Roboto" panose="02000000000000000000" pitchFamily="2" charset="0"/>
                          <a:cs typeface="Roboto" panose="02000000000000000000" pitchFamily="2" charset="0"/>
                        </a:rPr>
                        <a:t>Cash (at 9/30/23)</a:t>
                      </a:r>
                    </a:p>
                  </a:txBody>
                  <a:tcPr/>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$3.4M</a:t>
                      </a:r>
                    </a:p>
                  </a:txBody>
                  <a:tcPr/>
                </a:tc>
                <a:extLst>
                  <a:ext uri="{0D108BD9-81ED-4DB2-BD59-A6C34878D82A}">
                    <a16:rowId xmlns:a16="http://schemas.microsoft.com/office/drawing/2014/main" val="10004"/>
                  </a:ext>
                </a:extLst>
              </a:tr>
              <a:tr h="288569">
                <a:tc>
                  <a:txBody>
                    <a:bodyPr/>
                    <a:lstStyle/>
                    <a:p>
                      <a:r>
                        <a:rPr lang="en-US" sz="1400" dirty="0">
                          <a:latin typeface="Roboto" panose="02000000000000000000" pitchFamily="2" charset="0"/>
                          <a:ea typeface="Roboto" panose="02000000000000000000" pitchFamily="2" charset="0"/>
                          <a:cs typeface="Roboto" panose="02000000000000000000" pitchFamily="2" charset="0"/>
                        </a:rPr>
                        <a:t>Debt (at 9/30/23)</a:t>
                      </a:r>
                    </a:p>
                  </a:txBody>
                  <a:tcPr/>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$2.4M</a:t>
                      </a:r>
                    </a:p>
                  </a:txBody>
                  <a:tcPr/>
                </a:tc>
                <a:extLst>
                  <a:ext uri="{0D108BD9-81ED-4DB2-BD59-A6C34878D82A}">
                    <a16:rowId xmlns:a16="http://schemas.microsoft.com/office/drawing/2014/main" val="10005"/>
                  </a:ext>
                </a:extLst>
              </a:tr>
              <a:tr h="288569">
                <a:tc>
                  <a:txBody>
                    <a:bodyPr/>
                    <a:lstStyle/>
                    <a:p>
                      <a:r>
                        <a:rPr lang="en-US" sz="1400" dirty="0">
                          <a:latin typeface="Roboto" panose="02000000000000000000" pitchFamily="2" charset="0"/>
                          <a:ea typeface="Roboto" panose="02000000000000000000" pitchFamily="2" charset="0"/>
                          <a:cs typeface="Roboto" panose="02000000000000000000" pitchFamily="2" charset="0"/>
                        </a:rPr>
                        <a:t>Preferred Stock</a:t>
                      </a:r>
                    </a:p>
                  </a:txBody>
                  <a:tcPr/>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$1.7M</a:t>
                      </a:r>
                    </a:p>
                  </a:txBody>
                  <a:tcPr/>
                </a:tc>
                <a:extLst>
                  <a:ext uri="{0D108BD9-81ED-4DB2-BD59-A6C34878D82A}">
                    <a16:rowId xmlns:a16="http://schemas.microsoft.com/office/drawing/2014/main" val="10006"/>
                  </a:ext>
                </a:extLst>
              </a:tr>
              <a:tr h="288569">
                <a:tc>
                  <a:txBody>
                    <a:bodyPr/>
                    <a:lstStyle/>
                    <a:p>
                      <a:r>
                        <a:rPr lang="en-US" sz="1400" dirty="0">
                          <a:latin typeface="Roboto" panose="02000000000000000000" pitchFamily="2" charset="0"/>
                          <a:ea typeface="Roboto" panose="02000000000000000000" pitchFamily="2" charset="0"/>
                          <a:cs typeface="Roboto" panose="02000000000000000000" pitchFamily="2" charset="0"/>
                        </a:rPr>
                        <a:t>Enterprise Value</a:t>
                      </a:r>
                    </a:p>
                  </a:txBody>
                  <a:tcPr/>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$4M</a:t>
                      </a:r>
                    </a:p>
                  </a:txBody>
                  <a:tcPr/>
                </a:tc>
                <a:extLst>
                  <a:ext uri="{0D108BD9-81ED-4DB2-BD59-A6C34878D82A}">
                    <a16:rowId xmlns:a16="http://schemas.microsoft.com/office/drawing/2014/main" val="10007"/>
                  </a:ext>
                </a:extLst>
              </a:tr>
              <a:tr h="340716">
                <a:tc>
                  <a:txBody>
                    <a:bodyPr/>
                    <a:lstStyle/>
                    <a:p>
                      <a:pPr marL="0" marR="0" lvl="0" indent="0" algn="l" defTabSz="609448"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cs typeface="Roboto" panose="02000000000000000000" pitchFamily="2" charset="0"/>
                        </a:rPr>
                        <a:t>Warrants (at</a:t>
                      </a:r>
                      <a:r>
                        <a:rPr lang="en-US" sz="1400" baseline="0" dirty="0">
                          <a:latin typeface="Roboto" panose="02000000000000000000" pitchFamily="2" charset="0"/>
                          <a:ea typeface="Roboto" panose="02000000000000000000" pitchFamily="2" charset="0"/>
                          <a:cs typeface="Roboto" panose="02000000000000000000" pitchFamily="2" charset="0"/>
                        </a:rPr>
                        <a:t> 9/30/23</a:t>
                      </a:r>
                      <a:r>
                        <a:rPr lang="en-US" sz="1400" dirty="0">
                          <a:latin typeface="Roboto" panose="02000000000000000000" pitchFamily="2" charset="0"/>
                          <a:ea typeface="Roboto" panose="02000000000000000000" pitchFamily="2" charset="0"/>
                          <a:cs typeface="Roboto" panose="02000000000000000000" pitchFamily="2" charset="0"/>
                        </a:rPr>
                        <a:t>)</a:t>
                      </a:r>
                    </a:p>
                  </a:txBody>
                  <a:tcPr/>
                </a:tc>
                <a:tc>
                  <a:txBody>
                    <a:bodyPr/>
                    <a:lstStyle/>
                    <a:p>
                      <a:pPr marL="0" marR="0" lvl="0" indent="0" algn="ctr" defTabSz="609448"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cs typeface="Roboto" panose="02000000000000000000" pitchFamily="2" charset="0"/>
                        </a:rPr>
                        <a:t>6.2M @ $5.01 ex. price</a:t>
                      </a:r>
                    </a:p>
                  </a:txBody>
                  <a:tcPr/>
                </a:tc>
                <a:extLst>
                  <a:ext uri="{0D108BD9-81ED-4DB2-BD59-A6C34878D82A}">
                    <a16:rowId xmlns:a16="http://schemas.microsoft.com/office/drawing/2014/main" val="10008"/>
                  </a:ext>
                </a:extLst>
              </a:tr>
              <a:tr h="340716">
                <a:tc>
                  <a:txBody>
                    <a:bodyPr/>
                    <a:lstStyle/>
                    <a:p>
                      <a:pPr marL="0" marR="0" lvl="0" indent="0" algn="l" defTabSz="609448"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cs typeface="Roboto" panose="02000000000000000000" pitchFamily="2" charset="0"/>
                        </a:rPr>
                        <a:t>Options (at 9/30/23)</a:t>
                      </a:r>
                    </a:p>
                  </a:txBody>
                  <a:tcPr/>
                </a:tc>
                <a:tc>
                  <a:txBody>
                    <a:bodyPr/>
                    <a:lstStyle/>
                    <a:p>
                      <a:pPr marL="0" marR="0" lvl="0" indent="0" algn="ctr" defTabSz="609448"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cs typeface="Roboto" panose="02000000000000000000" pitchFamily="2" charset="0"/>
                        </a:rPr>
                        <a:t>97,189 @ $6.75 ex. price</a:t>
                      </a:r>
                    </a:p>
                  </a:txBody>
                  <a:tcPr/>
                </a:tc>
                <a:extLst>
                  <a:ext uri="{0D108BD9-81ED-4DB2-BD59-A6C34878D82A}">
                    <a16:rowId xmlns:a16="http://schemas.microsoft.com/office/drawing/2014/main" val="10009"/>
                  </a:ext>
                </a:extLst>
              </a:tr>
              <a:tr h="311620">
                <a:tc>
                  <a:txBody>
                    <a:bodyPr/>
                    <a:lstStyle/>
                    <a:p>
                      <a:pPr marL="0" marR="0" lvl="0" indent="0" algn="l" defTabSz="609448"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cs typeface="Roboto" panose="02000000000000000000" pitchFamily="2" charset="0"/>
                        </a:rPr>
                        <a:t>Inside Ownership (%):</a:t>
                      </a:r>
                    </a:p>
                  </a:txBody>
                  <a:tcPr/>
                </a:tc>
                <a:tc>
                  <a:txBody>
                    <a:bodyPr/>
                    <a:lstStyle/>
                    <a:p>
                      <a:pPr marL="0" marR="0" lvl="0" indent="0" algn="ctr" defTabSz="609448"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31%</a:t>
                      </a:r>
                    </a:p>
                  </a:txBody>
                  <a:tcPr/>
                </a:tc>
                <a:extLst>
                  <a:ext uri="{0D108BD9-81ED-4DB2-BD59-A6C34878D82A}">
                    <a16:rowId xmlns:a16="http://schemas.microsoft.com/office/drawing/2014/main" val="10010"/>
                  </a:ext>
                </a:extLst>
              </a:tr>
            </a:tbl>
          </a:graphicData>
        </a:graphic>
      </p:graphicFrame>
      <p:sp>
        <p:nvSpPr>
          <p:cNvPr id="9" name="Content Placeholder 29">
            <a:extLst>
              <a:ext uri="{FF2B5EF4-FFF2-40B4-BE49-F238E27FC236}">
                <a16:creationId xmlns:a16="http://schemas.microsoft.com/office/drawing/2014/main" id="{3F1D9B08-C8BB-D14B-A193-328453293FED}"/>
              </a:ext>
            </a:extLst>
          </p:cNvPr>
          <p:cNvSpPr txBox="1">
            <a:spLocks/>
          </p:cNvSpPr>
          <p:nvPr/>
        </p:nvSpPr>
        <p:spPr>
          <a:xfrm>
            <a:off x="122713" y="897655"/>
            <a:ext cx="5684321" cy="4060702"/>
          </a:xfrm>
          <a:prstGeom prst="rect">
            <a:avLst/>
          </a:prstGeom>
        </p:spPr>
        <p:txBody>
          <a:bodyPr lIns="91440" tIns="45720" rIns="91440" bIns="45720" anchor="t"/>
          <a:lstStyle>
            <a:lvl1pPr marL="457086" indent="-457086" algn="l" defTabSz="609448" rtl="0" eaLnBrk="1" latinLnBrk="0" hangingPunct="1">
              <a:spcBef>
                <a:spcPts val="1024"/>
              </a:spcBef>
              <a:buClr>
                <a:srgbClr val="538234"/>
              </a:buClr>
              <a:buSzPct val="100000"/>
              <a:buFont typeface="Arial" panose="020B0604020202020204" pitchFamily="34" charset="0"/>
              <a:buChar char="•"/>
              <a:defRPr sz="2399" kern="1200">
                <a:solidFill>
                  <a:schemeClr val="tx1"/>
                </a:solidFill>
                <a:latin typeface="+mn-lt"/>
                <a:ea typeface="+mn-ea"/>
                <a:cs typeface="+mn-cs"/>
              </a:defRPr>
            </a:lvl1pPr>
            <a:lvl2pPr marL="990352" indent="-380905" algn="l" defTabSz="609448" rtl="0" eaLnBrk="1" latinLnBrk="0" hangingPunct="1">
              <a:spcBef>
                <a:spcPts val="1024"/>
              </a:spcBef>
              <a:buClr>
                <a:srgbClr val="538234"/>
              </a:buClr>
              <a:buSzPct val="69000"/>
              <a:buFont typeface="System Font Regular"/>
              <a:buChar char="⎼"/>
              <a:defRPr sz="2133" kern="1200">
                <a:solidFill>
                  <a:schemeClr val="tx1"/>
                </a:solidFill>
                <a:latin typeface="+mn-lt"/>
                <a:ea typeface="+mn-ea"/>
                <a:cs typeface="+mn-cs"/>
              </a:defRPr>
            </a:lvl2pPr>
            <a:lvl3pPr marL="1675981" indent="-457086" algn="l" defTabSz="609448" rtl="0" eaLnBrk="1" latinLnBrk="0" hangingPunct="1">
              <a:spcBef>
                <a:spcPts val="1024"/>
              </a:spcBef>
              <a:buClr>
                <a:srgbClr val="538234"/>
              </a:buClr>
              <a:buSzPct val="69000"/>
              <a:buFont typeface="System Font Regular"/>
              <a:buChar char="⎼"/>
              <a:defRPr sz="1866" kern="1200">
                <a:solidFill>
                  <a:schemeClr val="tx1"/>
                </a:solidFill>
                <a:latin typeface="+mn-lt"/>
                <a:ea typeface="+mn-ea"/>
                <a:cs typeface="+mn-cs"/>
              </a:defRPr>
            </a:lvl3pPr>
            <a:lvl4pPr marL="2133067"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293688" indent="-293688">
              <a:lnSpc>
                <a:spcPts val="2200"/>
              </a:lnSpc>
              <a:spcBef>
                <a:spcPts val="600"/>
              </a:spcBef>
              <a:spcAft>
                <a:spcPts val="600"/>
              </a:spcAft>
              <a:buBlip>
                <a:blip r:embed="rId3"/>
              </a:buBlip>
            </a:pPr>
            <a:r>
              <a:rPr lang="en-US" sz="1500" dirty="0">
                <a:latin typeface="Roboto" panose="02000000000000000000" pitchFamily="2" charset="0"/>
                <a:ea typeface="Roboto" panose="02000000000000000000" pitchFamily="2" charset="0"/>
                <a:cs typeface="Roboto" panose="02000000000000000000" pitchFamily="2" charset="0"/>
              </a:rPr>
              <a:t>Onfolio Holdings acquires controlling interests in and actively manages a diversified portfolio of small websites across a broad range of verticals that we believe (i) operate in sectors with long-term growth opportunities, (ii) have positive and stable cash flows, (iii) face minimal threats of technological or competitive obsolescence, and (iv) can be managed by our existing team or have strong management teams largely in place</a:t>
            </a:r>
          </a:p>
          <a:p>
            <a:pPr marL="0" indent="0">
              <a:lnSpc>
                <a:spcPts val="800"/>
              </a:lnSpc>
              <a:spcBef>
                <a:spcPts val="600"/>
              </a:spcBef>
              <a:spcAft>
                <a:spcPts val="600"/>
              </a:spcAft>
              <a:buNone/>
            </a:pPr>
            <a:endParaRPr lang="en-US" sz="15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r>
              <a:rPr lang="en-US" sz="1500" dirty="0">
                <a:latin typeface="Roboto" panose="02000000000000000000" pitchFamily="2" charset="0"/>
                <a:ea typeface="Roboto" panose="02000000000000000000" pitchFamily="2" charset="0"/>
                <a:cs typeface="Roboto" panose="02000000000000000000" pitchFamily="2" charset="0"/>
              </a:rPr>
              <a:t>We target online businesses that generate annual cash flows of up to $5 million per year. We believe that the acquisition market for these websites is highly fragmented and often provides opportunities to purchase at attractive prices</a:t>
            </a:r>
          </a:p>
          <a:p>
            <a:pPr marL="0" indent="0">
              <a:lnSpc>
                <a:spcPts val="800"/>
              </a:lnSpc>
              <a:spcBef>
                <a:spcPts val="600"/>
              </a:spcBef>
              <a:spcAft>
                <a:spcPts val="600"/>
              </a:spcAft>
              <a:buNone/>
            </a:pPr>
            <a:endParaRPr lang="en-US" sz="15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r>
              <a:rPr lang="en-US" sz="1500" dirty="0">
                <a:latin typeface="Roboto" panose="02000000000000000000" pitchFamily="2" charset="0"/>
                <a:ea typeface="Roboto" panose="02000000000000000000" pitchFamily="2" charset="0"/>
                <a:cs typeface="Roboto" panose="02000000000000000000" pitchFamily="2" charset="0"/>
              </a:rPr>
              <a:t>We currently own/manage 22 portfolio companies, with our 4 acquisitions since August 2022 IPO providing significantly greater revenue and EBITDA and accelerating our path to profitability</a:t>
            </a:r>
          </a:p>
        </p:txBody>
      </p:sp>
    </p:spTree>
    <p:extLst>
      <p:ext uri="{BB962C8B-B14F-4D97-AF65-F5344CB8AC3E}">
        <p14:creationId xmlns:p14="http://schemas.microsoft.com/office/powerpoint/2010/main" val="3538169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2E703-0E04-AD88-1515-79E9E5F7E4D8}"/>
              </a:ext>
            </a:extLst>
          </p:cNvPr>
          <p:cNvSpPr>
            <a:spLocks noGrp="1"/>
          </p:cNvSpPr>
          <p:nvPr>
            <p:ph type="sldNum" sz="quarter" idx="4"/>
          </p:nvPr>
        </p:nvSpPr>
        <p:spPr/>
        <p:txBody>
          <a:bodyPr/>
          <a:lstStyle/>
          <a:p>
            <a:fld id="{D8225FCD-C8BD-0A44-9961-FB1CAAEE0F5D}" type="slidenum">
              <a:rPr lang="en-US" smtClean="0"/>
              <a:pPr/>
              <a:t>4</a:t>
            </a:fld>
            <a:endParaRPr lang="en-US"/>
          </a:p>
        </p:txBody>
      </p:sp>
      <p:sp>
        <p:nvSpPr>
          <p:cNvPr id="4" name="Title 3">
            <a:extLst>
              <a:ext uri="{FF2B5EF4-FFF2-40B4-BE49-F238E27FC236}">
                <a16:creationId xmlns:a16="http://schemas.microsoft.com/office/drawing/2014/main" id="{16B90882-7AE7-0A92-E756-A6CB17BF89FC}"/>
              </a:ext>
            </a:extLst>
          </p:cNvPr>
          <p:cNvSpPr>
            <a:spLocks noGrp="1"/>
          </p:cNvSpPr>
          <p:nvPr>
            <p:ph type="title"/>
          </p:nvPr>
        </p:nvSpPr>
        <p:spPr/>
        <p:txBody>
          <a:bodyPr>
            <a:normAutofit/>
          </a:bodyPr>
          <a:lstStyle/>
          <a:p>
            <a:r>
              <a:rPr lang="en-US" dirty="0">
                <a:solidFill>
                  <a:schemeClr val="accent1"/>
                </a:solidFill>
              </a:rPr>
              <a:t>ONFOLIO </a:t>
            </a:r>
            <a:r>
              <a:rPr lang="en-US" dirty="0">
                <a:solidFill>
                  <a:schemeClr val="accent2"/>
                </a:solidFill>
              </a:rPr>
              <a:t>- OVERVIEW</a:t>
            </a:r>
          </a:p>
        </p:txBody>
      </p:sp>
      <p:sp>
        <p:nvSpPr>
          <p:cNvPr id="5" name="TextBox 4"/>
          <p:cNvSpPr txBox="1"/>
          <p:nvPr/>
        </p:nvSpPr>
        <p:spPr>
          <a:xfrm>
            <a:off x="114300" y="966311"/>
            <a:ext cx="6787541" cy="5337359"/>
          </a:xfrm>
          <a:prstGeom prst="rect">
            <a:avLst/>
          </a:prstGeom>
          <a:noFill/>
        </p:spPr>
        <p:txBody>
          <a:bodyPr wrap="square" rtlCol="0">
            <a:spAutoFit/>
          </a:bodyPr>
          <a:lstStyle/>
          <a:p>
            <a:pPr marL="285750" indent="-285750">
              <a:buBlip>
                <a:blip r:embed="rId2"/>
              </a:buBlip>
            </a:pPr>
            <a:r>
              <a:rPr lang="en-US" sz="1550" dirty="0">
                <a:latin typeface="Roboto" panose="02000000000000000000" pitchFamily="2" charset="0"/>
                <a:ea typeface="Roboto" panose="02000000000000000000" pitchFamily="2" charset="0"/>
                <a:cs typeface="Roboto" panose="02000000000000000000" pitchFamily="2" charset="0"/>
              </a:rPr>
              <a:t>IPO in August 2022 brought $13.7M in gross proceeds for acquisitions, along with a publicly traded vehicle that could be attractive to internet entrepreneurs looking to sell their businesses</a:t>
            </a:r>
          </a:p>
          <a:p>
            <a:pPr marL="292100" lvl="2" indent="-292100">
              <a:spcBef>
                <a:spcPts val="1200"/>
              </a:spcBef>
              <a:buBlip>
                <a:blip r:embed="rId2"/>
              </a:buBlip>
            </a:pPr>
            <a:r>
              <a:rPr lang="en-US" sz="1550" dirty="0">
                <a:latin typeface="Roboto" panose="02000000000000000000" pitchFamily="2" charset="0"/>
                <a:ea typeface="Roboto" panose="02000000000000000000" pitchFamily="2" charset="0"/>
                <a:cs typeface="Roboto" panose="02000000000000000000" pitchFamily="2" charset="0"/>
              </a:rPr>
              <a:t>IPO proceeds allowed for larger online business acquisition targets that could accelerate path to profitability</a:t>
            </a:r>
          </a:p>
          <a:p>
            <a:pPr>
              <a:lnSpc>
                <a:spcPts val="300"/>
              </a:lnSpc>
            </a:pPr>
            <a:endParaRPr lang="en-US" sz="1550" dirty="0">
              <a:latin typeface="Roboto" panose="02000000000000000000" pitchFamily="2" charset="0"/>
              <a:ea typeface="Roboto" panose="02000000000000000000" pitchFamily="2" charset="0"/>
              <a:cs typeface="Roboto" panose="02000000000000000000" pitchFamily="2" charset="0"/>
            </a:endParaRPr>
          </a:p>
          <a:p>
            <a:pPr marL="582613" lvl="1" indent="-284163">
              <a:buFont typeface="System Font Regular"/>
              <a:buChar char="⎼"/>
            </a:pPr>
            <a:r>
              <a:rPr lang="en-US" sz="1550" dirty="0">
                <a:latin typeface="Roboto" panose="02000000000000000000" pitchFamily="2" charset="0"/>
                <a:ea typeface="Roboto" panose="02000000000000000000" pitchFamily="2" charset="0"/>
                <a:cs typeface="Roboto" panose="02000000000000000000" pitchFamily="2" charset="0"/>
              </a:rPr>
              <a:t>Now focused on acquiring online platforms with digital products or services </a:t>
            </a:r>
            <a:r>
              <a:rPr lang="en-US" sz="155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bit easier to operate these businesses and be more adaptive/reactive to short term fluctuations in business performance</a:t>
            </a:r>
          </a:p>
          <a:p>
            <a:pPr marL="582613" lvl="1" indent="-284163">
              <a:lnSpc>
                <a:spcPts val="300"/>
              </a:lnSpc>
              <a:buFont typeface="System Font Regular"/>
              <a:buChar char="⎼"/>
            </a:pPr>
            <a:endParaRPr lang="en-US" sz="1550" dirty="0">
              <a:latin typeface="Roboto" panose="02000000000000000000" pitchFamily="2" charset="0"/>
              <a:ea typeface="Roboto" panose="02000000000000000000" pitchFamily="2" charset="0"/>
              <a:cs typeface="Roboto" panose="02000000000000000000" pitchFamily="2" charset="0"/>
            </a:endParaRPr>
          </a:p>
          <a:p>
            <a:pPr marL="582613" lvl="1" indent="-284163">
              <a:buFont typeface="System Font Regular"/>
              <a:buChar char="⎼"/>
            </a:pPr>
            <a:r>
              <a:rPr lang="en-US" sz="1550" dirty="0">
                <a:latin typeface="Roboto" panose="02000000000000000000" pitchFamily="2" charset="0"/>
                <a:ea typeface="Roboto" panose="02000000000000000000" pitchFamily="2" charset="0"/>
                <a:cs typeface="Roboto" panose="02000000000000000000" pitchFamily="2" charset="0"/>
              </a:rPr>
              <a:t>Previously acquired companies were often subject to vagaries of online search ranking algorithms, while ecommerce businesses are less susceptible to such disruptive external influences</a:t>
            </a:r>
          </a:p>
          <a:p>
            <a:pPr marL="582613" lvl="1" indent="-284163">
              <a:lnSpc>
                <a:spcPts val="300"/>
              </a:lnSpc>
              <a:buFont typeface="System Font Regular"/>
              <a:buChar char="⎼"/>
            </a:pPr>
            <a:endParaRPr lang="en-US" sz="1550" dirty="0">
              <a:latin typeface="Roboto" panose="02000000000000000000" pitchFamily="2" charset="0"/>
              <a:ea typeface="Roboto" panose="02000000000000000000" pitchFamily="2" charset="0"/>
              <a:cs typeface="Roboto" panose="02000000000000000000" pitchFamily="2" charset="0"/>
            </a:endParaRPr>
          </a:p>
          <a:p>
            <a:pPr marL="582613" lvl="1" indent="-284163">
              <a:buFont typeface="System Font Regular"/>
              <a:buChar char="⎼"/>
            </a:pPr>
            <a:r>
              <a:rPr lang="en-US" sz="1550" dirty="0">
                <a:latin typeface="Roboto" panose="02000000000000000000" pitchFamily="2" charset="0"/>
                <a:ea typeface="Roboto" panose="02000000000000000000" pitchFamily="2" charset="0"/>
                <a:cs typeface="Roboto" panose="02000000000000000000" pitchFamily="2" charset="0"/>
              </a:rPr>
              <a:t>Acquired 5 businesses thus far (SEOButler Ltd., Proofread Anywhere, BWPS, </a:t>
            </a:r>
            <a:r>
              <a:rPr lang="en-US" sz="1550" dirty="0" err="1">
                <a:latin typeface="Roboto" panose="02000000000000000000" pitchFamily="2" charset="0"/>
                <a:ea typeface="Roboto" panose="02000000000000000000" pitchFamily="2" charset="0"/>
                <a:cs typeface="Roboto" panose="02000000000000000000" pitchFamily="2" charset="0"/>
              </a:rPr>
              <a:t>Revenuezenand</a:t>
            </a:r>
            <a:r>
              <a:rPr lang="en-US" sz="1550" dirty="0">
                <a:latin typeface="Roboto" panose="02000000000000000000" pitchFamily="2" charset="0"/>
                <a:ea typeface="Roboto" panose="02000000000000000000" pitchFamily="2" charset="0"/>
                <a:cs typeface="Roboto" panose="02000000000000000000" pitchFamily="2" charset="0"/>
              </a:rPr>
              <a:t> Contentellect) that operate in following verticals</a:t>
            </a:r>
          </a:p>
          <a:p>
            <a:pPr marL="582613" lvl="1" indent="-284163">
              <a:lnSpc>
                <a:spcPts val="200"/>
              </a:lnSpc>
              <a:buFont typeface="System Font Regular"/>
              <a:buChar char="⎼"/>
            </a:pPr>
            <a:endParaRPr lang="en-US" sz="1550" dirty="0">
              <a:latin typeface="Roboto" panose="02000000000000000000" pitchFamily="2" charset="0"/>
              <a:ea typeface="Roboto" panose="02000000000000000000" pitchFamily="2" charset="0"/>
              <a:cs typeface="Roboto" panose="02000000000000000000" pitchFamily="2" charset="0"/>
            </a:endParaRPr>
          </a:p>
          <a:p>
            <a:pPr marL="865188" lvl="2" indent="-282575">
              <a:buFont typeface="System Font Regular"/>
              <a:buChar char="⎼"/>
            </a:pPr>
            <a:r>
              <a:rPr lang="en-US" sz="1550" dirty="0">
                <a:latin typeface="Roboto" panose="02000000000000000000" pitchFamily="2" charset="0"/>
                <a:ea typeface="Roboto" panose="02000000000000000000" pitchFamily="2" charset="0"/>
                <a:cs typeface="Roboto" panose="02000000000000000000" pitchFamily="2" charset="0"/>
              </a:rPr>
              <a:t>B2B SEO Services</a:t>
            </a:r>
          </a:p>
          <a:p>
            <a:pPr marL="865188" lvl="2" indent="-282575">
              <a:buFont typeface="System Font Regular"/>
              <a:buChar char="⎼"/>
            </a:pPr>
            <a:r>
              <a:rPr lang="en-US" sz="1550" dirty="0">
                <a:latin typeface="Roboto" panose="02000000000000000000" pitchFamily="2" charset="0"/>
                <a:ea typeface="Roboto" panose="02000000000000000000" pitchFamily="2" charset="0"/>
                <a:cs typeface="Roboto" panose="02000000000000000000" pitchFamily="2" charset="0"/>
              </a:rPr>
              <a:t>Security Software</a:t>
            </a:r>
          </a:p>
          <a:p>
            <a:pPr marL="865188" lvl="2" indent="-282575">
              <a:buFont typeface="System Font Regular"/>
              <a:buChar char="⎼"/>
            </a:pPr>
            <a:r>
              <a:rPr lang="en-US" sz="1550" dirty="0" err="1">
                <a:latin typeface="Roboto" panose="02000000000000000000" pitchFamily="2" charset="0"/>
                <a:ea typeface="Roboto" panose="02000000000000000000" pitchFamily="2" charset="0"/>
                <a:cs typeface="Roboto" panose="02000000000000000000" pitchFamily="2" charset="0"/>
              </a:rPr>
              <a:t>Bizop</a:t>
            </a:r>
            <a:r>
              <a:rPr lang="en-US" sz="1550" dirty="0">
                <a:latin typeface="Roboto" panose="02000000000000000000" pitchFamily="2" charset="0"/>
                <a:ea typeface="Roboto" panose="02000000000000000000" pitchFamily="2" charset="0"/>
                <a:cs typeface="Roboto" panose="02000000000000000000" pitchFamily="2" charset="0"/>
              </a:rPr>
              <a:t> Educational Course</a:t>
            </a:r>
          </a:p>
          <a:p>
            <a:pPr marL="865188" lvl="2" indent="-282575">
              <a:lnSpc>
                <a:spcPts val="200"/>
              </a:lnSpc>
              <a:buFont typeface="System Font Regular"/>
              <a:buChar char="⎼"/>
            </a:pPr>
            <a:endParaRPr lang="en-US" sz="1550" dirty="0">
              <a:latin typeface="Roboto" panose="02000000000000000000" pitchFamily="2" charset="0"/>
              <a:ea typeface="Roboto" panose="02000000000000000000" pitchFamily="2" charset="0"/>
              <a:cs typeface="Roboto" panose="02000000000000000000" pitchFamily="2" charset="0"/>
            </a:endParaRPr>
          </a:p>
          <a:p>
            <a:pPr marL="0" lvl="2">
              <a:spcBef>
                <a:spcPts val="1200"/>
              </a:spcBef>
            </a:pPr>
            <a:r>
              <a:rPr lang="en-US" sz="1550" dirty="0">
                <a:latin typeface="Roboto" panose="02000000000000000000" pitchFamily="2" charset="0"/>
                <a:ea typeface="Roboto" panose="02000000000000000000" pitchFamily="2" charset="0"/>
                <a:cs typeface="Roboto" panose="02000000000000000000" pitchFamily="2" charset="0"/>
              </a:rPr>
              <a:t>5 acquired businesses since IPO expected to add ~$7.2M in yearly revenue and $2.8M in adjusted EBITDA before any synergies/efficiencies/growth initiatives</a:t>
            </a:r>
          </a:p>
        </p:txBody>
      </p:sp>
    </p:spTree>
    <p:extLst>
      <p:ext uri="{BB962C8B-B14F-4D97-AF65-F5344CB8AC3E}">
        <p14:creationId xmlns:p14="http://schemas.microsoft.com/office/powerpoint/2010/main" val="931899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con&#10;&#10;Description automatically generated">
            <a:extLst>
              <a:ext uri="{FF2B5EF4-FFF2-40B4-BE49-F238E27FC236}">
                <a16:creationId xmlns:a16="http://schemas.microsoft.com/office/drawing/2014/main" id="{B7698DDB-29B6-0534-49DE-AAF354DF79D8}"/>
              </a:ext>
            </a:extLst>
          </p:cNvPr>
          <p:cNvPicPr>
            <a:picLocks noChangeAspect="1"/>
          </p:cNvPicPr>
          <p:nvPr/>
        </p:nvPicPr>
        <p:blipFill>
          <a:blip r:embed="rId2"/>
          <a:stretch>
            <a:fillRect/>
          </a:stretch>
        </p:blipFill>
        <p:spPr>
          <a:xfrm>
            <a:off x="188702" y="3789631"/>
            <a:ext cx="1042904" cy="1042904"/>
          </a:xfrm>
          <a:prstGeom prst="rect">
            <a:avLst/>
          </a:prstGeom>
        </p:spPr>
      </p:pic>
      <p:sp>
        <p:nvSpPr>
          <p:cNvPr id="2" name="Slide Number Placeholder 1">
            <a:extLst>
              <a:ext uri="{FF2B5EF4-FFF2-40B4-BE49-F238E27FC236}">
                <a16:creationId xmlns:a16="http://schemas.microsoft.com/office/drawing/2014/main" id="{B8A32774-5D10-E4C7-D9FB-55DCD4BF70F6}"/>
              </a:ext>
            </a:extLst>
          </p:cNvPr>
          <p:cNvSpPr>
            <a:spLocks noGrp="1"/>
          </p:cNvSpPr>
          <p:nvPr>
            <p:ph type="sldNum" sz="quarter" idx="4"/>
          </p:nvPr>
        </p:nvSpPr>
        <p:spPr/>
        <p:txBody>
          <a:bodyPr/>
          <a:lstStyle/>
          <a:p>
            <a:fld id="{D8225FCD-C8BD-0A44-9961-FB1CAAEE0F5D}" type="slidenum">
              <a:rPr lang="en-US" smtClean="0"/>
              <a:pPr/>
              <a:t>5</a:t>
            </a:fld>
            <a:endParaRPr lang="en-US"/>
          </a:p>
        </p:txBody>
      </p:sp>
      <p:sp>
        <p:nvSpPr>
          <p:cNvPr id="4" name="Title 3">
            <a:extLst>
              <a:ext uri="{FF2B5EF4-FFF2-40B4-BE49-F238E27FC236}">
                <a16:creationId xmlns:a16="http://schemas.microsoft.com/office/drawing/2014/main" id="{AD2FB5FE-5BB4-18C6-CE05-BDB3BAF3E013}"/>
              </a:ext>
            </a:extLst>
          </p:cNvPr>
          <p:cNvSpPr>
            <a:spLocks noGrp="1"/>
          </p:cNvSpPr>
          <p:nvPr>
            <p:ph type="title"/>
          </p:nvPr>
        </p:nvSpPr>
        <p:spPr/>
        <p:txBody>
          <a:bodyPr/>
          <a:lstStyle/>
          <a:p>
            <a:r>
              <a:rPr lang="en-US" dirty="0">
                <a:solidFill>
                  <a:schemeClr val="accent1"/>
                </a:solidFill>
              </a:rPr>
              <a:t>EXECUTIVE</a:t>
            </a:r>
            <a:r>
              <a:rPr lang="en-US" dirty="0"/>
              <a:t> </a:t>
            </a:r>
            <a:r>
              <a:rPr lang="en-US" dirty="0">
                <a:solidFill>
                  <a:schemeClr val="accent2"/>
                </a:solidFill>
              </a:rPr>
              <a:t>TEAM</a:t>
            </a:r>
          </a:p>
        </p:txBody>
      </p:sp>
      <p:sp>
        <p:nvSpPr>
          <p:cNvPr id="5" name="TextBox 4">
            <a:extLst>
              <a:ext uri="{FF2B5EF4-FFF2-40B4-BE49-F238E27FC236}">
                <a16:creationId xmlns:a16="http://schemas.microsoft.com/office/drawing/2014/main" id="{B344E0DF-DAC2-9919-631A-66B15229D680}"/>
              </a:ext>
            </a:extLst>
          </p:cNvPr>
          <p:cNvSpPr txBox="1"/>
          <p:nvPr/>
        </p:nvSpPr>
        <p:spPr>
          <a:xfrm>
            <a:off x="1463774" y="1202092"/>
            <a:ext cx="10575826" cy="885471"/>
          </a:xfrm>
          <a:prstGeom prst="rect">
            <a:avLst/>
          </a:prstGeom>
          <a:noFill/>
          <a:ln w="12700">
            <a:noFill/>
          </a:ln>
          <a:effectLst/>
        </p:spPr>
        <p:txBody>
          <a:bodyPr wrap="square" rtlCol="0" anchor="t">
            <a:noAutofit/>
          </a:bodyPr>
          <a:lstStyle/>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Responsible for developing and implementing long term business strategy and direction</a:t>
            </a:r>
          </a:p>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Mr. Wells completed a BA (Hons) in Media Practice &amp; Theory from the University of Sussex, UK in 2006</a:t>
            </a:r>
          </a:p>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Prior Experience: founder and director of Digital Wells Limited (Hong Kong), an internet marketing agency offering website creation, search engine optimization services, content marketing, content creation services, and affiliate marketing training</a:t>
            </a:r>
          </a:p>
        </p:txBody>
      </p:sp>
      <p:sp>
        <p:nvSpPr>
          <p:cNvPr id="9" name="TextBox 8">
            <a:extLst>
              <a:ext uri="{FF2B5EF4-FFF2-40B4-BE49-F238E27FC236}">
                <a16:creationId xmlns:a16="http://schemas.microsoft.com/office/drawing/2014/main" id="{B30EC764-E5FC-1608-6AAF-FD84C1E5D8D0}"/>
              </a:ext>
            </a:extLst>
          </p:cNvPr>
          <p:cNvSpPr txBox="1"/>
          <p:nvPr/>
        </p:nvSpPr>
        <p:spPr>
          <a:xfrm>
            <a:off x="1463774" y="859307"/>
            <a:ext cx="4045776" cy="364763"/>
          </a:xfrm>
          <a:prstGeom prst="rect">
            <a:avLst/>
          </a:prstGeom>
          <a:noFill/>
          <a:ln w="12700">
            <a:noFill/>
          </a:ln>
          <a:effectLst/>
        </p:spPr>
        <p:txBody>
          <a:bodyPr wrap="square" rtlCol="0" anchor="t">
            <a:noAutofit/>
          </a:bodyPr>
          <a:lstStyle/>
          <a:p>
            <a:pPr algn="just"/>
            <a:r>
              <a:rPr lang="en-US" sz="1600" b="1" spc="-12" dirty="0">
                <a:solidFill>
                  <a:schemeClr val="accent3"/>
                </a:solidFill>
                <a:latin typeface="Roboto" panose="02000000000000000000" pitchFamily="2" charset="0"/>
                <a:ea typeface="Roboto" panose="02000000000000000000" pitchFamily="2" charset="0"/>
                <a:cs typeface="Roboto" panose="02000000000000000000" pitchFamily="2" charset="0"/>
              </a:rPr>
              <a:t>Dom Wells </a:t>
            </a:r>
            <a:r>
              <a:rPr lang="en-US" sz="1400" spc="-12" dirty="0">
                <a:solidFill>
                  <a:schemeClr val="accent3"/>
                </a:solidFill>
                <a:latin typeface="Roboto" panose="02000000000000000000" pitchFamily="2" charset="0"/>
                <a:ea typeface="Roboto" panose="02000000000000000000" pitchFamily="2" charset="0"/>
                <a:cs typeface="Roboto" panose="02000000000000000000" pitchFamily="2" charset="0"/>
              </a:rPr>
              <a:t>– </a:t>
            </a:r>
            <a:r>
              <a:rPr lang="en-US" sz="1400" i="1" dirty="0">
                <a:solidFill>
                  <a:schemeClr val="accent3"/>
                </a:solidFill>
                <a:latin typeface="Roboto" panose="02000000000000000000" pitchFamily="2" charset="0"/>
                <a:ea typeface="Roboto" panose="02000000000000000000" pitchFamily="2" charset="0"/>
                <a:cs typeface="Roboto" panose="02000000000000000000" pitchFamily="2" charset="0"/>
              </a:rPr>
              <a:t>Chief Executive Officer</a:t>
            </a:r>
          </a:p>
        </p:txBody>
      </p:sp>
      <p:grpSp>
        <p:nvGrpSpPr>
          <p:cNvPr id="8" name="Group 7"/>
          <p:cNvGrpSpPr/>
          <p:nvPr/>
        </p:nvGrpSpPr>
        <p:grpSpPr>
          <a:xfrm>
            <a:off x="137901" y="1086762"/>
            <a:ext cx="1042904" cy="1042904"/>
            <a:chOff x="264901" y="908962"/>
            <a:chExt cx="1042904" cy="1042904"/>
          </a:xfrm>
        </p:grpSpPr>
        <p:pic>
          <p:nvPicPr>
            <p:cNvPr id="15" name="Picture 14" descr="Icon&#10;&#10;Description automatically generated">
              <a:extLst>
                <a:ext uri="{FF2B5EF4-FFF2-40B4-BE49-F238E27FC236}">
                  <a16:creationId xmlns:a16="http://schemas.microsoft.com/office/drawing/2014/main" id="{854F2896-617E-214A-C739-2B347B30E3F0}"/>
                </a:ext>
              </a:extLst>
            </p:cNvPr>
            <p:cNvPicPr>
              <a:picLocks noChangeAspect="1"/>
            </p:cNvPicPr>
            <p:nvPr/>
          </p:nvPicPr>
          <p:blipFill>
            <a:blip r:embed="rId2"/>
            <a:stretch>
              <a:fillRect/>
            </a:stretch>
          </p:blipFill>
          <p:spPr>
            <a:xfrm>
              <a:off x="264901" y="908962"/>
              <a:ext cx="1042904" cy="1042904"/>
            </a:xfrm>
            <a:prstGeom prst="rect">
              <a:avLst/>
            </a:prstGeom>
          </p:spPr>
        </p:pic>
        <p:pic>
          <p:nvPicPr>
            <p:cNvPr id="18" name="Picture 17">
              <a:extLst>
                <a:ext uri="{FF2B5EF4-FFF2-40B4-BE49-F238E27FC236}">
                  <a16:creationId xmlns:a16="http://schemas.microsoft.com/office/drawing/2014/main" id="{23E5934D-E661-9523-BBAB-8EFF70421051}"/>
                </a:ext>
              </a:extLst>
            </p:cNvPr>
            <p:cNvPicPr>
              <a:picLocks noChangeAspect="1" noChangeArrowheads="1"/>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344411" y="936457"/>
              <a:ext cx="940118" cy="948163"/>
            </a:xfrm>
            <a:custGeom>
              <a:avLst/>
              <a:gdLst>
                <a:gd name="connsiteX0" fmla="*/ 434765 w 877034"/>
                <a:gd name="connsiteY0" fmla="*/ 0 h 884539"/>
                <a:gd name="connsiteX1" fmla="*/ 868050 w 877034"/>
                <a:gd name="connsiteY1" fmla="*/ 353137 h 884539"/>
                <a:gd name="connsiteX2" fmla="*/ 877034 w 877034"/>
                <a:gd name="connsiteY2" fmla="*/ 442262 h 884539"/>
                <a:gd name="connsiteX3" fmla="*/ 877034 w 877034"/>
                <a:gd name="connsiteY3" fmla="*/ 442278 h 884539"/>
                <a:gd name="connsiteX4" fmla="*/ 868050 w 877034"/>
                <a:gd name="connsiteY4" fmla="*/ 531402 h 884539"/>
                <a:gd name="connsiteX5" fmla="*/ 434765 w 877034"/>
                <a:gd name="connsiteY5" fmla="*/ 884539 h 884539"/>
                <a:gd name="connsiteX6" fmla="*/ 1480 w 877034"/>
                <a:gd name="connsiteY6" fmla="*/ 531402 h 884539"/>
                <a:gd name="connsiteX7" fmla="*/ 0 w 877034"/>
                <a:gd name="connsiteY7" fmla="*/ 516718 h 884539"/>
                <a:gd name="connsiteX8" fmla="*/ 0 w 877034"/>
                <a:gd name="connsiteY8" fmla="*/ 367822 h 884539"/>
                <a:gd name="connsiteX9" fmla="*/ 1480 w 877034"/>
                <a:gd name="connsiteY9" fmla="*/ 353137 h 884539"/>
                <a:gd name="connsiteX10" fmla="*/ 434765 w 877034"/>
                <a:gd name="connsiteY10" fmla="*/ 0 h 88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034" h="884539">
                  <a:moveTo>
                    <a:pt x="434765" y="0"/>
                  </a:moveTo>
                  <a:cubicBezTo>
                    <a:pt x="648491" y="0"/>
                    <a:pt x="826810" y="151602"/>
                    <a:pt x="868050" y="353137"/>
                  </a:cubicBezTo>
                  <a:lnTo>
                    <a:pt x="877034" y="442262"/>
                  </a:lnTo>
                  <a:lnTo>
                    <a:pt x="877034" y="442278"/>
                  </a:lnTo>
                  <a:lnTo>
                    <a:pt x="868050" y="531402"/>
                  </a:lnTo>
                  <a:cubicBezTo>
                    <a:pt x="826810" y="732937"/>
                    <a:pt x="648491" y="884539"/>
                    <a:pt x="434765" y="884539"/>
                  </a:cubicBezTo>
                  <a:cubicBezTo>
                    <a:pt x="221039" y="884539"/>
                    <a:pt x="42720" y="732937"/>
                    <a:pt x="1480" y="531402"/>
                  </a:cubicBezTo>
                  <a:lnTo>
                    <a:pt x="0" y="516718"/>
                  </a:lnTo>
                  <a:lnTo>
                    <a:pt x="0" y="367822"/>
                  </a:lnTo>
                  <a:lnTo>
                    <a:pt x="1480" y="353137"/>
                  </a:lnTo>
                  <a:cubicBezTo>
                    <a:pt x="42720" y="151602"/>
                    <a:pt x="221039" y="0"/>
                    <a:pt x="434765" y="0"/>
                  </a:cubicBezTo>
                  <a:close/>
                </a:path>
              </a:pathLst>
            </a:cu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A06125D6-04C5-FE06-383C-D27B6824DD45}"/>
              </a:ext>
            </a:extLst>
          </p:cNvPr>
          <p:cNvCxnSpPr>
            <a:cxnSpLocks/>
          </p:cNvCxnSpPr>
          <p:nvPr/>
        </p:nvCxnSpPr>
        <p:spPr>
          <a:xfrm flipH="1">
            <a:off x="1424763" y="1165241"/>
            <a:ext cx="4150826" cy="0"/>
          </a:xfrm>
          <a:prstGeom prst="line">
            <a:avLst/>
          </a:prstGeom>
          <a:ln w="28575">
            <a:gradFill flip="none" rotWithShape="1">
              <a:gsLst>
                <a:gs pos="90000">
                  <a:schemeClr val="accent1">
                    <a:lumMod val="5000"/>
                    <a:lumOff val="95000"/>
                  </a:schemeClr>
                </a:gs>
                <a:gs pos="64000">
                  <a:schemeClr val="accent5"/>
                </a:gs>
                <a:gs pos="26000">
                  <a:schemeClr val="accent4"/>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7841BC74-D3CA-AC33-BD7B-E82B1236E043}"/>
              </a:ext>
            </a:extLst>
          </p:cNvPr>
          <p:cNvSpPr txBox="1"/>
          <p:nvPr/>
        </p:nvSpPr>
        <p:spPr>
          <a:xfrm>
            <a:off x="1400274" y="3991602"/>
            <a:ext cx="10575826" cy="919922"/>
          </a:xfrm>
          <a:prstGeom prst="rect">
            <a:avLst/>
          </a:prstGeom>
          <a:noFill/>
          <a:ln w="12700">
            <a:noFill/>
          </a:ln>
          <a:effectLst/>
        </p:spPr>
        <p:txBody>
          <a:bodyPr wrap="square" rtlCol="0" anchor="t">
            <a:noAutofit/>
          </a:bodyPr>
          <a:lstStyle/>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Responsible for executing business strategy and managing portfolio/department leadership </a:t>
            </a:r>
          </a:p>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Mr. Trainor graduated summa cum laude with a BA in History from Boston University in 2012, holds a Doctorate in chiropractic medicine (2019), and Masters of Science in clinical nutrition (2018) from the Northeast College of Health Sciences</a:t>
            </a:r>
          </a:p>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Prior Experience: Served as the CEO of Vital Reaction LLC and Founder and CEO of </a:t>
            </a:r>
            <a:r>
              <a:rPr lang="en-US" sz="1200" spc="-12" dirty="0" err="1">
                <a:latin typeface="Roboto" panose="02000000000000000000" pitchFamily="2" charset="0"/>
                <a:ea typeface="Roboto" panose="02000000000000000000" pitchFamily="2" charset="0"/>
                <a:cs typeface="Roboto" panose="02000000000000000000" pitchFamily="2" charset="0"/>
              </a:rPr>
              <a:t>Thirdspace</a:t>
            </a:r>
            <a:r>
              <a:rPr lang="en-US" sz="1200" spc="-12" dirty="0">
                <a:latin typeface="Roboto" panose="02000000000000000000" pitchFamily="2" charset="0"/>
                <a:ea typeface="Roboto" panose="02000000000000000000" pitchFamily="2" charset="0"/>
                <a:cs typeface="Roboto" panose="02000000000000000000" pitchFamily="2" charset="0"/>
              </a:rPr>
              <a:t> LLC, an academic tutoring agency</a:t>
            </a:r>
          </a:p>
        </p:txBody>
      </p:sp>
      <p:sp>
        <p:nvSpPr>
          <p:cNvPr id="24" name="TextBox 23">
            <a:extLst>
              <a:ext uri="{FF2B5EF4-FFF2-40B4-BE49-F238E27FC236}">
                <a16:creationId xmlns:a16="http://schemas.microsoft.com/office/drawing/2014/main" id="{1D38F538-740B-0E82-47BF-B0E9F95FB365}"/>
              </a:ext>
            </a:extLst>
          </p:cNvPr>
          <p:cNvSpPr txBox="1"/>
          <p:nvPr/>
        </p:nvSpPr>
        <p:spPr>
          <a:xfrm>
            <a:off x="1476474" y="3636117"/>
            <a:ext cx="4045776" cy="364763"/>
          </a:xfrm>
          <a:prstGeom prst="rect">
            <a:avLst/>
          </a:prstGeom>
          <a:noFill/>
          <a:ln w="12700">
            <a:noFill/>
          </a:ln>
          <a:effectLst/>
        </p:spPr>
        <p:txBody>
          <a:bodyPr wrap="square" rtlCol="0" anchor="t">
            <a:noAutofit/>
          </a:bodyPr>
          <a:lstStyle/>
          <a:p>
            <a:pPr algn="just"/>
            <a:r>
              <a:rPr lang="en-US" sz="1600" b="1" spc="-12" dirty="0">
                <a:solidFill>
                  <a:schemeClr val="accent3"/>
                </a:solidFill>
                <a:latin typeface="Roboto" panose="02000000000000000000" pitchFamily="2" charset="0"/>
                <a:ea typeface="Roboto" panose="02000000000000000000" pitchFamily="2" charset="0"/>
                <a:cs typeface="Roboto" panose="02000000000000000000" pitchFamily="2" charset="0"/>
              </a:rPr>
              <a:t>Adam Trainor </a:t>
            </a:r>
            <a:r>
              <a:rPr lang="en-US" sz="1400" spc="-12" dirty="0">
                <a:solidFill>
                  <a:schemeClr val="accent3"/>
                </a:solidFill>
                <a:latin typeface="Roboto" panose="02000000000000000000" pitchFamily="2" charset="0"/>
                <a:ea typeface="Roboto" panose="02000000000000000000" pitchFamily="2" charset="0"/>
                <a:cs typeface="Roboto" panose="02000000000000000000" pitchFamily="2" charset="0"/>
              </a:rPr>
              <a:t>– </a:t>
            </a:r>
            <a:r>
              <a:rPr lang="en-US" sz="1400" i="1" dirty="0">
                <a:solidFill>
                  <a:schemeClr val="accent3"/>
                </a:solidFill>
                <a:latin typeface="Roboto" panose="02000000000000000000" pitchFamily="2" charset="0"/>
                <a:ea typeface="Roboto" panose="02000000000000000000" pitchFamily="2" charset="0"/>
                <a:cs typeface="Roboto" panose="02000000000000000000" pitchFamily="2" charset="0"/>
              </a:rPr>
              <a:t>Chief Operations Officer</a:t>
            </a:r>
          </a:p>
        </p:txBody>
      </p:sp>
      <p:cxnSp>
        <p:nvCxnSpPr>
          <p:cNvPr id="26" name="Straight Connector 25">
            <a:extLst>
              <a:ext uri="{FF2B5EF4-FFF2-40B4-BE49-F238E27FC236}">
                <a16:creationId xmlns:a16="http://schemas.microsoft.com/office/drawing/2014/main" id="{80F6202C-C719-E1B1-2DDB-28BDDCFD2B48}"/>
              </a:ext>
            </a:extLst>
          </p:cNvPr>
          <p:cNvCxnSpPr>
            <a:cxnSpLocks/>
          </p:cNvCxnSpPr>
          <p:nvPr/>
        </p:nvCxnSpPr>
        <p:spPr>
          <a:xfrm flipH="1">
            <a:off x="1424763" y="2447151"/>
            <a:ext cx="4150826" cy="0"/>
          </a:xfrm>
          <a:prstGeom prst="line">
            <a:avLst/>
          </a:prstGeom>
          <a:ln w="28575">
            <a:gradFill flip="none" rotWithShape="1">
              <a:gsLst>
                <a:gs pos="90000">
                  <a:schemeClr val="accent1">
                    <a:lumMod val="5000"/>
                    <a:lumOff val="95000"/>
                  </a:schemeClr>
                </a:gs>
                <a:gs pos="64000">
                  <a:schemeClr val="accent5"/>
                </a:gs>
                <a:gs pos="26000">
                  <a:schemeClr val="accent4"/>
                </a:gs>
              </a:gsLst>
              <a:lin ang="10800000" scaled="1"/>
              <a:tileRect/>
            </a:gradFill>
          </a:ln>
        </p:spPr>
        <p:style>
          <a:lnRef idx="1">
            <a:schemeClr val="accent2"/>
          </a:lnRef>
          <a:fillRef idx="0">
            <a:schemeClr val="accent2"/>
          </a:fillRef>
          <a:effectRef idx="0">
            <a:schemeClr val="accent2"/>
          </a:effectRef>
          <a:fontRef idx="minor">
            <a:schemeClr val="tx1"/>
          </a:fontRef>
        </p:style>
      </p:cxnSp>
      <p:pic>
        <p:nvPicPr>
          <p:cNvPr id="22" name="Picture 21" descr="Icon&#10;&#10;Description automatically generated">
            <a:extLst>
              <a:ext uri="{FF2B5EF4-FFF2-40B4-BE49-F238E27FC236}">
                <a16:creationId xmlns:a16="http://schemas.microsoft.com/office/drawing/2014/main" id="{5B03B936-C797-E291-2223-150470535758}"/>
              </a:ext>
            </a:extLst>
          </p:cNvPr>
          <p:cNvPicPr>
            <a:picLocks noChangeAspect="1"/>
          </p:cNvPicPr>
          <p:nvPr/>
        </p:nvPicPr>
        <p:blipFill>
          <a:blip r:embed="rId2"/>
          <a:stretch>
            <a:fillRect/>
          </a:stretch>
        </p:blipFill>
        <p:spPr>
          <a:xfrm>
            <a:off x="163301" y="2394072"/>
            <a:ext cx="1042904" cy="1042904"/>
          </a:xfrm>
          <a:prstGeom prst="rect">
            <a:avLst/>
          </a:prstGeom>
        </p:spPr>
      </p:pic>
      <p:pic>
        <p:nvPicPr>
          <p:cNvPr id="29" name="Picture 28">
            <a:extLst>
              <a:ext uri="{FF2B5EF4-FFF2-40B4-BE49-F238E27FC236}">
                <a16:creationId xmlns:a16="http://schemas.microsoft.com/office/drawing/2014/main" id="{A66B6561-DD7D-B598-800C-77B33BE4667F}"/>
              </a:ext>
            </a:extLst>
          </p:cNvPr>
          <p:cNvPicPr>
            <a:picLocks noChangeAspect="1" noChangeArrowheads="1"/>
          </p:cNvPicPr>
          <p:nvPr/>
        </p:nvPicPr>
        <p:blipFill>
          <a:blip r:embed="rId4" cstate="print">
            <a:grayscl/>
            <a:extLst>
              <a:ext uri="{28A0092B-C50C-407E-A947-70E740481C1C}">
                <a14:useLocalDpi xmlns:a14="http://schemas.microsoft.com/office/drawing/2010/main"/>
              </a:ext>
            </a:extLst>
          </a:blip>
          <a:srcRect/>
          <a:stretch>
            <a:fillRect/>
          </a:stretch>
        </p:blipFill>
        <p:spPr bwMode="auto">
          <a:xfrm>
            <a:off x="268211" y="3839160"/>
            <a:ext cx="922140" cy="937190"/>
          </a:xfrm>
          <a:custGeom>
            <a:avLst/>
            <a:gdLst>
              <a:gd name="connsiteX0" fmla="*/ 350929 w 922140"/>
              <a:gd name="connsiteY0" fmla="*/ 0 h 937190"/>
              <a:gd name="connsiteX1" fmla="*/ 545190 w 922140"/>
              <a:gd name="connsiteY1" fmla="*/ 0 h 937190"/>
              <a:gd name="connsiteX2" fmla="*/ 611064 w 922140"/>
              <a:gd name="connsiteY2" fmla="*/ 17794 h 937190"/>
              <a:gd name="connsiteX3" fmla="*/ 912510 w 922140"/>
              <a:gd name="connsiteY3" fmla="*/ 367565 h 937190"/>
              <a:gd name="connsiteX4" fmla="*/ 922140 w 922140"/>
              <a:gd name="connsiteY4" fmla="*/ 463101 h 937190"/>
              <a:gd name="connsiteX5" fmla="*/ 922140 w 922140"/>
              <a:gd name="connsiteY5" fmla="*/ 463118 h 937190"/>
              <a:gd name="connsiteX6" fmla="*/ 912510 w 922140"/>
              <a:gd name="connsiteY6" fmla="*/ 558652 h 937190"/>
              <a:gd name="connsiteX7" fmla="*/ 448059 w 922140"/>
              <a:gd name="connsiteY7" fmla="*/ 937190 h 937190"/>
              <a:gd name="connsiteX8" fmla="*/ 6861 w 922140"/>
              <a:gd name="connsiteY8" fmla="*/ 636942 h 937190"/>
              <a:gd name="connsiteX9" fmla="*/ 0 w 922140"/>
              <a:gd name="connsiteY9" fmla="*/ 613842 h 937190"/>
              <a:gd name="connsiteX10" fmla="*/ 0 w 922140"/>
              <a:gd name="connsiteY10" fmla="*/ 312375 h 937190"/>
              <a:gd name="connsiteX11" fmla="*/ 6861 w 922140"/>
              <a:gd name="connsiteY11" fmla="*/ 289275 h 937190"/>
              <a:gd name="connsiteX12" fmla="*/ 285054 w 922140"/>
              <a:gd name="connsiteY12" fmla="*/ 17794 h 93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2140" h="937190">
                <a:moveTo>
                  <a:pt x="350929" y="0"/>
                </a:moveTo>
                <a:lnTo>
                  <a:pt x="545190" y="0"/>
                </a:lnTo>
                <a:lnTo>
                  <a:pt x="611064" y="17794"/>
                </a:lnTo>
                <a:cubicBezTo>
                  <a:pt x="763547" y="73626"/>
                  <a:pt x="879355" y="205542"/>
                  <a:pt x="912510" y="367565"/>
                </a:cubicBezTo>
                <a:lnTo>
                  <a:pt x="922140" y="463101"/>
                </a:lnTo>
                <a:lnTo>
                  <a:pt x="922140" y="463118"/>
                </a:lnTo>
                <a:lnTo>
                  <a:pt x="912510" y="558652"/>
                </a:lnTo>
                <a:cubicBezTo>
                  <a:pt x="868304" y="774684"/>
                  <a:pt x="677158" y="937190"/>
                  <a:pt x="448059" y="937190"/>
                </a:cubicBezTo>
                <a:cubicBezTo>
                  <a:pt x="247597" y="937190"/>
                  <a:pt x="76194" y="812771"/>
                  <a:pt x="6861" y="636942"/>
                </a:cubicBezTo>
                <a:lnTo>
                  <a:pt x="0" y="613842"/>
                </a:lnTo>
                <a:lnTo>
                  <a:pt x="0" y="312375"/>
                </a:lnTo>
                <a:lnTo>
                  <a:pt x="6861" y="289275"/>
                </a:lnTo>
                <a:cubicBezTo>
                  <a:pt x="56385" y="163683"/>
                  <a:pt x="157985" y="64320"/>
                  <a:pt x="285054" y="17794"/>
                </a:cubicBezTo>
                <a:close/>
              </a:path>
            </a:pathLst>
          </a:cu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7E832C1-1604-B3AB-63A0-E73D26AFB6AD}"/>
              </a:ext>
            </a:extLst>
          </p:cNvPr>
          <p:cNvSpPr txBox="1"/>
          <p:nvPr/>
        </p:nvSpPr>
        <p:spPr>
          <a:xfrm>
            <a:off x="1479476" y="2482558"/>
            <a:ext cx="10575826" cy="1182616"/>
          </a:xfrm>
          <a:prstGeom prst="rect">
            <a:avLst/>
          </a:prstGeom>
          <a:noFill/>
          <a:ln w="12700">
            <a:noFill/>
          </a:ln>
          <a:effectLst/>
        </p:spPr>
        <p:txBody>
          <a:bodyPr wrap="square" rtlCol="0" anchor="t">
            <a:noAutofit/>
          </a:bodyPr>
          <a:lstStyle/>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Responsible for implementing and developing immediate business strategy, budgeting and performance tracking</a:t>
            </a:r>
          </a:p>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Ms. van Heerden completed a triple major: a BSc in Biomedical Science, a BSc in Molecular Biology, and a BS in Forensic Biology and Toxicology, and was awarded the Vice-Chancellor’s Commendation for Academic Excellence </a:t>
            </a:r>
          </a:p>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She graduated in 2015 from Murdoch University, Australia </a:t>
            </a:r>
          </a:p>
          <a:p>
            <a:pPr marL="231775" indent="-231775">
              <a:spcAft>
                <a:spcPts val="300"/>
              </a:spcAft>
              <a:buBlip>
                <a:blip r:embed="rId2"/>
              </a:buBlip>
            </a:pPr>
            <a:r>
              <a:rPr lang="en-US" sz="1200" spc="-12" dirty="0">
                <a:latin typeface="Roboto" panose="02000000000000000000" pitchFamily="2" charset="0"/>
                <a:ea typeface="Roboto" panose="02000000000000000000" pitchFamily="2" charset="0"/>
                <a:cs typeface="Roboto" panose="02000000000000000000" pitchFamily="2" charset="0"/>
              </a:rPr>
              <a:t>Prior Experience: Successfully built boutique publishing house, </a:t>
            </a:r>
            <a:r>
              <a:rPr lang="en-US" sz="1200" spc="-12" dirty="0" err="1">
                <a:latin typeface="Roboto" panose="02000000000000000000" pitchFamily="2" charset="0"/>
                <a:ea typeface="Roboto" panose="02000000000000000000" pitchFamily="2" charset="0"/>
                <a:cs typeface="Roboto" panose="02000000000000000000" pitchFamily="2" charset="0"/>
              </a:rPr>
              <a:t>NonFiction</a:t>
            </a:r>
            <a:r>
              <a:rPr lang="en-US" sz="1200" spc="-12" dirty="0">
                <a:latin typeface="Roboto" panose="02000000000000000000" pitchFamily="2" charset="0"/>
                <a:ea typeface="Roboto" panose="02000000000000000000" pitchFamily="2" charset="0"/>
                <a:cs typeface="Roboto" panose="02000000000000000000" pitchFamily="2" charset="0"/>
              </a:rPr>
              <a:t> LLC, that helped CEOs and consultants succeed in publishing their books</a:t>
            </a:r>
          </a:p>
          <a:p>
            <a:pPr marL="171450" indent="-171450">
              <a:spcAft>
                <a:spcPts val="533"/>
              </a:spcAft>
              <a:buBlip>
                <a:blip r:embed="rId2"/>
              </a:buBlip>
            </a:pPr>
            <a:endParaRPr lang="en-US" sz="1100" spc="-12" dirty="0">
              <a:latin typeface="Roboto" panose="02000000000000000000" pitchFamily="2" charset="0"/>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CE1CEEC8-2C5C-48FD-F41F-13EF58D20B85}"/>
              </a:ext>
            </a:extLst>
          </p:cNvPr>
          <p:cNvSpPr txBox="1"/>
          <p:nvPr/>
        </p:nvSpPr>
        <p:spPr>
          <a:xfrm>
            <a:off x="1466545" y="2135855"/>
            <a:ext cx="4045776" cy="364763"/>
          </a:xfrm>
          <a:prstGeom prst="rect">
            <a:avLst/>
          </a:prstGeom>
          <a:noFill/>
          <a:ln w="12700">
            <a:noFill/>
          </a:ln>
          <a:effectLst/>
        </p:spPr>
        <p:txBody>
          <a:bodyPr wrap="square" rtlCol="0" anchor="t">
            <a:noAutofit/>
          </a:bodyPr>
          <a:lstStyle/>
          <a:p>
            <a:pPr algn="just"/>
            <a:r>
              <a:rPr lang="en-US" sz="1600" b="1" spc="-12" dirty="0" err="1">
                <a:solidFill>
                  <a:schemeClr val="accent3"/>
                </a:solidFill>
                <a:latin typeface="Roboto" panose="02000000000000000000" pitchFamily="2" charset="0"/>
                <a:ea typeface="Roboto" panose="02000000000000000000" pitchFamily="2" charset="0"/>
                <a:cs typeface="Roboto" panose="02000000000000000000" pitchFamily="2" charset="0"/>
              </a:rPr>
              <a:t>Esbe</a:t>
            </a:r>
            <a:r>
              <a:rPr lang="en-US" sz="1600" b="1" spc="-12" dirty="0">
                <a:solidFill>
                  <a:schemeClr val="accent3"/>
                </a:solidFill>
                <a:latin typeface="Roboto" panose="02000000000000000000" pitchFamily="2" charset="0"/>
                <a:ea typeface="Roboto" panose="02000000000000000000" pitchFamily="2" charset="0"/>
                <a:cs typeface="Roboto" panose="02000000000000000000" pitchFamily="2" charset="0"/>
              </a:rPr>
              <a:t> van Heerden </a:t>
            </a:r>
            <a:r>
              <a:rPr lang="en-US" sz="1400" spc="-12" dirty="0">
                <a:solidFill>
                  <a:schemeClr val="accent3"/>
                </a:solidFill>
                <a:latin typeface="Roboto" panose="02000000000000000000" pitchFamily="2" charset="0"/>
                <a:ea typeface="Roboto" panose="02000000000000000000" pitchFamily="2" charset="0"/>
                <a:cs typeface="Roboto" panose="02000000000000000000" pitchFamily="2" charset="0"/>
              </a:rPr>
              <a:t>– </a:t>
            </a:r>
            <a:r>
              <a:rPr lang="en-US" sz="1400" i="1" dirty="0">
                <a:solidFill>
                  <a:schemeClr val="accent3"/>
                </a:solidFill>
                <a:latin typeface="Roboto" panose="02000000000000000000" pitchFamily="2" charset="0"/>
                <a:ea typeface="Roboto" panose="02000000000000000000" pitchFamily="2" charset="0"/>
                <a:cs typeface="Roboto" panose="02000000000000000000" pitchFamily="2" charset="0"/>
              </a:rPr>
              <a:t>President &amp; Interim CFO</a:t>
            </a:r>
          </a:p>
        </p:txBody>
      </p:sp>
      <p:pic>
        <p:nvPicPr>
          <p:cNvPr id="42" name="Picture 41">
            <a:extLst>
              <a:ext uri="{FF2B5EF4-FFF2-40B4-BE49-F238E27FC236}">
                <a16:creationId xmlns:a16="http://schemas.microsoft.com/office/drawing/2014/main" id="{66AFB99E-199B-302F-F3A6-9542B04CC400}"/>
              </a:ext>
            </a:extLst>
          </p:cNvPr>
          <p:cNvPicPr>
            <a:picLocks noChangeAspect="1" noChangeArrowheads="1"/>
          </p:cNvPicPr>
          <p:nvPr/>
        </p:nvPicPr>
        <p:blipFill>
          <a:blip r:embed="rId5" cstate="print">
            <a:grayscl/>
            <a:extLst>
              <a:ext uri="{28A0092B-C50C-407E-A947-70E740481C1C}">
                <a14:useLocalDpi xmlns:a14="http://schemas.microsoft.com/office/drawing/2010/main"/>
              </a:ext>
            </a:extLst>
          </a:blip>
          <a:srcRect/>
          <a:stretch>
            <a:fillRect/>
          </a:stretch>
        </p:blipFill>
        <p:spPr bwMode="auto">
          <a:xfrm>
            <a:off x="259437" y="2451302"/>
            <a:ext cx="848241" cy="910864"/>
          </a:xfrm>
          <a:custGeom>
            <a:avLst/>
            <a:gdLst>
              <a:gd name="connsiteX0" fmla="*/ 350929 w 848241"/>
              <a:gd name="connsiteY0" fmla="*/ 0 h 910864"/>
              <a:gd name="connsiteX1" fmla="*/ 545190 w 848241"/>
              <a:gd name="connsiteY1" fmla="*/ 0 h 910864"/>
              <a:gd name="connsiteX2" fmla="*/ 611064 w 848241"/>
              <a:gd name="connsiteY2" fmla="*/ 17794 h 910864"/>
              <a:gd name="connsiteX3" fmla="*/ 806535 w 848241"/>
              <a:gd name="connsiteY3" fmla="*/ 152858 h 910864"/>
              <a:gd name="connsiteX4" fmla="*/ 848241 w 848241"/>
              <a:gd name="connsiteY4" fmla="*/ 215454 h 910864"/>
              <a:gd name="connsiteX5" fmla="*/ 848241 w 848241"/>
              <a:gd name="connsiteY5" fmla="*/ 716160 h 910864"/>
              <a:gd name="connsiteX6" fmla="*/ 806535 w 848241"/>
              <a:gd name="connsiteY6" fmla="*/ 773360 h 910864"/>
              <a:gd name="connsiteX7" fmla="*/ 611064 w 848241"/>
              <a:gd name="connsiteY7" fmla="*/ 908423 h 910864"/>
              <a:gd name="connsiteX8" fmla="*/ 602027 w 848241"/>
              <a:gd name="connsiteY8" fmla="*/ 910864 h 910864"/>
              <a:gd name="connsiteX9" fmla="*/ 294031 w 848241"/>
              <a:gd name="connsiteY9" fmla="*/ 910864 h 910864"/>
              <a:gd name="connsiteX10" fmla="*/ 238649 w 848241"/>
              <a:gd name="connsiteY10" fmla="*/ 888551 h 910864"/>
              <a:gd name="connsiteX11" fmla="*/ 6861 w 848241"/>
              <a:gd name="connsiteY11" fmla="*/ 636942 h 910864"/>
              <a:gd name="connsiteX12" fmla="*/ 0 w 848241"/>
              <a:gd name="connsiteY12" fmla="*/ 613842 h 910864"/>
              <a:gd name="connsiteX13" fmla="*/ 0 w 848241"/>
              <a:gd name="connsiteY13" fmla="*/ 312375 h 910864"/>
              <a:gd name="connsiteX14" fmla="*/ 6861 w 848241"/>
              <a:gd name="connsiteY14" fmla="*/ 289275 h 910864"/>
              <a:gd name="connsiteX15" fmla="*/ 285054 w 848241"/>
              <a:gd name="connsiteY15" fmla="*/ 17794 h 91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8241" h="910864">
                <a:moveTo>
                  <a:pt x="350929" y="0"/>
                </a:moveTo>
                <a:lnTo>
                  <a:pt x="545190" y="0"/>
                </a:lnTo>
                <a:lnTo>
                  <a:pt x="611064" y="17794"/>
                </a:lnTo>
                <a:cubicBezTo>
                  <a:pt x="687306" y="45710"/>
                  <a:pt x="754378" y="92647"/>
                  <a:pt x="806535" y="152858"/>
                </a:cubicBezTo>
                <a:lnTo>
                  <a:pt x="848241" y="215454"/>
                </a:lnTo>
                <a:lnTo>
                  <a:pt x="848241" y="716160"/>
                </a:lnTo>
                <a:lnTo>
                  <a:pt x="806535" y="773360"/>
                </a:lnTo>
                <a:cubicBezTo>
                  <a:pt x="754379" y="833571"/>
                  <a:pt x="687306" y="880508"/>
                  <a:pt x="611064" y="908423"/>
                </a:cubicBezTo>
                <a:lnTo>
                  <a:pt x="602027" y="910864"/>
                </a:lnTo>
                <a:lnTo>
                  <a:pt x="294031" y="910864"/>
                </a:lnTo>
                <a:lnTo>
                  <a:pt x="238649" y="888551"/>
                </a:lnTo>
                <a:cubicBezTo>
                  <a:pt x="133398" y="836646"/>
                  <a:pt x="50194" y="746835"/>
                  <a:pt x="6861" y="636942"/>
                </a:cubicBezTo>
                <a:lnTo>
                  <a:pt x="0" y="613842"/>
                </a:lnTo>
                <a:lnTo>
                  <a:pt x="0" y="312375"/>
                </a:lnTo>
                <a:lnTo>
                  <a:pt x="6861" y="289275"/>
                </a:lnTo>
                <a:cubicBezTo>
                  <a:pt x="56385" y="163683"/>
                  <a:pt x="157985" y="64320"/>
                  <a:pt x="285054" y="17794"/>
                </a:cubicBezTo>
                <a:close/>
              </a:path>
            </a:pathLst>
          </a:cu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C950BF84-E43E-4BDB-1044-C08E8E8383F9}"/>
              </a:ext>
            </a:extLst>
          </p:cNvPr>
          <p:cNvCxnSpPr>
            <a:cxnSpLocks/>
          </p:cNvCxnSpPr>
          <p:nvPr/>
        </p:nvCxnSpPr>
        <p:spPr>
          <a:xfrm flipH="1">
            <a:off x="1424763" y="3954237"/>
            <a:ext cx="4150826" cy="0"/>
          </a:xfrm>
          <a:prstGeom prst="line">
            <a:avLst/>
          </a:prstGeom>
          <a:ln w="28575">
            <a:gradFill flip="none" rotWithShape="1">
              <a:gsLst>
                <a:gs pos="90000">
                  <a:schemeClr val="accent1">
                    <a:lumMod val="5000"/>
                    <a:lumOff val="95000"/>
                  </a:schemeClr>
                </a:gs>
                <a:gs pos="64000">
                  <a:schemeClr val="accent5"/>
                </a:gs>
                <a:gs pos="26000">
                  <a:schemeClr val="accent4"/>
                </a:gs>
              </a:gsLst>
              <a:lin ang="10800000" scaled="1"/>
              <a:tileRect/>
            </a:gra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29203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INVESTMENT </a:t>
            </a:r>
            <a:r>
              <a:rPr lang="en-US" dirty="0">
                <a:solidFill>
                  <a:schemeClr val="accent2"/>
                </a:solidFill>
              </a:rPr>
              <a:t>SUMMARY</a:t>
            </a:r>
          </a:p>
        </p:txBody>
      </p:sp>
      <p:sp>
        <p:nvSpPr>
          <p:cNvPr id="4" name="Content Placeholder 29">
            <a:extLst>
              <a:ext uri="{FF2B5EF4-FFF2-40B4-BE49-F238E27FC236}">
                <a16:creationId xmlns:a16="http://schemas.microsoft.com/office/drawing/2014/main" id="{5B99F67E-99DB-667C-1509-3073F76C0FF7}"/>
              </a:ext>
            </a:extLst>
          </p:cNvPr>
          <p:cNvSpPr txBox="1">
            <a:spLocks/>
          </p:cNvSpPr>
          <p:nvPr/>
        </p:nvSpPr>
        <p:spPr>
          <a:xfrm>
            <a:off x="160813" y="928446"/>
            <a:ext cx="5684321" cy="4060702"/>
          </a:xfrm>
          <a:prstGeom prst="rect">
            <a:avLst/>
          </a:prstGeom>
        </p:spPr>
        <p:txBody>
          <a:bodyPr lIns="91440" tIns="45720" rIns="91440" bIns="45720" anchor="t"/>
          <a:lstStyle>
            <a:lvl1pPr marL="457086" indent="-457086" algn="l" defTabSz="609448" rtl="0" eaLnBrk="1" latinLnBrk="0" hangingPunct="1">
              <a:spcBef>
                <a:spcPts val="1024"/>
              </a:spcBef>
              <a:buClr>
                <a:srgbClr val="538234"/>
              </a:buClr>
              <a:buSzPct val="100000"/>
              <a:buFont typeface="Arial" panose="020B0604020202020204" pitchFamily="34" charset="0"/>
              <a:buChar char="•"/>
              <a:defRPr sz="2399" kern="1200">
                <a:solidFill>
                  <a:schemeClr val="tx1"/>
                </a:solidFill>
                <a:latin typeface="+mn-lt"/>
                <a:ea typeface="+mn-ea"/>
                <a:cs typeface="+mn-cs"/>
              </a:defRPr>
            </a:lvl1pPr>
            <a:lvl2pPr marL="990352" indent="-380905" algn="l" defTabSz="609448" rtl="0" eaLnBrk="1" latinLnBrk="0" hangingPunct="1">
              <a:spcBef>
                <a:spcPts val="1024"/>
              </a:spcBef>
              <a:buClr>
                <a:srgbClr val="538234"/>
              </a:buClr>
              <a:buSzPct val="69000"/>
              <a:buFont typeface="System Font Regular"/>
              <a:buChar char="⎼"/>
              <a:defRPr sz="2133" kern="1200">
                <a:solidFill>
                  <a:schemeClr val="tx1"/>
                </a:solidFill>
                <a:latin typeface="+mn-lt"/>
                <a:ea typeface="+mn-ea"/>
                <a:cs typeface="+mn-cs"/>
              </a:defRPr>
            </a:lvl2pPr>
            <a:lvl3pPr marL="1675981" indent="-457086" algn="l" defTabSz="609448" rtl="0" eaLnBrk="1" latinLnBrk="0" hangingPunct="1">
              <a:spcBef>
                <a:spcPts val="1024"/>
              </a:spcBef>
              <a:buClr>
                <a:srgbClr val="538234"/>
              </a:buClr>
              <a:buSzPct val="69000"/>
              <a:buFont typeface="System Font Regular"/>
              <a:buChar char="⎼"/>
              <a:defRPr sz="1866" kern="1200">
                <a:solidFill>
                  <a:schemeClr val="tx1"/>
                </a:solidFill>
                <a:latin typeface="+mn-lt"/>
                <a:ea typeface="+mn-ea"/>
                <a:cs typeface="+mn-cs"/>
              </a:defRPr>
            </a:lvl3pPr>
            <a:lvl4pPr marL="2133067"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Business acceleration via </a:t>
            </a:r>
            <a:r>
              <a:rPr lang="en-US" sz="17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5 transformative acquisitions since IPO in August 2022, with most recent closing in January 2024</a:t>
            </a:r>
            <a:endParaRPr lang="en-US" sz="17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Financial results in 2Q23 and 3Q23 reflective of accelerated revenue from the recent acquisitions and expect lower OPEX in remainder of 2023 </a:t>
            </a:r>
            <a:r>
              <a:rPr lang="en-US" sz="17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targeting profitability early 2024</a:t>
            </a:r>
            <a:endParaRPr lang="en-US" sz="17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Highly-qualified management team in place with expertise to evaluate and close potential acquisitions</a:t>
            </a:r>
          </a:p>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Currently raising non-dilutive funding for additional EBITDA+ acquisitions to further accelerate path to profitability and create a “flywheel effect” of acquiring businesses, optimizing them, and recycling those cash flows into more acquisitions</a:t>
            </a:r>
          </a:p>
          <a:p>
            <a:pPr marL="293688" indent="-293688">
              <a:lnSpc>
                <a:spcPts val="2200"/>
              </a:lnSpc>
              <a:spcBef>
                <a:spcPts val="600"/>
              </a:spcBef>
              <a:spcAft>
                <a:spcPts val="600"/>
              </a:spcAft>
              <a:buBlip>
                <a:blip r:embed="rId3"/>
              </a:buBlip>
            </a:pPr>
            <a:r>
              <a:rPr lang="en-US" sz="1700" dirty="0">
                <a:latin typeface="Roboto" panose="02000000000000000000" pitchFamily="2" charset="0"/>
                <a:ea typeface="Roboto" panose="02000000000000000000" pitchFamily="2" charset="0"/>
                <a:cs typeface="Roboto" panose="02000000000000000000" pitchFamily="2" charset="0"/>
              </a:rPr>
              <a:t>Leveraging the AI Revolution – AI viewed as an opportunity to accelerate profitability and not as an existential threat </a:t>
            </a:r>
          </a:p>
          <a:p>
            <a:pPr marL="0" indent="0">
              <a:lnSpc>
                <a:spcPts val="2200"/>
              </a:lnSpc>
              <a:spcBef>
                <a:spcPts val="600"/>
              </a:spcBef>
              <a:spcAft>
                <a:spcPts val="600"/>
              </a:spcAft>
              <a:buNone/>
            </a:pPr>
            <a:endParaRPr lang="en-US" sz="1700" dirty="0">
              <a:latin typeface="Roboto" panose="02000000000000000000" pitchFamily="2" charset="0"/>
              <a:ea typeface="Roboto" panose="02000000000000000000" pitchFamily="2" charset="0"/>
              <a:cs typeface="Roboto" panose="02000000000000000000" pitchFamily="2" charset="0"/>
            </a:endParaRPr>
          </a:p>
          <a:p>
            <a:pPr marL="0" indent="0">
              <a:lnSpc>
                <a:spcPts val="2200"/>
              </a:lnSpc>
              <a:spcBef>
                <a:spcPts val="600"/>
              </a:spcBef>
              <a:spcAft>
                <a:spcPts val="600"/>
              </a:spcAft>
              <a:buNone/>
            </a:pPr>
            <a:endParaRPr lang="en-US" sz="17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7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7762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a:extLst>
              <a:ext uri="{FF2B5EF4-FFF2-40B4-BE49-F238E27FC236}">
                <a16:creationId xmlns:a16="http://schemas.microsoft.com/office/drawing/2014/main" id="{BD5D6BD6-CB29-CD4C-977F-042F83F4A0C1}"/>
              </a:ext>
            </a:extLst>
          </p:cNvPr>
          <p:cNvSpPr>
            <a:spLocks noGrp="1"/>
          </p:cNvSpPr>
          <p:nvPr>
            <p:ph type="sldNum" sz="quarter" idx="4"/>
          </p:nvPr>
        </p:nvSpPr>
        <p:spPr/>
        <p:txBody>
          <a:bodyPr/>
          <a:lstStyle/>
          <a:p>
            <a:fld id="{D8225FCD-C8BD-0A44-9961-FB1CAAEE0F5D}" type="slidenum">
              <a:rPr lang="en-US" smtClean="0"/>
              <a:pPr/>
              <a:t>7</a:t>
            </a:fld>
            <a:endParaRPr lang="en-US"/>
          </a:p>
        </p:txBody>
      </p:sp>
      <p:sp>
        <p:nvSpPr>
          <p:cNvPr id="29" name="Title 28">
            <a:extLst>
              <a:ext uri="{FF2B5EF4-FFF2-40B4-BE49-F238E27FC236}">
                <a16:creationId xmlns:a16="http://schemas.microsoft.com/office/drawing/2014/main" id="{0381A3A8-BD29-2B4E-AE40-F7CE17082145}"/>
              </a:ext>
            </a:extLst>
          </p:cNvPr>
          <p:cNvSpPr>
            <a:spLocks noGrp="1"/>
          </p:cNvSpPr>
          <p:nvPr>
            <p:ph type="title"/>
          </p:nvPr>
        </p:nvSpPr>
        <p:spPr/>
        <p:txBody>
          <a:bodyPr>
            <a:normAutofit/>
          </a:bodyPr>
          <a:lstStyle/>
          <a:p>
            <a:r>
              <a:rPr lang="en-US" dirty="0">
                <a:solidFill>
                  <a:schemeClr val="accent1"/>
                </a:solidFill>
              </a:rPr>
              <a:t>INVESTMENT</a:t>
            </a:r>
            <a:r>
              <a:rPr lang="en-US" dirty="0"/>
              <a:t> </a:t>
            </a:r>
            <a:r>
              <a:rPr lang="en-US" dirty="0">
                <a:solidFill>
                  <a:schemeClr val="accent2"/>
                </a:solidFill>
              </a:rPr>
              <a:t>HIGHLIGHTS</a:t>
            </a:r>
          </a:p>
        </p:txBody>
      </p:sp>
      <p:sp>
        <p:nvSpPr>
          <p:cNvPr id="3" name="Content Placeholder 29">
            <a:extLst>
              <a:ext uri="{FF2B5EF4-FFF2-40B4-BE49-F238E27FC236}">
                <a16:creationId xmlns:a16="http://schemas.microsoft.com/office/drawing/2014/main" id="{8F35FBCC-605F-155F-4B00-CE8ECF42B7C4}"/>
              </a:ext>
            </a:extLst>
          </p:cNvPr>
          <p:cNvSpPr txBox="1">
            <a:spLocks/>
          </p:cNvSpPr>
          <p:nvPr/>
        </p:nvSpPr>
        <p:spPr>
          <a:xfrm>
            <a:off x="122713" y="1155231"/>
            <a:ext cx="6677332" cy="4893545"/>
          </a:xfrm>
          <a:prstGeom prst="rect">
            <a:avLst/>
          </a:prstGeom>
        </p:spPr>
        <p:txBody>
          <a:bodyPr lIns="91440" tIns="45720" rIns="91440" bIns="45720" anchor="t"/>
          <a:lstStyle>
            <a:lvl1pPr marL="457086" indent="-457086" algn="l" defTabSz="609448" rtl="0" eaLnBrk="1" latinLnBrk="0" hangingPunct="1">
              <a:spcBef>
                <a:spcPts val="1024"/>
              </a:spcBef>
              <a:buClr>
                <a:srgbClr val="538234"/>
              </a:buClr>
              <a:buSzPct val="100000"/>
              <a:buFont typeface="Arial" panose="020B0604020202020204" pitchFamily="34" charset="0"/>
              <a:buChar char="•"/>
              <a:defRPr sz="2399" kern="1200">
                <a:solidFill>
                  <a:schemeClr val="tx1"/>
                </a:solidFill>
                <a:latin typeface="+mn-lt"/>
                <a:ea typeface="+mn-ea"/>
                <a:cs typeface="+mn-cs"/>
              </a:defRPr>
            </a:lvl1pPr>
            <a:lvl2pPr marL="990352" indent="-380905" algn="l" defTabSz="609448" rtl="0" eaLnBrk="1" latinLnBrk="0" hangingPunct="1">
              <a:spcBef>
                <a:spcPts val="1024"/>
              </a:spcBef>
              <a:buClr>
                <a:srgbClr val="538234"/>
              </a:buClr>
              <a:buSzPct val="69000"/>
              <a:buFont typeface="System Font Regular"/>
              <a:buChar char="⎼"/>
              <a:defRPr sz="2133" kern="1200">
                <a:solidFill>
                  <a:schemeClr val="tx1"/>
                </a:solidFill>
                <a:latin typeface="+mn-lt"/>
                <a:ea typeface="+mn-ea"/>
                <a:cs typeface="+mn-cs"/>
              </a:defRPr>
            </a:lvl2pPr>
            <a:lvl3pPr marL="1675981" indent="-457086" algn="l" defTabSz="609448" rtl="0" eaLnBrk="1" latinLnBrk="0" hangingPunct="1">
              <a:spcBef>
                <a:spcPts val="1024"/>
              </a:spcBef>
              <a:buClr>
                <a:srgbClr val="538234"/>
              </a:buClr>
              <a:buSzPct val="69000"/>
              <a:buFont typeface="System Font Regular"/>
              <a:buChar char="⎼"/>
              <a:defRPr sz="1866" kern="1200">
                <a:solidFill>
                  <a:schemeClr val="tx1"/>
                </a:solidFill>
                <a:latin typeface="+mn-lt"/>
                <a:ea typeface="+mn-ea"/>
                <a:cs typeface="+mn-cs"/>
              </a:defRPr>
            </a:lvl3pPr>
            <a:lvl4pPr marL="2133067"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293688" indent="-293688">
              <a:lnSpc>
                <a:spcPts val="2200"/>
              </a:lnSpc>
              <a:spcBef>
                <a:spcPts val="600"/>
              </a:spcBef>
              <a:spcAft>
                <a:spcPts val="600"/>
              </a:spcAft>
              <a:buBlip>
                <a:blip r:embed="rId3"/>
              </a:buBlip>
            </a:pPr>
            <a:r>
              <a:rPr lang="en-US" sz="1800" b="1" dirty="0">
                <a:latin typeface="Roboto" panose="02000000000000000000" pitchFamily="2" charset="0"/>
                <a:ea typeface="Roboto" panose="02000000000000000000" pitchFamily="2" charset="0"/>
                <a:cs typeface="Roboto" panose="02000000000000000000" pitchFamily="2" charset="0"/>
              </a:rPr>
              <a:t>Business acceleration via 5 transformative acquisitions since IPO in August 2022 quickens path to profitability</a:t>
            </a:r>
          </a:p>
          <a:p>
            <a:pPr marL="0" indent="0">
              <a:lnSpc>
                <a:spcPts val="1000"/>
              </a:lnSpc>
              <a:spcBef>
                <a:spcPts val="600"/>
              </a:spcBef>
              <a:spcAft>
                <a:spcPts val="600"/>
              </a:spcAft>
              <a:buNone/>
            </a:pPr>
            <a:endParaRPr lang="en-US" sz="1800" b="1"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2200"/>
              </a:lnSpc>
              <a:spcBef>
                <a:spcPts val="0"/>
              </a:spcBef>
              <a:spcAft>
                <a:spcPts val="300"/>
              </a:spcAft>
              <a:buFont typeface="System Font Regular"/>
              <a:buChar char="⎼"/>
            </a:pPr>
            <a:r>
              <a:rPr lang="en-US" sz="1800" dirty="0">
                <a:latin typeface="Roboto" panose="02000000000000000000" pitchFamily="2" charset="0"/>
                <a:ea typeface="Roboto" panose="02000000000000000000" pitchFamily="2" charset="0"/>
                <a:cs typeface="Roboto" panose="02000000000000000000" pitchFamily="2" charset="0"/>
              </a:rPr>
              <a:t>Current focus on acquiring profitable online businesses with greater revenue than pre-IPO acquisitions that were content publishing-focused and generally smaller in size</a:t>
            </a:r>
          </a:p>
          <a:p>
            <a:pPr marL="508000" indent="-228600">
              <a:lnSpc>
                <a:spcPts val="800"/>
              </a:lnSpc>
              <a:spcBef>
                <a:spcPts val="0"/>
              </a:spcBef>
              <a:spcAft>
                <a:spcPts val="300"/>
              </a:spcAft>
              <a:buFont typeface="System Font Regular"/>
              <a:buChar char="⎼"/>
            </a:pPr>
            <a:endParaRPr lang="en-US" sz="1800"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2200"/>
              </a:lnSpc>
              <a:spcBef>
                <a:spcPts val="300"/>
              </a:spcBef>
              <a:spcAft>
                <a:spcPts val="300"/>
              </a:spcAft>
              <a:buFont typeface="System Font Regular"/>
              <a:buChar char="⎼"/>
            </a:pPr>
            <a:r>
              <a:rPr lang="en-US" sz="1800" dirty="0">
                <a:latin typeface="Roboto" panose="02000000000000000000" pitchFamily="2" charset="0"/>
                <a:ea typeface="Roboto" panose="02000000000000000000" pitchFamily="2" charset="0"/>
                <a:cs typeface="Roboto" panose="02000000000000000000" pitchFamily="2" charset="0"/>
              </a:rPr>
              <a:t>Larger scale and operating leverage - 5 acquisitions since IPO have significantly increased our revenue run-rate </a:t>
            </a:r>
          </a:p>
          <a:p>
            <a:pPr marL="508000" indent="-228600">
              <a:lnSpc>
                <a:spcPts val="800"/>
              </a:lnSpc>
              <a:spcBef>
                <a:spcPts val="300"/>
              </a:spcBef>
              <a:spcAft>
                <a:spcPts val="300"/>
              </a:spcAft>
              <a:buFont typeface="System Font Regular"/>
              <a:buChar char="⎼"/>
            </a:pPr>
            <a:endParaRPr lang="en-US" sz="1800"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2200"/>
              </a:lnSpc>
              <a:spcBef>
                <a:spcPts val="300"/>
              </a:spcBef>
              <a:spcAft>
                <a:spcPts val="300"/>
              </a:spcAft>
              <a:buFont typeface="System Font Regular"/>
              <a:buChar char="⎼"/>
            </a:pPr>
            <a:r>
              <a:rPr lang="en-US" sz="1800" dirty="0">
                <a:latin typeface="Roboto" panose="02000000000000000000" pitchFamily="2" charset="0"/>
                <a:ea typeface="Roboto" panose="02000000000000000000" pitchFamily="2" charset="0"/>
                <a:cs typeface="Roboto" panose="02000000000000000000" pitchFamily="2" charset="0"/>
              </a:rPr>
              <a:t>Switch from centralized to decentralized organizational structure to bring greater focus at individual company level</a:t>
            </a:r>
          </a:p>
          <a:p>
            <a:pPr marL="508000" indent="-228600">
              <a:lnSpc>
                <a:spcPts val="800"/>
              </a:lnSpc>
              <a:spcBef>
                <a:spcPts val="300"/>
              </a:spcBef>
              <a:spcAft>
                <a:spcPts val="300"/>
              </a:spcAft>
              <a:buFont typeface="System Font Regular"/>
              <a:buChar char="⎼"/>
            </a:pPr>
            <a:endParaRPr lang="en-US" sz="1800" dirty="0">
              <a:latin typeface="Roboto" panose="02000000000000000000" pitchFamily="2" charset="0"/>
              <a:ea typeface="Roboto" panose="02000000000000000000" pitchFamily="2" charset="0"/>
              <a:cs typeface="Roboto" panose="02000000000000000000" pitchFamily="2" charset="0"/>
            </a:endParaRPr>
          </a:p>
          <a:p>
            <a:pPr marL="0" indent="0">
              <a:lnSpc>
                <a:spcPts val="2200"/>
              </a:lnSpc>
              <a:spcBef>
                <a:spcPts val="600"/>
              </a:spcBef>
              <a:spcAft>
                <a:spcPts val="600"/>
              </a:spcAft>
              <a:buNone/>
            </a:pPr>
            <a:endParaRPr lang="en-US" sz="18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8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8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80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800" dirty="0" err="1">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4018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a:extLst>
              <a:ext uri="{FF2B5EF4-FFF2-40B4-BE49-F238E27FC236}">
                <a16:creationId xmlns:a16="http://schemas.microsoft.com/office/drawing/2014/main" id="{BD5D6BD6-CB29-CD4C-977F-042F83F4A0C1}"/>
              </a:ext>
            </a:extLst>
          </p:cNvPr>
          <p:cNvSpPr>
            <a:spLocks noGrp="1"/>
          </p:cNvSpPr>
          <p:nvPr>
            <p:ph type="sldNum" sz="quarter" idx="4"/>
          </p:nvPr>
        </p:nvSpPr>
        <p:spPr/>
        <p:txBody>
          <a:bodyPr/>
          <a:lstStyle/>
          <a:p>
            <a:fld id="{D8225FCD-C8BD-0A44-9961-FB1CAAEE0F5D}" type="slidenum">
              <a:rPr lang="en-US" smtClean="0"/>
              <a:pPr/>
              <a:t>8</a:t>
            </a:fld>
            <a:endParaRPr lang="en-US"/>
          </a:p>
        </p:txBody>
      </p:sp>
      <p:sp>
        <p:nvSpPr>
          <p:cNvPr id="29" name="Title 28">
            <a:extLst>
              <a:ext uri="{FF2B5EF4-FFF2-40B4-BE49-F238E27FC236}">
                <a16:creationId xmlns:a16="http://schemas.microsoft.com/office/drawing/2014/main" id="{0381A3A8-BD29-2B4E-AE40-F7CE17082145}"/>
              </a:ext>
            </a:extLst>
          </p:cNvPr>
          <p:cNvSpPr>
            <a:spLocks noGrp="1"/>
          </p:cNvSpPr>
          <p:nvPr>
            <p:ph type="title"/>
          </p:nvPr>
        </p:nvSpPr>
        <p:spPr/>
        <p:txBody>
          <a:bodyPr>
            <a:normAutofit/>
          </a:bodyPr>
          <a:lstStyle/>
          <a:p>
            <a:r>
              <a:rPr lang="en-US" dirty="0">
                <a:solidFill>
                  <a:schemeClr val="accent1"/>
                </a:solidFill>
              </a:rPr>
              <a:t>INVESTMENT</a:t>
            </a:r>
            <a:r>
              <a:rPr lang="en-US" dirty="0"/>
              <a:t> </a:t>
            </a:r>
            <a:r>
              <a:rPr lang="en-US" dirty="0">
                <a:solidFill>
                  <a:schemeClr val="accent2"/>
                </a:solidFill>
              </a:rPr>
              <a:t>HIGHLIGHTS</a:t>
            </a:r>
          </a:p>
        </p:txBody>
      </p:sp>
      <p:sp>
        <p:nvSpPr>
          <p:cNvPr id="2" name="Content Placeholder 29">
            <a:extLst>
              <a:ext uri="{FF2B5EF4-FFF2-40B4-BE49-F238E27FC236}">
                <a16:creationId xmlns:a16="http://schemas.microsoft.com/office/drawing/2014/main" id="{E89051DA-0CB7-B701-F926-614C36B9452E}"/>
              </a:ext>
            </a:extLst>
          </p:cNvPr>
          <p:cNvSpPr txBox="1">
            <a:spLocks/>
          </p:cNvSpPr>
          <p:nvPr/>
        </p:nvSpPr>
        <p:spPr>
          <a:xfrm>
            <a:off x="122713" y="854670"/>
            <a:ext cx="5668487" cy="4060702"/>
          </a:xfrm>
          <a:prstGeom prst="rect">
            <a:avLst/>
          </a:prstGeom>
        </p:spPr>
        <p:txBody>
          <a:bodyPr lIns="91440" tIns="45720" rIns="91440" bIns="45720" anchor="t"/>
          <a:lstStyle>
            <a:lvl1pPr marL="457086" indent="-457086" algn="l" defTabSz="609448" rtl="0" eaLnBrk="1" latinLnBrk="0" hangingPunct="1">
              <a:spcBef>
                <a:spcPts val="1024"/>
              </a:spcBef>
              <a:buClr>
                <a:srgbClr val="538234"/>
              </a:buClr>
              <a:buSzPct val="100000"/>
              <a:buFont typeface="Arial" panose="020B0604020202020204" pitchFamily="34" charset="0"/>
              <a:buChar char="•"/>
              <a:defRPr sz="2399" kern="1200">
                <a:solidFill>
                  <a:schemeClr val="tx1"/>
                </a:solidFill>
                <a:latin typeface="+mn-lt"/>
                <a:ea typeface="+mn-ea"/>
                <a:cs typeface="+mn-cs"/>
              </a:defRPr>
            </a:lvl1pPr>
            <a:lvl2pPr marL="990352" indent="-380905" algn="l" defTabSz="609448" rtl="0" eaLnBrk="1" latinLnBrk="0" hangingPunct="1">
              <a:spcBef>
                <a:spcPts val="1024"/>
              </a:spcBef>
              <a:buClr>
                <a:srgbClr val="538234"/>
              </a:buClr>
              <a:buSzPct val="69000"/>
              <a:buFont typeface="System Font Regular"/>
              <a:buChar char="⎼"/>
              <a:defRPr sz="2133" kern="1200">
                <a:solidFill>
                  <a:schemeClr val="tx1"/>
                </a:solidFill>
                <a:latin typeface="+mn-lt"/>
                <a:ea typeface="+mn-ea"/>
                <a:cs typeface="+mn-cs"/>
              </a:defRPr>
            </a:lvl2pPr>
            <a:lvl3pPr marL="1675981" indent="-457086" algn="l" defTabSz="609448" rtl="0" eaLnBrk="1" latinLnBrk="0" hangingPunct="1">
              <a:spcBef>
                <a:spcPts val="1024"/>
              </a:spcBef>
              <a:buClr>
                <a:srgbClr val="538234"/>
              </a:buClr>
              <a:buSzPct val="69000"/>
              <a:buFont typeface="System Font Regular"/>
              <a:buChar char="⎼"/>
              <a:defRPr sz="1866" kern="1200">
                <a:solidFill>
                  <a:schemeClr val="tx1"/>
                </a:solidFill>
                <a:latin typeface="+mn-lt"/>
                <a:ea typeface="+mn-ea"/>
                <a:cs typeface="+mn-cs"/>
              </a:defRPr>
            </a:lvl3pPr>
            <a:lvl4pPr marL="2133067"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293688" indent="-293688">
              <a:lnSpc>
                <a:spcPts val="2200"/>
              </a:lnSpc>
              <a:spcBef>
                <a:spcPts val="600"/>
              </a:spcBef>
              <a:spcAft>
                <a:spcPts val="600"/>
              </a:spcAft>
              <a:buBlip>
                <a:blip r:embed="rId3"/>
              </a:buBlip>
            </a:pPr>
            <a:r>
              <a:rPr lang="en-US" sz="1800" b="1" dirty="0">
                <a:latin typeface="Roboto" panose="02000000000000000000" pitchFamily="2" charset="0"/>
                <a:ea typeface="Roboto" panose="02000000000000000000" pitchFamily="2" charset="0"/>
                <a:cs typeface="Roboto" panose="02000000000000000000" pitchFamily="2" charset="0"/>
              </a:rPr>
              <a:t>Highly-qualified management team in place with expertise to evaluate and close potential acquisitions</a:t>
            </a:r>
            <a:endParaRPr lang="en-US" sz="1450" b="1"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2200"/>
              </a:lnSpc>
              <a:spcBef>
                <a:spcPts val="0"/>
              </a:spcBef>
              <a:spcAft>
                <a:spcPts val="300"/>
              </a:spcAft>
              <a:buFont typeface="System Font Regular"/>
              <a:buChar char="⎼"/>
            </a:pPr>
            <a:r>
              <a:rPr lang="en-US" sz="1600" dirty="0">
                <a:latin typeface="Roboto" panose="02000000000000000000" pitchFamily="2" charset="0"/>
                <a:ea typeface="Roboto" panose="02000000000000000000" pitchFamily="2" charset="0"/>
                <a:cs typeface="Roboto" panose="02000000000000000000" pitchFamily="2" charset="0"/>
              </a:rPr>
              <a:t>Senior management has ~70 years of combined experience with highly complementary skills and experiences in industry, accounting, finance, and acquisitions and a track record of acquired company performance</a:t>
            </a:r>
          </a:p>
          <a:p>
            <a:pPr marL="508000" indent="-228600">
              <a:lnSpc>
                <a:spcPts val="2200"/>
              </a:lnSpc>
              <a:spcBef>
                <a:spcPts val="0"/>
              </a:spcBef>
              <a:spcAft>
                <a:spcPts val="300"/>
              </a:spcAft>
              <a:buFont typeface="System Font Regular"/>
              <a:buChar char="⎼"/>
            </a:pPr>
            <a:r>
              <a:rPr lang="en-US" sz="1600" dirty="0">
                <a:latin typeface="Roboto" panose="02000000000000000000" pitchFamily="2" charset="0"/>
                <a:ea typeface="Roboto" panose="02000000000000000000" pitchFamily="2" charset="0"/>
                <a:cs typeface="Roboto" panose="02000000000000000000" pitchFamily="2" charset="0"/>
              </a:rPr>
              <a:t>CEO Dominic Wells brings considerable experience building online businesses and buying and optimizing their profitability</a:t>
            </a:r>
          </a:p>
          <a:p>
            <a:pPr marL="508000" indent="-228600">
              <a:lnSpc>
                <a:spcPts val="2200"/>
              </a:lnSpc>
              <a:spcBef>
                <a:spcPts val="0"/>
              </a:spcBef>
              <a:spcAft>
                <a:spcPts val="300"/>
              </a:spcAft>
              <a:buFont typeface="System Font Regular"/>
              <a:buChar char="⎼"/>
            </a:pPr>
            <a:r>
              <a:rPr lang="en-US" sz="1600" dirty="0">
                <a:latin typeface="Roboto" panose="02000000000000000000" pitchFamily="2" charset="0"/>
                <a:ea typeface="Roboto" panose="02000000000000000000" pitchFamily="2" charset="0"/>
                <a:cs typeface="Roboto" panose="02000000000000000000" pitchFamily="2" charset="0"/>
              </a:rPr>
              <a:t>We excel at finding acquisition opportunities where the seller has not fully optimized their business and our experience and skillset allows us to add value to existing businesses</a:t>
            </a:r>
          </a:p>
          <a:p>
            <a:pPr marL="508000" indent="-228600">
              <a:lnSpc>
                <a:spcPts val="2200"/>
              </a:lnSpc>
              <a:spcBef>
                <a:spcPts val="0"/>
              </a:spcBef>
              <a:spcAft>
                <a:spcPts val="300"/>
              </a:spcAft>
              <a:buFont typeface="System Font Regular"/>
              <a:buChar char="⎼"/>
            </a:pPr>
            <a:r>
              <a:rPr lang="en-US" sz="1600" dirty="0">
                <a:latin typeface="Roboto" panose="02000000000000000000" pitchFamily="2" charset="0"/>
                <a:ea typeface="Roboto" panose="02000000000000000000" pitchFamily="2" charset="0"/>
                <a:cs typeface="Roboto" panose="02000000000000000000" pitchFamily="2" charset="0"/>
              </a:rPr>
              <a:t>Our team’s strong relationships with industry executives, commercial and investment bankers, and other potential sources of acquisition opportunities offer us substantial opportunities to assess targets</a:t>
            </a:r>
          </a:p>
          <a:p>
            <a:pPr marL="508000" indent="-228600">
              <a:lnSpc>
                <a:spcPts val="600"/>
              </a:lnSpc>
              <a:spcBef>
                <a:spcPts val="0"/>
              </a:spcBef>
              <a:spcAft>
                <a:spcPts val="300"/>
              </a:spcAft>
              <a:buFont typeface="System Font Regular"/>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0" indent="0">
              <a:lnSpc>
                <a:spcPts val="2200"/>
              </a:lnSpc>
              <a:spcBef>
                <a:spcPts val="600"/>
              </a:spcBef>
              <a:spcAft>
                <a:spcPts val="600"/>
              </a:spcAft>
              <a:buNone/>
            </a:pP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err="1">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64475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a:extLst>
              <a:ext uri="{FF2B5EF4-FFF2-40B4-BE49-F238E27FC236}">
                <a16:creationId xmlns:a16="http://schemas.microsoft.com/office/drawing/2014/main" id="{BD5D6BD6-CB29-CD4C-977F-042F83F4A0C1}"/>
              </a:ext>
            </a:extLst>
          </p:cNvPr>
          <p:cNvSpPr>
            <a:spLocks noGrp="1"/>
          </p:cNvSpPr>
          <p:nvPr>
            <p:ph type="sldNum" sz="quarter" idx="4"/>
          </p:nvPr>
        </p:nvSpPr>
        <p:spPr/>
        <p:txBody>
          <a:bodyPr/>
          <a:lstStyle/>
          <a:p>
            <a:fld id="{D8225FCD-C8BD-0A44-9961-FB1CAAEE0F5D}" type="slidenum">
              <a:rPr lang="en-US" smtClean="0"/>
              <a:pPr/>
              <a:t>9</a:t>
            </a:fld>
            <a:endParaRPr lang="en-US"/>
          </a:p>
        </p:txBody>
      </p:sp>
      <p:sp>
        <p:nvSpPr>
          <p:cNvPr id="29" name="Title 28">
            <a:extLst>
              <a:ext uri="{FF2B5EF4-FFF2-40B4-BE49-F238E27FC236}">
                <a16:creationId xmlns:a16="http://schemas.microsoft.com/office/drawing/2014/main" id="{0381A3A8-BD29-2B4E-AE40-F7CE17082145}"/>
              </a:ext>
            </a:extLst>
          </p:cNvPr>
          <p:cNvSpPr>
            <a:spLocks noGrp="1"/>
          </p:cNvSpPr>
          <p:nvPr>
            <p:ph type="title"/>
          </p:nvPr>
        </p:nvSpPr>
        <p:spPr/>
        <p:txBody>
          <a:bodyPr>
            <a:normAutofit/>
          </a:bodyPr>
          <a:lstStyle/>
          <a:p>
            <a:r>
              <a:rPr lang="en-US" dirty="0">
                <a:solidFill>
                  <a:schemeClr val="accent1"/>
                </a:solidFill>
              </a:rPr>
              <a:t>INVESTMENT</a:t>
            </a:r>
            <a:r>
              <a:rPr lang="en-US" dirty="0"/>
              <a:t> </a:t>
            </a:r>
            <a:r>
              <a:rPr lang="en-US" dirty="0">
                <a:solidFill>
                  <a:schemeClr val="accent2"/>
                </a:solidFill>
              </a:rPr>
              <a:t>HIGHLIGHTS</a:t>
            </a:r>
          </a:p>
        </p:txBody>
      </p:sp>
      <p:sp>
        <p:nvSpPr>
          <p:cNvPr id="2" name="Content Placeholder 29">
            <a:extLst>
              <a:ext uri="{FF2B5EF4-FFF2-40B4-BE49-F238E27FC236}">
                <a16:creationId xmlns:a16="http://schemas.microsoft.com/office/drawing/2014/main" id="{E89051DA-0CB7-B701-F926-614C36B9452E}"/>
              </a:ext>
            </a:extLst>
          </p:cNvPr>
          <p:cNvSpPr txBox="1">
            <a:spLocks/>
          </p:cNvSpPr>
          <p:nvPr/>
        </p:nvSpPr>
        <p:spPr>
          <a:xfrm>
            <a:off x="122713" y="1144823"/>
            <a:ext cx="5943236" cy="5050953"/>
          </a:xfrm>
          <a:prstGeom prst="rect">
            <a:avLst/>
          </a:prstGeom>
        </p:spPr>
        <p:txBody>
          <a:bodyPr lIns="91440" tIns="45720" rIns="91440" bIns="45720" anchor="t"/>
          <a:lstStyle>
            <a:lvl1pPr marL="457086" indent="-457086" algn="l" defTabSz="609448" rtl="0" eaLnBrk="1" latinLnBrk="0" hangingPunct="1">
              <a:spcBef>
                <a:spcPts val="1024"/>
              </a:spcBef>
              <a:buClr>
                <a:srgbClr val="538234"/>
              </a:buClr>
              <a:buSzPct val="100000"/>
              <a:buFont typeface="Arial" panose="020B0604020202020204" pitchFamily="34" charset="0"/>
              <a:buChar char="•"/>
              <a:defRPr sz="2399" kern="1200">
                <a:solidFill>
                  <a:schemeClr val="tx1"/>
                </a:solidFill>
                <a:latin typeface="+mn-lt"/>
                <a:ea typeface="+mn-ea"/>
                <a:cs typeface="+mn-cs"/>
              </a:defRPr>
            </a:lvl1pPr>
            <a:lvl2pPr marL="990352" indent="-380905" algn="l" defTabSz="609448" rtl="0" eaLnBrk="1" latinLnBrk="0" hangingPunct="1">
              <a:spcBef>
                <a:spcPts val="1024"/>
              </a:spcBef>
              <a:buClr>
                <a:srgbClr val="538234"/>
              </a:buClr>
              <a:buSzPct val="69000"/>
              <a:buFont typeface="System Font Regular"/>
              <a:buChar char="⎼"/>
              <a:defRPr sz="2133" kern="1200">
                <a:solidFill>
                  <a:schemeClr val="tx1"/>
                </a:solidFill>
                <a:latin typeface="+mn-lt"/>
                <a:ea typeface="+mn-ea"/>
                <a:cs typeface="+mn-cs"/>
              </a:defRPr>
            </a:lvl2pPr>
            <a:lvl3pPr marL="1675981" indent="-457086" algn="l" defTabSz="609448" rtl="0" eaLnBrk="1" latinLnBrk="0" hangingPunct="1">
              <a:spcBef>
                <a:spcPts val="1024"/>
              </a:spcBef>
              <a:buClr>
                <a:srgbClr val="538234"/>
              </a:buClr>
              <a:buSzPct val="69000"/>
              <a:buFont typeface="System Font Regular"/>
              <a:buChar char="⎼"/>
              <a:defRPr sz="1866" kern="1200">
                <a:solidFill>
                  <a:schemeClr val="tx1"/>
                </a:solidFill>
                <a:latin typeface="+mn-lt"/>
                <a:ea typeface="+mn-ea"/>
                <a:cs typeface="+mn-cs"/>
              </a:defRPr>
            </a:lvl3pPr>
            <a:lvl4pPr marL="2133067"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2"/>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293688" indent="-293688">
              <a:lnSpc>
                <a:spcPts val="2200"/>
              </a:lnSpc>
              <a:spcBef>
                <a:spcPts val="600"/>
              </a:spcBef>
              <a:spcAft>
                <a:spcPts val="600"/>
              </a:spcAft>
              <a:buBlip>
                <a:blip r:embed="rId3"/>
              </a:buBlip>
            </a:pPr>
            <a:r>
              <a:rPr lang="en-US" sz="1700" b="1" dirty="0">
                <a:latin typeface="Roboto" panose="02000000000000000000" pitchFamily="2" charset="0"/>
                <a:ea typeface="Roboto" panose="02000000000000000000" pitchFamily="2" charset="0"/>
                <a:cs typeface="Roboto" panose="02000000000000000000" pitchFamily="2" charset="0"/>
              </a:rPr>
              <a:t>Building the </a:t>
            </a:r>
            <a:r>
              <a:rPr lang="en-US" sz="1700" b="1" dirty="0" err="1">
                <a:latin typeface="Roboto" panose="02000000000000000000" pitchFamily="2" charset="0"/>
                <a:ea typeface="Roboto" panose="02000000000000000000" pitchFamily="2" charset="0"/>
                <a:cs typeface="Roboto" panose="02000000000000000000" pitchFamily="2" charset="0"/>
              </a:rPr>
              <a:t>Onfolio</a:t>
            </a:r>
            <a:r>
              <a:rPr lang="en-US" sz="1700" b="1" dirty="0">
                <a:latin typeface="Roboto" panose="02000000000000000000" pitchFamily="2" charset="0"/>
                <a:ea typeface="Roboto" panose="02000000000000000000" pitchFamily="2" charset="0"/>
                <a:cs typeface="Roboto" panose="02000000000000000000" pitchFamily="2" charset="0"/>
              </a:rPr>
              <a:t> “Flywheel”</a:t>
            </a:r>
            <a:endParaRPr lang="en-US" sz="1700" u="sng"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2200"/>
              </a:lnSpc>
              <a:spcBef>
                <a:spcPts val="0"/>
              </a:spcBef>
              <a:spcAft>
                <a:spcPts val="300"/>
              </a:spcAft>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Overall strategy is to leverage non-dilutive financing for further acquisitions of $500k - $2M EBITDA online businesses for 3-4x EBITDA</a:t>
            </a:r>
          </a:p>
          <a:p>
            <a:pPr marL="508000" indent="-228600">
              <a:lnSpc>
                <a:spcPts val="2200"/>
              </a:lnSpc>
              <a:spcBef>
                <a:spcPts val="300"/>
              </a:spcBef>
              <a:spcAft>
                <a:spcPts val="300"/>
              </a:spcAft>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We believe we can access &lt;15% cost of capital and expect 25% ROI from the acquisitions, assuming successful integration, execution, cross-promotion, and synergies</a:t>
            </a:r>
          </a:p>
          <a:p>
            <a:pPr marL="508000" indent="-228600">
              <a:lnSpc>
                <a:spcPts val="2200"/>
              </a:lnSpc>
              <a:spcBef>
                <a:spcPts val="300"/>
              </a:spcBef>
              <a:spcAft>
                <a:spcPts val="300"/>
              </a:spcAft>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Current fixed costs associated with operating the business will be overcome with 1-2 more acquisitions through operating leverage</a:t>
            </a:r>
          </a:p>
          <a:p>
            <a:pPr marL="508000" indent="-228600">
              <a:lnSpc>
                <a:spcPts val="2200"/>
              </a:lnSpc>
              <a:spcBef>
                <a:spcPts val="300"/>
              </a:spcBef>
              <a:spcAft>
                <a:spcPts val="300"/>
              </a:spcAft>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At scale, this strategy should optimize cash flows, generate millions of dollars in FCF, and be a “flywheel” that allows for self-funding of future acquisitions and re-investment (i.e. wash, rinse, repeat)</a:t>
            </a:r>
          </a:p>
          <a:p>
            <a:pPr marL="508000" indent="-228600">
              <a:lnSpc>
                <a:spcPts val="2200"/>
              </a:lnSpc>
              <a:spcBef>
                <a:spcPts val="300"/>
              </a:spcBef>
              <a:spcAft>
                <a:spcPts val="300"/>
              </a:spcAft>
              <a:buFont typeface="System Font Regular"/>
              <a:buChar char="⎼"/>
            </a:pPr>
            <a:r>
              <a:rPr lang="en-US" sz="1700" dirty="0">
                <a:latin typeface="Roboto" panose="02000000000000000000" pitchFamily="2" charset="0"/>
                <a:ea typeface="Roboto" panose="02000000000000000000" pitchFamily="2" charset="0"/>
                <a:cs typeface="Roboto" panose="02000000000000000000" pitchFamily="2" charset="0"/>
              </a:rPr>
              <a:t>Leveraging AI potentially allows for layer of additional opportunity on top of our existing thesis</a:t>
            </a:r>
          </a:p>
          <a:p>
            <a:pPr marL="508000" indent="-228600">
              <a:lnSpc>
                <a:spcPts val="600"/>
              </a:lnSpc>
              <a:spcBef>
                <a:spcPts val="0"/>
              </a:spcBef>
              <a:spcAft>
                <a:spcPts val="300"/>
              </a:spcAft>
              <a:buFont typeface="System Font Regular"/>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508000" indent="-228600">
              <a:lnSpc>
                <a:spcPts val="600"/>
              </a:lnSpc>
              <a:spcBef>
                <a:spcPts val="0"/>
              </a:spcBef>
              <a:spcAft>
                <a:spcPts val="300"/>
              </a:spcAft>
              <a:buFont typeface="System Font Regular"/>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0" indent="0">
              <a:lnSpc>
                <a:spcPts val="2200"/>
              </a:lnSpc>
              <a:spcBef>
                <a:spcPts val="600"/>
              </a:spcBef>
              <a:spcAft>
                <a:spcPts val="600"/>
              </a:spcAft>
              <a:buNone/>
            </a:pP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a:latin typeface="Roboto" panose="02000000000000000000" pitchFamily="2" charset="0"/>
              <a:ea typeface="Roboto" panose="02000000000000000000" pitchFamily="2" charset="0"/>
              <a:cs typeface="Roboto" panose="02000000000000000000" pitchFamily="2" charset="0"/>
            </a:endParaRPr>
          </a:p>
          <a:p>
            <a:pPr marL="293688" indent="-293688">
              <a:lnSpc>
                <a:spcPts val="2200"/>
              </a:lnSpc>
              <a:spcBef>
                <a:spcPts val="600"/>
              </a:spcBef>
              <a:spcAft>
                <a:spcPts val="600"/>
              </a:spcAft>
              <a:buBlip>
                <a:blip r:embed="rId3"/>
              </a:buBlip>
            </a:pPr>
            <a:endParaRPr lang="en-US" sz="1450" dirty="0" err="1">
              <a:latin typeface="Roboto" panose="02000000000000000000" pitchFamily="2" charset="0"/>
              <a:ea typeface="Roboto" panose="02000000000000000000" pitchFamily="2" charset="0"/>
              <a:cs typeface="Roboto" panose="02000000000000000000" pitchFamily="2" charset="0"/>
            </a:endParaRPr>
          </a:p>
        </p:txBody>
      </p:sp>
      <p:sp>
        <p:nvSpPr>
          <p:cNvPr id="5" name="Freeform: Shape 95">
            <a:extLst>
              <a:ext uri="{FF2B5EF4-FFF2-40B4-BE49-F238E27FC236}">
                <a16:creationId xmlns:a16="http://schemas.microsoft.com/office/drawing/2014/main" id="{DB4E260D-A0C7-24A2-394B-55BD3811E9B0}"/>
              </a:ext>
            </a:extLst>
          </p:cNvPr>
          <p:cNvSpPr/>
          <p:nvPr/>
        </p:nvSpPr>
        <p:spPr>
          <a:xfrm>
            <a:off x="7298607" y="4004061"/>
            <a:ext cx="3598660" cy="1865322"/>
          </a:xfrm>
          <a:custGeom>
            <a:avLst/>
            <a:gdLst>
              <a:gd name="connsiteX0" fmla="*/ 153809 w 3598660"/>
              <a:gd name="connsiteY0" fmla="*/ 0 h 1865322"/>
              <a:gd name="connsiteX1" fmla="*/ 1070272 w 3598660"/>
              <a:gd name="connsiteY1" fmla="*/ 347093 h 1865322"/>
              <a:gd name="connsiteX2" fmla="*/ 915158 w 3598660"/>
              <a:gd name="connsiteY2" fmla="*/ 437059 h 1865322"/>
              <a:gd name="connsiteX3" fmla="*/ 946479 w 3598660"/>
              <a:gd name="connsiteY3" fmla="*/ 488606 h 1865322"/>
              <a:gd name="connsiteX4" fmla="*/ 1870155 w 3598660"/>
              <a:gd name="connsiteY4" fmla="*/ 979628 h 1865322"/>
              <a:gd name="connsiteX5" fmla="*/ 2793832 w 3598660"/>
              <a:gd name="connsiteY5" fmla="*/ 488606 h 1865322"/>
              <a:gd name="connsiteX6" fmla="*/ 2832215 w 3598660"/>
              <a:gd name="connsiteY6" fmla="*/ 425437 h 1865322"/>
              <a:gd name="connsiteX7" fmla="*/ 3598660 w 3598660"/>
              <a:gd name="connsiteY7" fmla="*/ 867944 h 1865322"/>
              <a:gd name="connsiteX8" fmla="*/ 3528265 w 3598660"/>
              <a:gd name="connsiteY8" fmla="*/ 983806 h 1865322"/>
              <a:gd name="connsiteX9" fmla="*/ 1870156 w 3598660"/>
              <a:gd name="connsiteY9" fmla="*/ 1865322 h 1865322"/>
              <a:gd name="connsiteX10" fmla="*/ 212048 w 3598660"/>
              <a:gd name="connsiteY10" fmla="*/ 983806 h 1865322"/>
              <a:gd name="connsiteX11" fmla="*/ 149623 w 3598660"/>
              <a:gd name="connsiteY11" fmla="*/ 881064 h 1865322"/>
              <a:gd name="connsiteX12" fmla="*/ 0 w 3598660"/>
              <a:gd name="connsiteY12" fmla="*/ 967844 h 186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8660" h="1865322">
                <a:moveTo>
                  <a:pt x="153809" y="0"/>
                </a:moveTo>
                <a:lnTo>
                  <a:pt x="1070272" y="347093"/>
                </a:lnTo>
                <a:lnTo>
                  <a:pt x="915158" y="437059"/>
                </a:lnTo>
                <a:lnTo>
                  <a:pt x="946479" y="488606"/>
                </a:lnTo>
                <a:cubicBezTo>
                  <a:pt x="1146658" y="784853"/>
                  <a:pt x="1485656" y="979628"/>
                  <a:pt x="1870155" y="979628"/>
                </a:cubicBezTo>
                <a:cubicBezTo>
                  <a:pt x="2254655" y="979628"/>
                  <a:pt x="2593654" y="784853"/>
                  <a:pt x="2793832" y="488606"/>
                </a:cubicBezTo>
                <a:lnTo>
                  <a:pt x="2832215" y="425437"/>
                </a:lnTo>
                <a:lnTo>
                  <a:pt x="3598660" y="867944"/>
                </a:lnTo>
                <a:lnTo>
                  <a:pt x="3528265" y="983806"/>
                </a:lnTo>
                <a:cubicBezTo>
                  <a:pt x="3168920" y="1515650"/>
                  <a:pt x="2560378" y="1865322"/>
                  <a:pt x="1870156" y="1865322"/>
                </a:cubicBezTo>
                <a:cubicBezTo>
                  <a:pt x="1179935" y="1865322"/>
                  <a:pt x="571392" y="1515650"/>
                  <a:pt x="212048" y="983806"/>
                </a:cubicBezTo>
                <a:lnTo>
                  <a:pt x="149623" y="881064"/>
                </a:lnTo>
                <a:lnTo>
                  <a:pt x="0" y="967844"/>
                </a:lnTo>
                <a:close/>
              </a:path>
            </a:pathLst>
          </a:custGeom>
          <a:gradFill>
            <a:gsLst>
              <a:gs pos="100000">
                <a:srgbClr val="DDFDFF"/>
              </a:gs>
              <a:gs pos="13000">
                <a:schemeClr val="accent2"/>
              </a:gs>
            </a:gsLst>
            <a:lin ang="11400000" scaled="0"/>
          </a:gradFill>
          <a:ln w="3175">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6" name="Freeform: Shape 88">
            <a:extLst>
              <a:ext uri="{FF2B5EF4-FFF2-40B4-BE49-F238E27FC236}">
                <a16:creationId xmlns:a16="http://schemas.microsoft.com/office/drawing/2014/main" id="{0383411C-336C-D73D-B07A-A1AF2D519796}"/>
              </a:ext>
            </a:extLst>
          </p:cNvPr>
          <p:cNvSpPr/>
          <p:nvPr/>
        </p:nvSpPr>
        <p:spPr>
          <a:xfrm rot="12600000">
            <a:off x="8405457" y="2254289"/>
            <a:ext cx="3193304" cy="2744984"/>
          </a:xfrm>
          <a:custGeom>
            <a:avLst/>
            <a:gdLst>
              <a:gd name="connsiteX0" fmla="*/ 3193304 w 3193304"/>
              <a:gd name="connsiteY0" fmla="*/ 2478340 h 2744984"/>
              <a:gd name="connsiteX1" fmla="*/ 3014230 w 3193304"/>
              <a:gd name="connsiteY1" fmla="*/ 2570014 h 2744984"/>
              <a:gd name="connsiteX2" fmla="*/ 465036 w 3193304"/>
              <a:gd name="connsiteY2" fmla="*/ 1745004 h 2744984"/>
              <a:gd name="connsiteX3" fmla="*/ 197528 w 3193304"/>
              <a:gd name="connsiteY3" fmla="*/ 798983 h 2744984"/>
              <a:gd name="connsiteX4" fmla="*/ 198399 w 3193304"/>
              <a:gd name="connsiteY4" fmla="*/ 760049 h 2744984"/>
              <a:gd name="connsiteX5" fmla="*/ 0 w 3193304"/>
              <a:gd name="connsiteY5" fmla="*/ 760049 h 2744984"/>
              <a:gd name="connsiteX6" fmla="*/ 618630 w 3193304"/>
              <a:gd name="connsiteY6" fmla="*/ 0 h 2744984"/>
              <a:gd name="connsiteX7" fmla="*/ 1237260 w 3193304"/>
              <a:gd name="connsiteY7" fmla="*/ 760049 h 2744984"/>
              <a:gd name="connsiteX8" fmla="*/ 1083412 w 3193304"/>
              <a:gd name="connsiteY8" fmla="*/ 760049 h 2744984"/>
              <a:gd name="connsiteX9" fmla="*/ 1083073 w 3193304"/>
              <a:gd name="connsiteY9" fmla="*/ 775198 h 2744984"/>
              <a:gd name="connsiteX10" fmla="*/ 1232070 w 3193304"/>
              <a:gd name="connsiteY10" fmla="*/ 1302157 h 2744984"/>
              <a:gd name="connsiteX11" fmla="*/ 2652095 w 3193304"/>
              <a:gd name="connsiteY11" fmla="*/ 1761662 h 2744984"/>
              <a:gd name="connsiteX12" fmla="*/ 2750456 w 3193304"/>
              <a:gd name="connsiteY12" fmla="*/ 1711306 h 274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3304" h="2744984">
                <a:moveTo>
                  <a:pt x="3193304" y="2478340"/>
                </a:moveTo>
                <a:lnTo>
                  <a:pt x="3014230" y="2570014"/>
                </a:lnTo>
                <a:cubicBezTo>
                  <a:pt x="2089809" y="2985501"/>
                  <a:pt x="982647" y="2641533"/>
                  <a:pt x="465036" y="1745004"/>
                </a:cubicBezTo>
                <a:cubicBezTo>
                  <a:pt x="292499" y="1446161"/>
                  <a:pt x="205885" y="1121286"/>
                  <a:pt x="197528" y="798983"/>
                </a:cubicBezTo>
                <a:lnTo>
                  <a:pt x="198399" y="760049"/>
                </a:lnTo>
                <a:lnTo>
                  <a:pt x="0" y="760049"/>
                </a:lnTo>
                <a:lnTo>
                  <a:pt x="618630" y="0"/>
                </a:lnTo>
                <a:lnTo>
                  <a:pt x="1237260" y="760049"/>
                </a:lnTo>
                <a:lnTo>
                  <a:pt x="1083412" y="760049"/>
                </a:lnTo>
                <a:lnTo>
                  <a:pt x="1083073" y="775198"/>
                </a:lnTo>
                <a:cubicBezTo>
                  <a:pt x="1087722" y="954731"/>
                  <a:pt x="1135964" y="1135695"/>
                  <a:pt x="1232070" y="1302157"/>
                </a:cubicBezTo>
                <a:cubicBezTo>
                  <a:pt x="1520390" y="1801541"/>
                  <a:pt x="2137133" y="1993119"/>
                  <a:pt x="2652095" y="1761662"/>
                </a:cubicBezTo>
                <a:lnTo>
                  <a:pt x="2750456" y="1711306"/>
                </a:lnTo>
                <a:close/>
              </a:path>
            </a:pathLst>
          </a:custGeom>
          <a:gradFill>
            <a:gsLst>
              <a:gs pos="100000">
                <a:schemeClr val="accent1">
                  <a:lumMod val="20000"/>
                  <a:lumOff val="80000"/>
                </a:schemeClr>
              </a:gs>
              <a:gs pos="13000">
                <a:schemeClr val="accent1"/>
              </a:gs>
            </a:gsLst>
            <a:lin ang="11400000" scaled="0"/>
          </a:gradFill>
          <a:ln w="31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14" name="TextBox 13">
            <a:extLst>
              <a:ext uri="{FF2B5EF4-FFF2-40B4-BE49-F238E27FC236}">
                <a16:creationId xmlns:a16="http://schemas.microsoft.com/office/drawing/2014/main" id="{B02F6B22-E013-FE54-3F1D-F1CCA07C984B}"/>
              </a:ext>
            </a:extLst>
          </p:cNvPr>
          <p:cNvSpPr txBox="1"/>
          <p:nvPr/>
        </p:nvSpPr>
        <p:spPr>
          <a:xfrm>
            <a:off x="7959170" y="1067120"/>
            <a:ext cx="2440570" cy="304159"/>
          </a:xfrm>
          <a:prstGeom prst="rect">
            <a:avLst/>
          </a:prstGeom>
          <a:noFill/>
        </p:spPr>
        <p:txBody>
          <a:bodyPr wrap="square" rtlCol="0">
            <a:noAutofit/>
          </a:bodyPr>
          <a:lstStyle/>
          <a:p>
            <a:pPr algn="ctr">
              <a:lnSpc>
                <a:spcPts val="2220"/>
              </a:lnSpc>
            </a:pPr>
            <a:r>
              <a:rPr lang="en-IN" sz="200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Cash Flow Flywheel</a:t>
            </a:r>
          </a:p>
        </p:txBody>
      </p:sp>
      <p:sp>
        <p:nvSpPr>
          <p:cNvPr id="8" name="Freeform: Shape 93">
            <a:extLst>
              <a:ext uri="{FF2B5EF4-FFF2-40B4-BE49-F238E27FC236}">
                <a16:creationId xmlns:a16="http://schemas.microsoft.com/office/drawing/2014/main" id="{58128266-7777-3DF7-F2E7-9BDACEAC7D8F}"/>
              </a:ext>
            </a:extLst>
          </p:cNvPr>
          <p:cNvSpPr/>
          <p:nvPr/>
        </p:nvSpPr>
        <p:spPr>
          <a:xfrm>
            <a:off x="7169153" y="1696971"/>
            <a:ext cx="2744803" cy="2985039"/>
          </a:xfrm>
          <a:custGeom>
            <a:avLst/>
            <a:gdLst>
              <a:gd name="connsiteX0" fmla="*/ 1984754 w 2744803"/>
              <a:gd name="connsiteY0" fmla="*/ 0 h 2985039"/>
              <a:gd name="connsiteX1" fmla="*/ 2744803 w 2744803"/>
              <a:gd name="connsiteY1" fmla="*/ 618631 h 2985039"/>
              <a:gd name="connsiteX2" fmla="*/ 1984754 w 2744803"/>
              <a:gd name="connsiteY2" fmla="*/ 1237261 h 2985039"/>
              <a:gd name="connsiteX3" fmla="*/ 1984754 w 2744803"/>
              <a:gd name="connsiteY3" fmla="*/ 1060058 h 2985039"/>
              <a:gd name="connsiteX4" fmla="*/ 1885719 w 2744803"/>
              <a:gd name="connsiteY4" fmla="*/ 1065057 h 2985039"/>
              <a:gd name="connsiteX5" fmla="*/ 885694 w 2744803"/>
              <a:gd name="connsiteY5" fmla="*/ 2173013 h 2985039"/>
              <a:gd name="connsiteX6" fmla="*/ 920763 w 2744803"/>
              <a:gd name="connsiteY6" fmla="*/ 2451345 h 2985039"/>
              <a:gd name="connsiteX7" fmla="*/ 956719 w 2744803"/>
              <a:gd name="connsiteY7" fmla="*/ 2562148 h 2985039"/>
              <a:gd name="connsiteX8" fmla="*/ 283264 w 2744803"/>
              <a:gd name="connsiteY8" fmla="*/ 2307090 h 2985039"/>
              <a:gd name="connsiteX9" fmla="*/ 175525 w 2744803"/>
              <a:gd name="connsiteY9" fmla="*/ 2985039 h 2985039"/>
              <a:gd name="connsiteX10" fmla="*/ 138699 w 2744803"/>
              <a:gd name="connsiteY10" fmla="*/ 2906143 h 2985039"/>
              <a:gd name="connsiteX11" fmla="*/ 0 w 2744803"/>
              <a:gd name="connsiteY11" fmla="*/ 2173013 h 2985039"/>
              <a:gd name="connsiteX12" fmla="*/ 1795162 w 2744803"/>
              <a:gd name="connsiteY12" fmla="*/ 183936 h 2985039"/>
              <a:gd name="connsiteX13" fmla="*/ 1984754 w 2744803"/>
              <a:gd name="connsiteY13" fmla="*/ 174363 h 2985039"/>
              <a:gd name="connsiteX14" fmla="*/ 1984754 w 2744803"/>
              <a:gd name="connsiteY14" fmla="*/ 0 h 298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4803" h="2985039">
                <a:moveTo>
                  <a:pt x="1984754" y="0"/>
                </a:moveTo>
                <a:lnTo>
                  <a:pt x="2744803" y="618631"/>
                </a:lnTo>
                <a:lnTo>
                  <a:pt x="1984754" y="1237261"/>
                </a:lnTo>
                <a:lnTo>
                  <a:pt x="1984754" y="1060058"/>
                </a:lnTo>
                <a:lnTo>
                  <a:pt x="1885719" y="1065057"/>
                </a:lnTo>
                <a:cubicBezTo>
                  <a:pt x="1324020" y="1122091"/>
                  <a:pt x="885694" y="1596374"/>
                  <a:pt x="885694" y="2173013"/>
                </a:cubicBezTo>
                <a:cubicBezTo>
                  <a:pt x="885694" y="2269119"/>
                  <a:pt x="897870" y="2362383"/>
                  <a:pt x="920763" y="2451345"/>
                </a:cubicBezTo>
                <a:lnTo>
                  <a:pt x="956719" y="2562148"/>
                </a:lnTo>
                <a:lnTo>
                  <a:pt x="283264" y="2307090"/>
                </a:lnTo>
                <a:lnTo>
                  <a:pt x="175525" y="2985039"/>
                </a:lnTo>
                <a:lnTo>
                  <a:pt x="138699" y="2906143"/>
                </a:lnTo>
                <a:cubicBezTo>
                  <a:pt x="49178" y="2679140"/>
                  <a:pt x="0" y="2431819"/>
                  <a:pt x="0" y="2173013"/>
                </a:cubicBezTo>
                <a:cubicBezTo>
                  <a:pt x="0" y="1137790"/>
                  <a:pt x="786846" y="286325"/>
                  <a:pt x="1795162" y="183936"/>
                </a:cubicBezTo>
                <a:lnTo>
                  <a:pt x="1984754" y="174363"/>
                </a:lnTo>
                <a:lnTo>
                  <a:pt x="1984754" y="0"/>
                </a:lnTo>
                <a:close/>
              </a:path>
            </a:pathLst>
          </a:custGeom>
          <a:gradFill>
            <a:gsLst>
              <a:gs pos="100000">
                <a:srgbClr val="EAEBF1"/>
              </a:gs>
              <a:gs pos="13000">
                <a:schemeClr val="accent5"/>
              </a:gs>
            </a:gsLst>
            <a:lin ang="11400000" scaled="0"/>
          </a:gradFill>
          <a:ln w="3175">
            <a:solidFill>
              <a:schemeClr val="accent5">
                <a:lumMod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6" name="TextBox 25">
            <a:extLst>
              <a:ext uri="{FF2B5EF4-FFF2-40B4-BE49-F238E27FC236}">
                <a16:creationId xmlns:a16="http://schemas.microsoft.com/office/drawing/2014/main" id="{D8D24A93-0712-729C-4E35-2D09B1C9006A}"/>
              </a:ext>
            </a:extLst>
          </p:cNvPr>
          <p:cNvSpPr txBox="1"/>
          <p:nvPr/>
        </p:nvSpPr>
        <p:spPr>
          <a:xfrm>
            <a:off x="10643848" y="2254799"/>
            <a:ext cx="1351790" cy="584775"/>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85000"/>
                    <a:lumOff val="15000"/>
                  </a:schemeClr>
                </a:solidFill>
                <a:effectLst/>
                <a:uLnTx/>
                <a:uFillTx/>
                <a:latin typeface="Roboto" panose="02000000000000000000" pitchFamily="2" charset="0"/>
                <a:ea typeface="Roboto" panose="02000000000000000000" pitchFamily="2" charset="0"/>
                <a:cs typeface="Roboto" panose="02000000000000000000" pitchFamily="2" charset="0"/>
              </a:rPr>
              <a:t>Acquire Business</a:t>
            </a:r>
          </a:p>
        </p:txBody>
      </p:sp>
      <p:pic>
        <p:nvPicPr>
          <p:cNvPr id="28" name="Picture 27" descr="Icon&#10;&#10;Description automatically generated">
            <a:extLst>
              <a:ext uri="{FF2B5EF4-FFF2-40B4-BE49-F238E27FC236}">
                <a16:creationId xmlns:a16="http://schemas.microsoft.com/office/drawing/2014/main" id="{47BD3C16-DFA9-7938-4DA9-2CC20BF68C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7249" y="3660423"/>
            <a:ext cx="1816485" cy="416277"/>
          </a:xfrm>
          <a:prstGeom prst="rect">
            <a:avLst/>
          </a:prstGeom>
        </p:spPr>
      </p:pic>
      <p:sp>
        <p:nvSpPr>
          <p:cNvPr id="30" name="TextBox 29">
            <a:extLst>
              <a:ext uri="{FF2B5EF4-FFF2-40B4-BE49-F238E27FC236}">
                <a16:creationId xmlns:a16="http://schemas.microsoft.com/office/drawing/2014/main" id="{4870AA67-EEC6-9A19-23C4-9CF0C3E1FFF5}"/>
              </a:ext>
            </a:extLst>
          </p:cNvPr>
          <p:cNvSpPr txBox="1"/>
          <p:nvPr/>
        </p:nvSpPr>
        <p:spPr>
          <a:xfrm>
            <a:off x="8352891" y="5921514"/>
            <a:ext cx="1486969" cy="830997"/>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85000"/>
                    <a:lumOff val="15000"/>
                  </a:schemeClr>
                </a:solidFill>
                <a:effectLst/>
                <a:uLnTx/>
                <a:uFillTx/>
                <a:latin typeface="Roboto" panose="02000000000000000000" pitchFamily="2" charset="0"/>
                <a:ea typeface="Roboto" panose="02000000000000000000" pitchFamily="2" charset="0"/>
                <a:cs typeface="Roboto" panose="02000000000000000000" pitchFamily="2" charset="0"/>
              </a:rPr>
              <a:t>Optimize Performance</a:t>
            </a:r>
          </a:p>
        </p:txBody>
      </p:sp>
      <p:sp>
        <p:nvSpPr>
          <p:cNvPr id="32" name="TextBox 31">
            <a:extLst>
              <a:ext uri="{FF2B5EF4-FFF2-40B4-BE49-F238E27FC236}">
                <a16:creationId xmlns:a16="http://schemas.microsoft.com/office/drawing/2014/main" id="{9C1887E6-6004-8568-4857-55C49C881431}"/>
              </a:ext>
            </a:extLst>
          </p:cNvPr>
          <p:cNvSpPr txBox="1"/>
          <p:nvPr/>
        </p:nvSpPr>
        <p:spPr>
          <a:xfrm>
            <a:off x="6096000" y="2254799"/>
            <a:ext cx="1486969" cy="584775"/>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85000"/>
                    <a:lumOff val="15000"/>
                  </a:schemeClr>
                </a:solidFill>
                <a:effectLst/>
                <a:uLnTx/>
                <a:uFillTx/>
                <a:latin typeface="Roboto" panose="02000000000000000000" pitchFamily="2" charset="0"/>
                <a:ea typeface="Roboto" panose="02000000000000000000" pitchFamily="2" charset="0"/>
                <a:cs typeface="Roboto" panose="02000000000000000000" pitchFamily="2" charset="0"/>
              </a:rPr>
              <a:t>Compound</a:t>
            </a:r>
            <a:br>
              <a:rPr kumimoji="0" lang="en-US" sz="1600" b="1" i="0" u="none" strike="noStrike" kern="1200" cap="none" spc="0" normalizeH="0" baseline="0" noProof="0" dirty="0">
                <a:ln>
                  <a:noFill/>
                </a:ln>
                <a:solidFill>
                  <a:schemeClr val="tx1">
                    <a:lumMod val="85000"/>
                    <a:lumOff val="15000"/>
                  </a:schemeClr>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600" b="1" i="0" u="none" strike="noStrike" kern="1200" cap="none" spc="0" normalizeH="0" baseline="0" noProof="0" dirty="0">
                <a:ln>
                  <a:noFill/>
                </a:ln>
                <a:solidFill>
                  <a:schemeClr val="tx1">
                    <a:lumMod val="85000"/>
                    <a:lumOff val="15000"/>
                  </a:schemeClr>
                </a:solidFill>
                <a:effectLst/>
                <a:uLnTx/>
                <a:uFillTx/>
                <a:latin typeface="Roboto" panose="02000000000000000000" pitchFamily="2" charset="0"/>
                <a:ea typeface="Roboto" panose="02000000000000000000" pitchFamily="2" charset="0"/>
                <a:cs typeface="Roboto" panose="02000000000000000000" pitchFamily="2" charset="0"/>
              </a:rPr>
              <a:t>Cashflows</a:t>
            </a:r>
          </a:p>
        </p:txBody>
      </p:sp>
    </p:spTree>
    <p:extLst>
      <p:ext uri="{BB962C8B-B14F-4D97-AF65-F5344CB8AC3E}">
        <p14:creationId xmlns:p14="http://schemas.microsoft.com/office/powerpoint/2010/main" val="1089527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TAGS_ICONS" val="growth*numbers*figures*data*graphs*charts*big data*profits*turnover"/>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watching screen*audience*screen"/>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advocacy_POWER_USER_SEPARATOR_ICONS_activity_POWER_USER_SEPARATOR_ICONS_humanitarian_POWER_USER_SEPARATOR_ICONS_leadership_POWER_USER_SEPARATOR_ICONS_voice"/>
</p:tagLst>
</file>

<file path=ppt/theme/theme1.xml><?xml version="1.0" encoding="utf-8"?>
<a:theme xmlns:a="http://schemas.openxmlformats.org/drawingml/2006/main" name="3_Office Theme">
  <a:themeElements>
    <a:clrScheme name="Onfolio ">
      <a:dk1>
        <a:srgbClr val="000000"/>
      </a:dk1>
      <a:lt1>
        <a:srgbClr val="FFFFFF"/>
      </a:lt1>
      <a:dk2>
        <a:srgbClr val="1F497D"/>
      </a:dk2>
      <a:lt2>
        <a:srgbClr val="EEECE1"/>
      </a:lt2>
      <a:accent1>
        <a:srgbClr val="38B1A7"/>
      </a:accent1>
      <a:accent2>
        <a:srgbClr val="4C6276"/>
      </a:accent2>
      <a:accent3>
        <a:srgbClr val="2B4053"/>
      </a:accent3>
      <a:accent4>
        <a:srgbClr val="8EE66B"/>
      </a:accent4>
      <a:accent5>
        <a:srgbClr val="9CD2FF"/>
      </a:accent5>
      <a:accent6>
        <a:srgbClr val="E1B93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1_ZEN Investor New Template Presentation draft v.17_RB" id="{61DD42FD-CD17-264D-89C0-11BD21BB4805}" vid="{0938A78F-D3C2-C646-8666-5643E0A824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D6455A18890547980FD407AFB4C1FE" ma:contentTypeVersion="7" ma:contentTypeDescription="Create a new document." ma:contentTypeScope="" ma:versionID="81c5d7e9f03c0b07307cae27f7a0fc9d">
  <xsd:schema xmlns:xsd="http://www.w3.org/2001/XMLSchema" xmlns:xs="http://www.w3.org/2001/XMLSchema" xmlns:p="http://schemas.microsoft.com/office/2006/metadata/properties" xmlns:ns3="ecc5d0b2-e0d6-407c-8c61-e18f95bad17d" xmlns:ns4="12fe976f-0c9e-4f79-a289-b5fcfd40147e" targetNamespace="http://schemas.microsoft.com/office/2006/metadata/properties" ma:root="true" ma:fieldsID="981705906be6adae7e0730bab7b5368a" ns3:_="" ns4:_="">
    <xsd:import namespace="ecc5d0b2-e0d6-407c-8c61-e18f95bad17d"/>
    <xsd:import namespace="12fe976f-0c9e-4f79-a289-b5fcfd40147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c5d0b2-e0d6-407c-8c61-e18f95bad1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fe976f-0c9e-4f79-a289-b5fcfd40147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EC6D0F-6EFD-4595-BB01-F2710FED2DD6}">
  <ds:schemaRefs>
    <ds:schemaRef ds:uri="http://schemas.microsoft.com/office/2006/metadata/properties"/>
    <ds:schemaRef ds:uri="http://purl.org/dc/elements/1.1/"/>
    <ds:schemaRef ds:uri="ecc5d0b2-e0d6-407c-8c61-e18f95bad17d"/>
    <ds:schemaRef ds:uri="http://purl.org/dc/dcmitype/"/>
    <ds:schemaRef ds:uri="http://purl.org/dc/terms/"/>
    <ds:schemaRef ds:uri="http://schemas.openxmlformats.org/package/2006/metadata/core-properties"/>
    <ds:schemaRef ds:uri="12fe976f-0c9e-4f79-a289-b5fcfd40147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F6B2CD2-17B7-4180-BE18-54E527D8DC1E}">
  <ds:schemaRefs>
    <ds:schemaRef ds:uri="12fe976f-0c9e-4f79-a289-b5fcfd40147e"/>
    <ds:schemaRef ds:uri="ecc5d0b2-e0d6-407c-8c61-e18f95bad1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E628DF-503B-4312-BC3F-CC5C52AE44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3_Office Theme</Template>
  <TotalTime>59791</TotalTime>
  <Words>3084</Words>
  <Application>Microsoft Macintosh PowerPoint</Application>
  <PresentationFormat>Widescreen</PresentationFormat>
  <Paragraphs>303</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Calibre Regular</vt:lpstr>
      <vt:lpstr>System Font Regular</vt:lpstr>
      <vt:lpstr>Arial</vt:lpstr>
      <vt:lpstr>Calibri</vt:lpstr>
      <vt:lpstr>Montserrat</vt:lpstr>
      <vt:lpstr>Roboto</vt:lpstr>
      <vt:lpstr>Titillium Web</vt:lpstr>
      <vt:lpstr>3_Office Theme</vt:lpstr>
      <vt:lpstr>PowerPoint Presentation</vt:lpstr>
      <vt:lpstr>DISCLAIMER</vt:lpstr>
      <vt:lpstr>ABOUT US</vt:lpstr>
      <vt:lpstr>ONFOLIO - OVERVIEW</vt:lpstr>
      <vt:lpstr>EXECUTIVE TEAM</vt:lpstr>
      <vt:lpstr>INVESTMENT SUMMARY</vt:lpstr>
      <vt:lpstr>INVESTMENT HIGHLIGHTS</vt:lpstr>
      <vt:lpstr>INVESTMENT HIGHLIGHTS</vt:lpstr>
      <vt:lpstr>INVESTMENT HIGHLIGHTS</vt:lpstr>
      <vt:lpstr>INVESTMENT HIGHLIGHTS</vt:lpstr>
      <vt:lpstr>STRATEGY OVERVIEW</vt:lpstr>
      <vt:lpstr>ACQUISITION / GROWTH STRATEGY</vt:lpstr>
      <vt:lpstr>HOW WE GROW COMPANIES</vt:lpstr>
      <vt:lpstr>RECENT ONFOLIO ACQUISITIONS</vt:lpstr>
      <vt:lpstr>QUARTERLY FINANCIAL REVIEW</vt:lpstr>
      <vt:lpstr>BALANCE SHEET </vt:lpstr>
      <vt:lpstr>INVESTMENT SUMMARY</vt:lpstr>
      <vt:lpstr>PowerPoint Presentation</vt:lpstr>
      <vt:lpstr>PowerPoint Presentation</vt:lpstr>
      <vt:lpstr>BUSINESS TRANSFORMATION </vt:lpstr>
      <vt:lpstr>ONFOLIO 1.0 - OVERVIEW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b</dc:creator>
  <cp:lastModifiedBy>dominic wells</cp:lastModifiedBy>
  <cp:revision>220</cp:revision>
  <dcterms:created xsi:type="dcterms:W3CDTF">2021-11-09T17:31:47Z</dcterms:created>
  <dcterms:modified xsi:type="dcterms:W3CDTF">2024-01-17T08:22:01Z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0x01010003D6455A18890547980FD407AFB4C1FE</vt:lpwstr>
  </property>
</Properties>
</file>