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32"/>
  </p:notesMasterIdLst>
  <p:handoutMasterIdLst>
    <p:handoutMasterId r:id="rId33"/>
  </p:handoutMasterIdLst>
  <p:sldIdLst>
    <p:sldId id="334" r:id="rId2"/>
    <p:sldId id="319" r:id="rId3"/>
    <p:sldId id="323" r:id="rId4"/>
    <p:sldId id="335" r:id="rId5"/>
    <p:sldId id="325" r:id="rId6"/>
    <p:sldId id="322" r:id="rId7"/>
    <p:sldId id="320" r:id="rId8"/>
    <p:sldId id="321" r:id="rId9"/>
    <p:sldId id="288" r:id="rId10"/>
    <p:sldId id="256" r:id="rId11"/>
    <p:sldId id="262" r:id="rId12"/>
    <p:sldId id="263" r:id="rId13"/>
    <p:sldId id="336" r:id="rId14"/>
    <p:sldId id="356" r:id="rId15"/>
    <p:sldId id="357" r:id="rId16"/>
    <p:sldId id="358" r:id="rId17"/>
    <p:sldId id="359" r:id="rId18"/>
    <p:sldId id="344" r:id="rId19"/>
    <p:sldId id="345" r:id="rId20"/>
    <p:sldId id="327" r:id="rId21"/>
    <p:sldId id="317" r:id="rId22"/>
    <p:sldId id="316" r:id="rId23"/>
    <p:sldId id="332" r:id="rId24"/>
    <p:sldId id="328" r:id="rId25"/>
    <p:sldId id="351" r:id="rId26"/>
    <p:sldId id="301" r:id="rId27"/>
    <p:sldId id="329" r:id="rId28"/>
    <p:sldId id="333" r:id="rId29"/>
    <p:sldId id="286" r:id="rId30"/>
    <p:sldId id="303" r:id="rId31"/>
  </p:sldIdLst>
  <p:sldSz cx="9144000" cy="6858000" type="screen4x3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24" autoAdjust="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6738" y="0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pPr>
              <a:defRPr/>
            </a:pPr>
            <a:fld id="{BC86D0FB-9C6F-4643-BEFD-9036235832FF}" type="datetimeFigureOut">
              <a:rPr lang="nl-NL"/>
              <a:pPr>
                <a:defRPr/>
              </a:pPr>
              <a:t>1-11-2016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42153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6738" y="9442153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pPr>
              <a:defRPr/>
            </a:pPr>
            <a:fld id="{75AEE183-93B0-4873-A457-03D0E82BF87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32073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6738" y="0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9216953-3D98-4ECD-A445-08FE214C5012}" type="datetimeFigureOut">
              <a:rPr lang="nl-NL"/>
              <a:pPr>
                <a:defRPr/>
              </a:pPr>
              <a:t>1-11-2016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046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pPr lvl="0"/>
            <a:endParaRPr lang="nl-NL" noProof="0" smtClean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vert="horz" lIns="91577" tIns="45789" rIns="91577" bIns="45789" rtlCol="0"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42153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6738" y="9442153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75BF6A7-EA3E-4850-B757-C38C9790BB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15580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4464028"/>
            <a:ext cx="6858000" cy="1194650"/>
          </a:xfrm>
        </p:spPr>
        <p:txBody>
          <a:bodyPr wrap="none" anchor="t">
            <a:normAutofit/>
          </a:bodyPr>
          <a:lstStyle>
            <a:lvl1pPr algn="r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100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49" y="3829878"/>
            <a:ext cx="6858000" cy="618523"/>
          </a:xfrm>
        </p:spPr>
        <p:txBody>
          <a:bodyPr anchor="b">
            <a:normAutofit/>
          </a:bodyPr>
          <a:lstStyle>
            <a:lvl1pPr marL="0" indent="0" algn="r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46844C-0D61-4AE0-849B-9950D2875FFA}" type="datetimeFigureOut">
              <a:rPr lang="nl-NL" smtClean="0"/>
              <a:pPr>
                <a:defRPr/>
              </a:pPr>
              <a:t>1-11-2016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DFFF36-C86B-4664-A2DC-C0FE58EC4A1A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30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367161"/>
            <a:ext cx="7886700" cy="81935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841" y="987426"/>
            <a:ext cx="7886700" cy="337973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5186516"/>
            <a:ext cx="7885509" cy="682472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69F8A1-ACAD-44F5-8F42-FCED7C054CAB}" type="datetimeFigureOut">
              <a:rPr lang="nl-NL" smtClean="0"/>
              <a:pPr>
                <a:defRPr/>
              </a:pPr>
              <a:t>1-11-2016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266271-0326-42C1-9817-74DA521414C0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0922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3534344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489399"/>
            <a:ext cx="7885509" cy="1501826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69F8A1-ACAD-44F5-8F42-FCED7C054CAB}" type="datetimeFigureOut">
              <a:rPr lang="nl-NL" smtClean="0"/>
              <a:pPr>
                <a:defRPr/>
              </a:pPr>
              <a:t>1-11-2016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266271-0326-42C1-9817-74DA521414C0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3660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365125"/>
            <a:ext cx="6977064" cy="2992904"/>
          </a:xfrm>
        </p:spPr>
        <p:txBody>
          <a:bodyPr anchor="ctr"/>
          <a:lstStyle>
            <a:lvl1pPr>
              <a:defRPr sz="33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4501729"/>
            <a:ext cx="7884318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69F8A1-ACAD-44F5-8F42-FCED7C054CAB}" type="datetimeFigureOut">
              <a:rPr lang="nl-NL" smtClean="0"/>
              <a:pPr>
                <a:defRPr/>
              </a:pPr>
              <a:t>1-11-2016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266271-0326-42C1-9817-74DA521414C0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9" name="TextBox 8"/>
          <p:cNvSpPr txBox="1"/>
          <p:nvPr/>
        </p:nvSpPr>
        <p:spPr>
          <a:xfrm>
            <a:off x="833283" y="786824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28359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69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326968"/>
            <a:ext cx="7886700" cy="2511835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850581"/>
            <a:ext cx="7885509" cy="1140644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69F8A1-ACAD-44F5-8F42-FCED7C054CAB}" type="datetimeFigureOut">
              <a:rPr lang="nl-NL" smtClean="0"/>
              <a:pPr>
                <a:defRPr/>
              </a:pPr>
              <a:t>1-11-2016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266271-0326-42C1-9817-74DA521414C0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151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002961" y="188595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17598" y="257175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40996" y="1885950"/>
            <a:ext cx="220218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nl-NL" smtClean="0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33081" y="257175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71777" y="1885950"/>
            <a:ext cx="2199085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nl-NL" smtClean="0"/>
              <a:t>Tekststijl van het model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71777" y="257175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69F8A1-ACAD-44F5-8F42-FCED7C054CAB}" type="datetimeFigureOut">
              <a:rPr lang="nl-NL" smtClean="0"/>
              <a:pPr>
                <a:defRPr/>
              </a:pPr>
              <a:t>1-11-2016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266271-0326-42C1-9817-74DA521414C0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05230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99064" y="4297503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99064" y="2256354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99064" y="4873766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748" y="4297503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256354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5733" y="4873765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53242" y="4297503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53241" y="2256354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53148" y="4873763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69F8A1-ACAD-44F5-8F42-FCED7C054CAB}" type="datetimeFigureOut">
              <a:rPr lang="nl-NL" smtClean="0"/>
              <a:pPr>
                <a:defRPr/>
              </a:pPr>
              <a:t>1-11-2016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266271-0326-42C1-9817-74DA521414C0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96876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AB7DC9-6124-47D6-BCB3-4A4C295A922B}" type="datetimeFigureOut">
              <a:rPr lang="nl-NL" smtClean="0"/>
              <a:pPr>
                <a:defRPr/>
              </a:pPr>
              <a:t>1-11-2016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7189F-8D9A-4845-9C4E-AC6157C7FEC0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61028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A0A3F8-E1EE-4C00-932B-3C95D64B2B25}" type="datetimeFigureOut">
              <a:rPr lang="nl-NL" smtClean="0"/>
              <a:pPr>
                <a:defRPr/>
              </a:pPr>
              <a:t>1-11-2016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EA7D49-7F97-4A78-8DC4-885623E90658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5718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D62FBA-DE14-4D4C-8B4D-5BD509DE8B2A}" type="datetimeFigureOut">
              <a:rPr lang="nl-NL" smtClean="0"/>
              <a:pPr>
                <a:defRPr/>
              </a:pPr>
              <a:t>1-11-2016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9C4787-F4DC-4E0E-825A-147AD69FB2FE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3196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40899" y="4464028"/>
            <a:ext cx="6858000" cy="1194650"/>
          </a:xfrm>
        </p:spPr>
        <p:txBody>
          <a:bodyPr wrap="none" anchor="t">
            <a:normAutofit/>
          </a:bodyPr>
          <a:lstStyle>
            <a:lvl1pPr algn="l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40899" y="3829878"/>
            <a:ext cx="6858000" cy="617822"/>
          </a:xfrm>
        </p:spPr>
        <p:txBody>
          <a:bodyPr anchor="b">
            <a:normAutofit/>
          </a:bodyPr>
          <a:lstStyle>
            <a:lvl1pPr marL="0" indent="0" algn="l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CE6FB7-AA78-4E97-A396-D7E7664ED5E5}" type="datetimeFigureOut">
              <a:rPr lang="nl-NL" smtClean="0"/>
              <a:pPr>
                <a:defRPr/>
              </a:pPr>
              <a:t>1-11-2016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613205-8BF2-45B4-9590-584A6114C3AC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3967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1825625"/>
            <a:ext cx="3768912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9880" y="1825625"/>
            <a:ext cx="377547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52F7CE-0C80-41D7-A295-713BB648F390}" type="datetimeFigureOut">
              <a:rPr lang="nl-NL" smtClean="0"/>
              <a:pPr>
                <a:defRPr/>
              </a:pPr>
              <a:t>1-11-2016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EEC338-EE9F-44F9-928D-E37125FC416C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5026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681163"/>
            <a:ext cx="3768912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000" y="2505075"/>
            <a:ext cx="3768912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9880" y="1681163"/>
            <a:ext cx="3776661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9880" y="2505075"/>
            <a:ext cx="3776661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A145F9-AFDB-44CA-98F2-039DC508EAA0}" type="datetimeFigureOut">
              <a:rPr lang="nl-NL" smtClean="0"/>
              <a:pPr>
                <a:defRPr/>
              </a:pPr>
              <a:t>1-11-2016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9B8088-D2B2-4B3B-A0DA-47FFE1F05AFF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9579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2CC6C9-5324-4584-ACB6-B9D8F67F3DD3}" type="datetimeFigureOut">
              <a:rPr lang="nl-NL" smtClean="0"/>
              <a:pPr>
                <a:defRPr/>
              </a:pPr>
              <a:t>1-11-2016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8EF813-E344-4DBC-A33B-96676067BECA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6625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3533B1-99FB-47C4-AB36-8B87B0F93B73}" type="datetimeFigureOut">
              <a:rPr lang="nl-NL" smtClean="0"/>
              <a:pPr>
                <a:defRPr/>
              </a:pPr>
              <a:t>1-11-2016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C4C033-13ED-4A78-87D8-B3119E1E57F0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75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89A485-8AA8-4B94-876F-2EB4353F035C}" type="datetimeFigureOut">
              <a:rPr lang="nl-NL" smtClean="0"/>
              <a:pPr>
                <a:defRPr/>
              </a:pPr>
              <a:t>1-11-2016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C065C-9E95-4565-8316-997081C43383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8982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622572-D60F-4255-98DB-585D8E177A15}" type="datetimeFigureOut">
              <a:rPr lang="nl-NL" smtClean="0"/>
              <a:pPr>
                <a:defRPr/>
              </a:pPr>
              <a:t>1-11-2016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E7FAB0-7BC7-4FFB-B10F-D7E273197552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1126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825625"/>
            <a:ext cx="76753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pPr>
              <a:defRPr/>
            </a:pPr>
            <a:fld id="{8B69F8A1-ACAD-44F5-8F42-FCED7C054CAB}" type="datetimeFigureOut">
              <a:rPr lang="nl-NL" smtClean="0"/>
              <a:pPr>
                <a:defRPr/>
              </a:pPr>
              <a:t>1-11-2016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pPr>
              <a:defRPr/>
            </a:pPr>
            <a:fld id="{9D266271-0326-42C1-9817-74DA521414C0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74718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iekeuze123.nl/" TargetMode="External"/><Relationship Id="rId2" Type="http://schemas.openxmlformats.org/officeDocument/2006/relationships/hyperlink" Target="http://cosmicuscollege.dedecaan.net/handig/downloads/toelatingseisen_hoger_onderwijs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udiekeuze123.nl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iekeuze123.nl/van-profiel-naar-studie" TargetMode="External"/><Relationship Id="rId2" Type="http://schemas.openxmlformats.org/officeDocument/2006/relationships/hyperlink" Target="http://cosmicuscollege.dedecaan.net/informatie/links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4JFTSFp4Y3s&amp;list=PL60DDF25E9ED196F8" TargetMode="External"/><Relationship Id="rId2" Type="http://schemas.openxmlformats.org/officeDocument/2006/relationships/hyperlink" Target="http://www.youtube.com/watch?v=4JFTSFp4Y3s&amp;feature=player_embedded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studiekeuze123.nl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/>
          <a:lstStyle/>
          <a:p>
            <a:pPr algn="ctr"/>
            <a:r>
              <a:rPr lang="nl-NL" sz="3600" dirty="0" smtClean="0">
                <a:latin typeface="+mn-lt"/>
              </a:rPr>
              <a:t>Informatie profielkeuze </a:t>
            </a:r>
            <a:endParaRPr lang="nl-NL" sz="3600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/>
          <a:lstStyle/>
          <a:p>
            <a:pPr marL="0" indent="0" algn="ctr">
              <a:buNone/>
            </a:pPr>
            <a:r>
              <a:rPr lang="nl-NL" sz="2800" dirty="0" smtClean="0"/>
              <a:t>Havo 3</a:t>
            </a:r>
            <a:endParaRPr lang="nl-NL" sz="2800" dirty="0"/>
          </a:p>
        </p:txBody>
      </p:sp>
      <p:pic>
        <p:nvPicPr>
          <p:cNvPr id="4" name="Picture 2" descr="http://www.infotheek-dintel.nl/files/2014/03/100-illustrators-0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5571" y="3559026"/>
            <a:ext cx="3092858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427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nl-NL" dirty="0" smtClean="0"/>
              <a:t/>
            </a:r>
            <a:br>
              <a:rPr lang="nl-NL" dirty="0" smtClean="0"/>
            </a:br>
            <a:r>
              <a:rPr lang="nl-NL" sz="3600" dirty="0" smtClean="0"/>
              <a:t>Profielkeuze: belangrijk, maar je wordt geholpen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 smtClean="0"/>
          </a:p>
        </p:txBody>
      </p:sp>
      <p:sp>
        <p:nvSpPr>
          <p:cNvPr id="2051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sz="2400" b="1" dirty="0" smtClean="0">
                <a:solidFill>
                  <a:srgbClr val="7030A0"/>
                </a:solidFill>
              </a:rPr>
              <a:t>Decaan</a:t>
            </a:r>
            <a:r>
              <a:rPr lang="nl-NL" sz="2400" dirty="0" smtClean="0"/>
              <a:t>: maakt een programma en biedt hulp bij het kiezen van een profiel, studie en beroep (bovenbouw)</a:t>
            </a:r>
          </a:p>
          <a:p>
            <a:pPr eaLnBrk="1" hangingPunct="1"/>
            <a:r>
              <a:rPr lang="nl-NL" sz="2400" b="1" dirty="0" smtClean="0">
                <a:solidFill>
                  <a:srgbClr val="7030A0"/>
                </a:solidFill>
              </a:rPr>
              <a:t>Mentor</a:t>
            </a:r>
            <a:r>
              <a:rPr lang="nl-NL" sz="2400" dirty="0" smtClean="0"/>
              <a:t>: tijdens de mentorlessen ga je aan het werk met vragen en opdrachten die te maken hebben met de profielkeuze </a:t>
            </a:r>
          </a:p>
          <a:p>
            <a:pPr eaLnBrk="1" hangingPunct="1"/>
            <a:r>
              <a:rPr lang="nl-NL" sz="2400" b="1" dirty="0" smtClean="0">
                <a:solidFill>
                  <a:srgbClr val="7030A0"/>
                </a:solidFill>
              </a:rPr>
              <a:t>Ouders</a:t>
            </a:r>
            <a:r>
              <a:rPr lang="nl-NL" sz="2400" dirty="0" smtClean="0"/>
              <a:t>: krijgen informatie tijdens 2 ouderavonden en bespreken met de leerlingen de profielkeuze</a:t>
            </a:r>
          </a:p>
          <a:p>
            <a:pPr eaLnBrk="1" hangingPunct="1"/>
            <a:r>
              <a:rPr lang="nl-NL" sz="2400" b="1" dirty="0" smtClean="0">
                <a:solidFill>
                  <a:srgbClr val="7030A0"/>
                </a:solidFill>
              </a:rPr>
              <a:t>Docenten</a:t>
            </a:r>
            <a:r>
              <a:rPr lang="nl-NL" sz="2400" dirty="0" smtClean="0"/>
              <a:t>: geven informatie over vakken in de bovenbouw </a:t>
            </a:r>
          </a:p>
          <a:p>
            <a:pPr eaLnBrk="1" hangingPunct="1"/>
            <a:r>
              <a:rPr lang="nl-NL" sz="2400" b="1" dirty="0" smtClean="0">
                <a:solidFill>
                  <a:srgbClr val="7030A0"/>
                </a:solidFill>
              </a:rPr>
              <a:t>Bovenbouw leerlingen </a:t>
            </a:r>
            <a:r>
              <a:rPr lang="nl-NL" sz="2400" dirty="0" smtClean="0"/>
              <a:t>informeren 3</a:t>
            </a:r>
            <a:r>
              <a:rPr lang="nl-NL" sz="2400" baseline="30000" dirty="0" smtClean="0"/>
              <a:t>e</a:t>
            </a:r>
            <a:r>
              <a:rPr lang="nl-NL" sz="2400" dirty="0" smtClean="0"/>
              <a:t> </a:t>
            </a:r>
            <a:r>
              <a:rPr lang="nl-NL" sz="2400" dirty="0" err="1" smtClean="0"/>
              <a:t>jaars</a:t>
            </a:r>
            <a:r>
              <a:rPr lang="nl-NL" sz="2400" dirty="0" smtClean="0"/>
              <a:t> leerlingen over vakken in de bovenbouw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title"/>
          </p:nvPr>
        </p:nvSpPr>
        <p:spPr>
          <a:xfrm>
            <a:off x="539750" y="260350"/>
            <a:ext cx="8229600" cy="1143000"/>
          </a:xfrm>
        </p:spPr>
        <p:txBody>
          <a:bodyPr/>
          <a:lstStyle/>
          <a:p>
            <a:pPr algn="l" eaLnBrk="1" hangingPunct="1"/>
            <a:r>
              <a:rPr lang="nl-NL" sz="3600" dirty="0" smtClean="0"/>
              <a:t>Wat is een profiel?</a:t>
            </a:r>
          </a:p>
        </p:txBody>
      </p:sp>
      <p:sp>
        <p:nvSpPr>
          <p:cNvPr id="3075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sz="2400" dirty="0" smtClean="0"/>
              <a:t>Profiel is een samenhangend vakkenpakket, in deze vakken ga je examen doen!</a:t>
            </a:r>
          </a:p>
          <a:p>
            <a:pPr eaLnBrk="1" hangingPunct="1"/>
            <a:r>
              <a:rPr lang="nl-NL" sz="2400" dirty="0" smtClean="0"/>
              <a:t>Er zijn 4 profielen </a:t>
            </a:r>
            <a:br>
              <a:rPr lang="nl-NL" sz="2400" dirty="0" smtClean="0"/>
            </a:br>
            <a:r>
              <a:rPr lang="nl-NL" sz="2400" dirty="0" smtClean="0"/>
              <a:t>(2 x “Natuur”, 2 x “Maatschappij”)</a:t>
            </a:r>
          </a:p>
          <a:p>
            <a:pPr eaLnBrk="1" hangingPunct="1"/>
            <a:r>
              <a:rPr lang="nl-NL" sz="2400" dirty="0" smtClean="0"/>
              <a:t>Elk profiel bestaat uit 3 delen</a:t>
            </a:r>
            <a:br>
              <a:rPr lang="nl-NL" sz="2400" dirty="0" smtClean="0"/>
            </a:br>
            <a:r>
              <a:rPr lang="nl-NL" sz="2400" dirty="0" smtClean="0"/>
              <a:t>(Gemeenschappelijk deel, Profiel deel, </a:t>
            </a:r>
            <a:br>
              <a:rPr lang="nl-NL" sz="2400" dirty="0" smtClean="0"/>
            </a:br>
            <a:r>
              <a:rPr lang="nl-NL" sz="2400" dirty="0" smtClean="0"/>
              <a:t>Vrij deel)</a:t>
            </a:r>
          </a:p>
          <a:p>
            <a:pPr eaLnBrk="1" hangingPunct="1"/>
            <a:endParaRPr lang="nl-NL" dirty="0" smtClean="0"/>
          </a:p>
          <a:p>
            <a:pPr eaLnBrk="1" hangingPunct="1"/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mtClean="0"/>
              <a:t>De profielen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b="1" dirty="0" smtClean="0">
                <a:solidFill>
                  <a:srgbClr val="002060"/>
                </a:solidFill>
              </a:rPr>
              <a:t>Gemeenschappelijk deel </a:t>
            </a:r>
            <a:r>
              <a:rPr lang="nl-NL" dirty="0" smtClean="0"/>
              <a:t>(alle leerlingen):</a:t>
            </a:r>
            <a:br>
              <a:rPr lang="nl-NL" dirty="0" smtClean="0"/>
            </a:br>
            <a:r>
              <a:rPr lang="nl-NL" dirty="0" smtClean="0"/>
              <a:t>Havo: 5 vakken (ne, en, ma, lo, cultuur vak)</a:t>
            </a:r>
            <a:br>
              <a:rPr lang="nl-NL" dirty="0" smtClean="0"/>
            </a:br>
            <a:r>
              <a:rPr lang="nl-NL" dirty="0" smtClean="0"/>
              <a:t>Vwo: 6 vakken  (idem + fa/du)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b="1" dirty="0" smtClean="0">
                <a:solidFill>
                  <a:srgbClr val="002060"/>
                </a:solidFill>
              </a:rPr>
              <a:t>Profieldeel</a:t>
            </a:r>
            <a:r>
              <a:rPr lang="nl-NL" dirty="0" smtClean="0"/>
              <a:t>: </a:t>
            </a:r>
            <a:br>
              <a:rPr lang="nl-NL" dirty="0" smtClean="0"/>
            </a:br>
            <a:r>
              <a:rPr lang="nl-NL" dirty="0" smtClean="0"/>
              <a:t>4 profielvakken (dit is per profiel verschillend)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b="1" dirty="0" smtClean="0">
                <a:solidFill>
                  <a:srgbClr val="002060"/>
                </a:solidFill>
              </a:rPr>
              <a:t>Vrije deel</a:t>
            </a:r>
            <a:r>
              <a:rPr lang="nl-NL" dirty="0" smtClean="0"/>
              <a:t>:</a:t>
            </a:r>
            <a:br>
              <a:rPr lang="nl-NL" dirty="0" smtClean="0"/>
            </a:br>
            <a:r>
              <a:rPr lang="nl-NL" dirty="0" smtClean="0"/>
              <a:t>1 vak naar keuze(meestal een vak uit een ander profiel), goede leerlingen mogen er een 2</a:t>
            </a:r>
            <a:r>
              <a:rPr lang="nl-NL" baseline="30000" dirty="0" smtClean="0"/>
              <a:t>e</a:t>
            </a:r>
            <a:r>
              <a:rPr lang="nl-NL" dirty="0" smtClean="0"/>
              <a:t> vak bij kiezen.  </a:t>
            </a:r>
            <a:br>
              <a:rPr lang="nl-NL" dirty="0" smtClean="0"/>
            </a:br>
            <a:endParaRPr lang="nl-NL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09228"/>
            <a:ext cx="8229600" cy="1143000"/>
          </a:xfrm>
        </p:spPr>
        <p:txBody>
          <a:bodyPr/>
          <a:lstStyle/>
          <a:p>
            <a:pPr algn="ctr" eaLnBrk="1" hangingPunct="1"/>
            <a:r>
              <a:rPr lang="nl-NL" sz="3600" dirty="0" smtClean="0"/>
              <a:t>Er zijn 4 profielen: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nl-NL" u="sng" dirty="0" smtClean="0"/>
              <a:t>Natuurprofielen:</a:t>
            </a:r>
          </a:p>
          <a:p>
            <a:pPr eaLnBrk="1" hangingPunct="1"/>
            <a:r>
              <a:rPr lang="nl-NL" dirty="0" smtClean="0"/>
              <a:t>Natuur en Techniek (NT)</a:t>
            </a:r>
          </a:p>
          <a:p>
            <a:pPr eaLnBrk="1" hangingPunct="1"/>
            <a:r>
              <a:rPr lang="nl-NL" dirty="0" smtClean="0"/>
              <a:t>Natuur en Gezondheid (NG)</a:t>
            </a:r>
          </a:p>
          <a:p>
            <a:pPr eaLnBrk="1" hangingPunct="1"/>
            <a:endParaRPr lang="nl-NL" dirty="0" smtClean="0"/>
          </a:p>
          <a:p>
            <a:pPr eaLnBrk="1" hangingPunct="1">
              <a:buFontTx/>
              <a:buNone/>
            </a:pPr>
            <a:r>
              <a:rPr lang="nl-NL" u="sng" dirty="0" smtClean="0"/>
              <a:t>Maatschappijprofielen:</a:t>
            </a:r>
          </a:p>
          <a:p>
            <a:pPr eaLnBrk="1" hangingPunct="1"/>
            <a:r>
              <a:rPr lang="nl-NL" dirty="0" smtClean="0"/>
              <a:t>Economie en Maatschappij (EM)</a:t>
            </a:r>
          </a:p>
          <a:p>
            <a:pPr eaLnBrk="1" hangingPunct="1"/>
            <a:r>
              <a:rPr lang="nl-NL" dirty="0" smtClean="0"/>
              <a:t>Cultuur en Maatschappij (CM)</a:t>
            </a:r>
          </a:p>
        </p:txBody>
      </p:sp>
      <p:pic>
        <p:nvPicPr>
          <p:cNvPr id="6" name="Tijdelijke aanduiding voor inhoud 5" descr="natuur 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220072" y="1350396"/>
            <a:ext cx="2904587" cy="2325984"/>
          </a:xfrm>
        </p:spPr>
      </p:pic>
      <p:pic>
        <p:nvPicPr>
          <p:cNvPr id="7" name="Afbeelding 6" descr="MAATSCHAPPIJ3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6096" y="3933056"/>
            <a:ext cx="2688563" cy="2790292"/>
          </a:xfrm>
          <a:prstGeom prst="rect">
            <a:avLst/>
          </a:prstGeom>
        </p:spPr>
      </p:pic>
      <p:sp>
        <p:nvSpPr>
          <p:cNvPr id="10" name="Tekstvak 9"/>
          <p:cNvSpPr txBox="1"/>
          <p:nvPr/>
        </p:nvSpPr>
        <p:spPr>
          <a:xfrm>
            <a:off x="5220072" y="3212978"/>
            <a:ext cx="36724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>
                <a:solidFill>
                  <a:srgbClr val="FFFF00"/>
                </a:solidFill>
                <a:latin typeface="Arial Black"/>
              </a:rPr>
              <a:t>Natuur</a:t>
            </a:r>
            <a:endParaRPr lang="nl-NL" sz="3200" dirty="0">
              <a:solidFill>
                <a:srgbClr val="FFFF00"/>
              </a:solidFill>
              <a:latin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394721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nl-NL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nl-NL" sz="3600" b="1" dirty="0" smtClean="0">
                <a:latin typeface="Arial" pitchFamily="34" charset="0"/>
                <a:cs typeface="Arial" pitchFamily="34" charset="0"/>
              </a:rPr>
            </a:br>
            <a:r>
              <a:rPr lang="nl-NL" sz="3600" b="1" dirty="0" smtClean="0">
                <a:latin typeface="+mn-lt"/>
                <a:cs typeface="Arial" pitchFamily="34" charset="0"/>
              </a:rPr>
              <a:t>Cultuur </a:t>
            </a:r>
            <a:r>
              <a:rPr lang="nl-NL" sz="3600" b="1" dirty="0">
                <a:latin typeface="+mn-lt"/>
                <a:cs typeface="Arial" pitchFamily="34" charset="0"/>
              </a:rPr>
              <a:t>en Maatschappij  </a:t>
            </a:r>
            <a:r>
              <a:rPr lang="nl-NL" sz="3600" dirty="0">
                <a:latin typeface="Arial" pitchFamily="34" charset="0"/>
                <a:cs typeface="Arial" pitchFamily="34" charset="0"/>
              </a:rPr>
              <a:t/>
            </a:r>
            <a:br>
              <a:rPr lang="nl-NL" sz="3600" dirty="0">
                <a:latin typeface="Arial" pitchFamily="34" charset="0"/>
                <a:cs typeface="Arial" pitchFamily="34" charset="0"/>
              </a:rPr>
            </a:br>
            <a:endParaRPr lang="nl-NL" sz="3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 rtlCol="0">
            <a:normAutofit fontScale="40000" lnSpcReduction="20000"/>
          </a:bodyPr>
          <a:lstStyle/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nl-NL" sz="5100" i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nl-NL" sz="5100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7400" dirty="0" smtClean="0">
                <a:cs typeface="Arial" pitchFamily="34" charset="0"/>
              </a:rPr>
              <a:t>Dit profiel is bedoeld voor leerlingen met en artistieke inslag en voor leerlingen die graag met maatschappelijke vraagstukken bezig zijn.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7400" dirty="0" smtClean="0"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7400" dirty="0" smtClean="0">
                <a:cs typeface="Arial" pitchFamily="34" charset="0"/>
              </a:rPr>
              <a:t>Ze houden van talen, willen graag eigen baas zijn, praten graag met anderen en zijn geïnteresseerd in wat er in de maatschappij gebeurt.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nl-NL" sz="7400" dirty="0" smtClean="0">
                <a:cs typeface="Arial" pitchFamily="34" charset="0"/>
              </a:rPr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7400" dirty="0" smtClean="0">
                <a:cs typeface="Arial" pitchFamily="34" charset="0"/>
              </a:rPr>
              <a:t>Beroepen-sectoren: sociaal-maatschappelijk, onderwijs, sport, militair, communicatie, reclame, documentatie, talen, artistiek en beeldende kunst.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16632"/>
            <a:ext cx="2390775" cy="191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188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nl-NL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nl-NL" sz="3600" b="1" dirty="0" smtClean="0">
                <a:latin typeface="Arial" pitchFamily="34" charset="0"/>
                <a:cs typeface="Arial" pitchFamily="34" charset="0"/>
              </a:rPr>
            </a:br>
            <a:r>
              <a:rPr lang="nl-NL" sz="3600" b="1" dirty="0" smtClean="0">
                <a:latin typeface="+mn-lt"/>
                <a:cs typeface="Arial" pitchFamily="34" charset="0"/>
              </a:rPr>
              <a:t>Economie en Maatschappij  </a:t>
            </a:r>
            <a:r>
              <a:rPr lang="nl-NL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nl-NL" sz="3600" dirty="0" smtClean="0">
                <a:latin typeface="Arial" pitchFamily="34" charset="0"/>
                <a:cs typeface="Arial" pitchFamily="34" charset="0"/>
              </a:rPr>
            </a:br>
            <a:endParaRPr lang="nl-NL" sz="3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b="1" i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b="1" i="1" dirty="0" smtClean="0"/>
              <a:t> </a:t>
            </a:r>
            <a:r>
              <a:rPr lang="nl-NL" sz="2400" dirty="0" smtClean="0">
                <a:cs typeface="Arial" pitchFamily="34" charset="0"/>
              </a:rPr>
              <a:t>De richting voor “zakenmensen in de dop” , ofwel leerlingen die graag bezig zijn met economische of beleidsvraagstukken. Ze brengen adviezen uit aan bedrijven of aan de overheid. Ze zijn ondernemend, zakelijk, “</a:t>
            </a:r>
            <a:r>
              <a:rPr lang="nl-NL" sz="2400" dirty="0" err="1" smtClean="0">
                <a:cs typeface="Arial" pitchFamily="34" charset="0"/>
              </a:rPr>
              <a:t>teamworkers</a:t>
            </a:r>
            <a:r>
              <a:rPr lang="nl-NL" sz="2400" dirty="0" smtClean="0">
                <a:cs typeface="Arial" pitchFamily="34" charset="0"/>
              </a:rPr>
              <a:t>” , regelaars en rekenaars.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2400" dirty="0" smtClean="0"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2400" dirty="0" smtClean="0">
                <a:cs typeface="Arial" pitchFamily="34" charset="0"/>
              </a:rPr>
              <a:t>Beroepen-sectoren: toerisme, recreatie, horeca, handel, economie, vervoer, verkeer, administratie, bestuur en beleid.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04664"/>
            <a:ext cx="1512168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057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nl-NL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nl-NL" sz="3600" b="1" dirty="0" smtClean="0">
                <a:latin typeface="Arial" pitchFamily="34" charset="0"/>
                <a:cs typeface="Arial" pitchFamily="34" charset="0"/>
              </a:rPr>
            </a:br>
            <a:r>
              <a:rPr lang="nl-NL" sz="3600" b="1" dirty="0" smtClean="0">
                <a:latin typeface="+mn-lt"/>
                <a:cs typeface="Arial" pitchFamily="34" charset="0"/>
              </a:rPr>
              <a:t>Natuur en Gezondheid  </a:t>
            </a:r>
            <a:r>
              <a:rPr lang="nl-NL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nl-NL" sz="3600" dirty="0" smtClean="0">
                <a:latin typeface="Arial" pitchFamily="34" charset="0"/>
                <a:cs typeface="Arial" pitchFamily="34" charset="0"/>
              </a:rPr>
            </a:br>
            <a:endParaRPr lang="nl-NL" sz="3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3000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3000" dirty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2600" dirty="0" smtClean="0">
                <a:cs typeface="Arial" pitchFamily="34" charset="0"/>
              </a:rPr>
              <a:t>Dit is een ideaal profiel voor leerlingen die redelijk goed zijn in exacte vakken en die later willen werken met mensen, dieren of planten.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2600" dirty="0" smtClean="0"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2600" dirty="0" smtClean="0">
                <a:cs typeface="Arial" pitchFamily="34" charset="0"/>
              </a:rPr>
              <a:t>Het is bedoeld voor jongeren die willen werken in de medische (verzorgende) wereld, de farmaceutische industrie, de landbouw of natuur/milieu.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nl-NL" sz="2600" dirty="0" smtClean="0">
                <a:cs typeface="Arial" pitchFamily="34" charset="0"/>
              </a:rPr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2600" dirty="0" err="1" smtClean="0">
                <a:cs typeface="Arial" pitchFamily="34" charset="0"/>
              </a:rPr>
              <a:t>Beroepen-sectoren</a:t>
            </a:r>
            <a:r>
              <a:rPr lang="nl-NL" sz="2600" dirty="0" smtClean="0">
                <a:cs typeface="Arial" pitchFamily="34" charset="0"/>
              </a:rPr>
              <a:t>: agrarisch, gezondheidszorg.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7071" y="332656"/>
            <a:ext cx="249555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494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nl-NL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nl-NL" sz="3600" b="1" dirty="0" smtClean="0">
                <a:latin typeface="Arial" pitchFamily="34" charset="0"/>
                <a:cs typeface="Arial" pitchFamily="34" charset="0"/>
              </a:rPr>
            </a:br>
            <a:r>
              <a:rPr lang="nl-NL" sz="3600" b="1" dirty="0" smtClean="0">
                <a:latin typeface="+mn-lt"/>
                <a:cs typeface="Arial" pitchFamily="34" charset="0"/>
              </a:rPr>
              <a:t>Natuur en Techniek  </a:t>
            </a:r>
            <a:r>
              <a:rPr lang="nl-NL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nl-NL" sz="3600" dirty="0" smtClean="0">
                <a:latin typeface="Arial" pitchFamily="34" charset="0"/>
                <a:cs typeface="Arial" pitchFamily="34" charset="0"/>
              </a:rPr>
            </a:br>
            <a:endParaRPr lang="nl-NL" sz="3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nl-NL" dirty="0" smtClean="0"/>
          </a:p>
          <a:p>
            <a:pPr eaLnBrk="1" hangingPunct="1">
              <a:buFont typeface="Arial" pitchFamily="34" charset="0"/>
              <a:buChar char="•"/>
            </a:pPr>
            <a:r>
              <a:rPr lang="nl-NL" sz="2400" dirty="0" smtClean="0"/>
              <a:t>Dit is een profiel voor leerlingen die willen weten hoe dingen werken en die houden van onderzoeken. Testen en ontwerpen.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nl-NL" sz="2400" dirty="0" smtClean="0"/>
              <a:t>Ze denken exact, zijn praktisch, zorgvuldig en bovendien nieuwsgierig.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nl-NL" sz="2400" dirty="0" smtClean="0"/>
              <a:t>Beroepen-sectoren: techniek en natuurwetenschap.</a:t>
            </a:r>
          </a:p>
          <a:p>
            <a:pPr eaLnBrk="1" hangingPunct="1">
              <a:buFont typeface="Arial" pitchFamily="34" charset="0"/>
              <a:buChar char="•"/>
            </a:pPr>
            <a:endParaRPr lang="nl-NL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76672"/>
            <a:ext cx="2743200" cy="166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600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4"/>
          <p:cNvSpPr>
            <a:spLocks noGrp="1"/>
          </p:cNvSpPr>
          <p:nvPr>
            <p:ph type="title"/>
          </p:nvPr>
        </p:nvSpPr>
        <p:spPr>
          <a:xfrm>
            <a:off x="457200" y="188640"/>
            <a:ext cx="9032032" cy="1143000"/>
          </a:xfrm>
        </p:spPr>
        <p:txBody>
          <a:bodyPr>
            <a:noAutofit/>
          </a:bodyPr>
          <a:lstStyle/>
          <a:p>
            <a:pPr algn="l"/>
            <a:r>
              <a:rPr lang="nl-NL" sz="2800" dirty="0" smtClean="0"/>
              <a:t>HBO (hoger beroeps onderwijs) en</a:t>
            </a:r>
            <a:r>
              <a:rPr lang="nl-NL" sz="2800" dirty="0"/>
              <a:t> </a:t>
            </a:r>
            <a:r>
              <a:rPr lang="nl-NL" sz="2800" dirty="0" smtClean="0"/>
              <a:t>WO (wetenschappelijk onderwijs) zijn allebei </a:t>
            </a:r>
            <a:r>
              <a:rPr lang="nl-NL" sz="2800" u="sng" dirty="0" smtClean="0"/>
              <a:t>Hoger Onderwijs</a:t>
            </a:r>
          </a:p>
        </p:txBody>
      </p:sp>
      <p:sp>
        <p:nvSpPr>
          <p:cNvPr id="20483" name="Tijdelijke aanduiding voor inhoud 9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charset="0"/>
              <a:buNone/>
            </a:pPr>
            <a:r>
              <a:rPr lang="nl-NL" b="1" dirty="0" smtClean="0"/>
              <a:t>Sectoren in Hoger Onderwijs:</a:t>
            </a:r>
          </a:p>
          <a:p>
            <a:pPr>
              <a:buFont typeface="Wingdings" pitchFamily="2" charset="2"/>
              <a:buChar char="q"/>
            </a:pPr>
            <a:r>
              <a:rPr lang="nl-NL" dirty="0" smtClean="0"/>
              <a:t>Economie en Bedrijf</a:t>
            </a:r>
          </a:p>
          <a:p>
            <a:pPr>
              <a:buFont typeface="Wingdings" pitchFamily="2" charset="2"/>
              <a:buChar char="q"/>
            </a:pPr>
            <a:r>
              <a:rPr lang="nl-NL" dirty="0" smtClean="0"/>
              <a:t>Techniek</a:t>
            </a:r>
          </a:p>
          <a:p>
            <a:pPr>
              <a:buFont typeface="Wingdings" pitchFamily="2" charset="2"/>
              <a:buChar char="q"/>
            </a:pPr>
            <a:r>
              <a:rPr lang="nl-NL" dirty="0" smtClean="0"/>
              <a:t>Gezondheidszorg</a:t>
            </a:r>
          </a:p>
          <a:p>
            <a:pPr>
              <a:buFont typeface="Wingdings" pitchFamily="2" charset="2"/>
              <a:buChar char="q"/>
            </a:pPr>
            <a:r>
              <a:rPr lang="nl-NL" dirty="0" smtClean="0"/>
              <a:t>Taal &amp; cultuur</a:t>
            </a:r>
          </a:p>
          <a:p>
            <a:pPr>
              <a:buFont typeface="Wingdings" pitchFamily="2" charset="2"/>
              <a:buChar char="q"/>
            </a:pPr>
            <a:r>
              <a:rPr lang="nl-NL" dirty="0" smtClean="0"/>
              <a:t>Aarde en Milieu</a:t>
            </a:r>
          </a:p>
          <a:p>
            <a:pPr>
              <a:buFont typeface="Wingdings" pitchFamily="2" charset="2"/>
              <a:buChar char="q"/>
            </a:pPr>
            <a:r>
              <a:rPr lang="nl-NL" dirty="0" smtClean="0"/>
              <a:t>Recht en Bestuur</a:t>
            </a:r>
          </a:p>
          <a:p>
            <a:pPr>
              <a:buFont typeface="Wingdings" pitchFamily="2" charset="2"/>
              <a:buChar char="q"/>
            </a:pPr>
            <a:r>
              <a:rPr lang="nl-NL" dirty="0" smtClean="0"/>
              <a:t>Gedrag &amp; maatschappij</a:t>
            </a:r>
          </a:p>
          <a:p>
            <a:pPr>
              <a:buFont typeface="Wingdings" pitchFamily="2" charset="2"/>
              <a:buChar char="q"/>
            </a:pPr>
            <a:r>
              <a:rPr lang="nl-NL" dirty="0" smtClean="0"/>
              <a:t>Exact en Informatica</a:t>
            </a:r>
          </a:p>
          <a:p>
            <a:pPr>
              <a:buFont typeface="Wingdings" pitchFamily="2" charset="2"/>
              <a:buChar char="q"/>
            </a:pPr>
            <a:r>
              <a:rPr lang="nl-NL" dirty="0" smtClean="0"/>
              <a:t>Onderwijs en Opvoeding</a:t>
            </a:r>
          </a:p>
          <a:p>
            <a:pPr>
              <a:buFont typeface="Wingdings" pitchFamily="2" charset="2"/>
              <a:buChar char="q"/>
            </a:pPr>
            <a:r>
              <a:rPr lang="nl-NL" dirty="0" smtClean="0"/>
              <a:t>Kunst en Cultuur</a:t>
            </a:r>
          </a:p>
          <a:p>
            <a:pPr>
              <a:buFont typeface="Wingdings" pitchFamily="2" charset="2"/>
              <a:buChar char="q"/>
            </a:pPr>
            <a:endParaRPr lang="nl-NL" dirty="0" smtClean="0"/>
          </a:p>
        </p:txBody>
      </p:sp>
      <p:sp>
        <p:nvSpPr>
          <p:cNvPr id="20484" name="Tijdelijke aanduiding voor inhoud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nl-NL" sz="2600" dirty="0" smtClean="0"/>
          </a:p>
        </p:txBody>
      </p:sp>
    </p:spTree>
    <p:extLst>
      <p:ext uri="{BB962C8B-B14F-4D97-AF65-F5344CB8AC3E}">
        <p14:creationId xmlns:p14="http://schemas.microsoft.com/office/powerpoint/2010/main" val="2251344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4"/>
          <p:cNvSpPr>
            <a:spLocks noGrp="1"/>
          </p:cNvSpPr>
          <p:nvPr>
            <p:ph type="title"/>
          </p:nvPr>
        </p:nvSpPr>
        <p:spPr>
          <a:xfrm>
            <a:off x="457200" y="188640"/>
            <a:ext cx="9032032" cy="1143000"/>
          </a:xfrm>
        </p:spPr>
        <p:txBody>
          <a:bodyPr>
            <a:noAutofit/>
          </a:bodyPr>
          <a:lstStyle/>
          <a:p>
            <a:pPr algn="l"/>
            <a:r>
              <a:rPr lang="nl-NL" sz="2800" dirty="0" smtClean="0"/>
              <a:t>HBO (hoger beroeps onderwijs) en WO (wetenschappelijk onderwijs) zijn allebei </a:t>
            </a:r>
            <a:r>
              <a:rPr lang="nl-NL" sz="2800" u="sng" dirty="0" smtClean="0"/>
              <a:t>Hoger Onderwijs</a:t>
            </a:r>
          </a:p>
        </p:txBody>
      </p:sp>
      <p:sp>
        <p:nvSpPr>
          <p:cNvPr id="20483" name="Tijdelijke aanduiding voor inhoud 9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Arial" charset="0"/>
              <a:buNone/>
            </a:pPr>
            <a:r>
              <a:rPr lang="nl-NL" b="1" dirty="0" smtClean="0"/>
              <a:t>Sectoren in Hoger Onderwijs:</a:t>
            </a:r>
          </a:p>
          <a:p>
            <a:pPr>
              <a:buFont typeface="Wingdings" pitchFamily="2" charset="2"/>
              <a:buChar char="q"/>
            </a:pPr>
            <a:r>
              <a:rPr lang="nl-NL" dirty="0" smtClean="0"/>
              <a:t>Economie en Bedrijf</a:t>
            </a:r>
          </a:p>
          <a:p>
            <a:pPr>
              <a:buFont typeface="Wingdings" pitchFamily="2" charset="2"/>
              <a:buChar char="q"/>
            </a:pPr>
            <a:r>
              <a:rPr lang="nl-NL" dirty="0" smtClean="0"/>
              <a:t>Techniek</a:t>
            </a:r>
          </a:p>
          <a:p>
            <a:pPr>
              <a:buFont typeface="Wingdings" pitchFamily="2" charset="2"/>
              <a:buChar char="q"/>
            </a:pPr>
            <a:r>
              <a:rPr lang="nl-NL" dirty="0" smtClean="0"/>
              <a:t>Gezondheidszorg</a:t>
            </a:r>
          </a:p>
          <a:p>
            <a:pPr>
              <a:buFont typeface="Wingdings" pitchFamily="2" charset="2"/>
              <a:buChar char="q"/>
            </a:pPr>
            <a:r>
              <a:rPr lang="nl-NL" dirty="0" smtClean="0"/>
              <a:t>Taal &amp; cultuur</a:t>
            </a:r>
          </a:p>
          <a:p>
            <a:pPr>
              <a:buFont typeface="Wingdings" pitchFamily="2" charset="2"/>
              <a:buChar char="q"/>
            </a:pPr>
            <a:r>
              <a:rPr lang="nl-NL" dirty="0" smtClean="0"/>
              <a:t>Aarde en Milieu</a:t>
            </a:r>
          </a:p>
          <a:p>
            <a:pPr>
              <a:buFont typeface="Wingdings" pitchFamily="2" charset="2"/>
              <a:buChar char="q"/>
            </a:pPr>
            <a:r>
              <a:rPr lang="nl-NL" dirty="0" smtClean="0"/>
              <a:t>Recht en Bestuur</a:t>
            </a:r>
          </a:p>
          <a:p>
            <a:pPr>
              <a:buFont typeface="Wingdings" pitchFamily="2" charset="2"/>
              <a:buChar char="q"/>
            </a:pPr>
            <a:r>
              <a:rPr lang="nl-NL" dirty="0" smtClean="0"/>
              <a:t>Gedrag &amp; maatschappij</a:t>
            </a:r>
          </a:p>
          <a:p>
            <a:pPr>
              <a:buFont typeface="Wingdings" pitchFamily="2" charset="2"/>
              <a:buChar char="q"/>
            </a:pPr>
            <a:r>
              <a:rPr lang="nl-NL" dirty="0" smtClean="0"/>
              <a:t>Exact en Informatica</a:t>
            </a:r>
          </a:p>
          <a:p>
            <a:pPr>
              <a:buFont typeface="Wingdings" pitchFamily="2" charset="2"/>
              <a:buChar char="q"/>
            </a:pPr>
            <a:r>
              <a:rPr lang="nl-NL" dirty="0" smtClean="0"/>
              <a:t>Onderwijs en Opvoeding</a:t>
            </a:r>
          </a:p>
          <a:p>
            <a:pPr>
              <a:buFont typeface="Wingdings" pitchFamily="2" charset="2"/>
              <a:buChar char="q"/>
            </a:pPr>
            <a:r>
              <a:rPr lang="nl-NL" dirty="0" smtClean="0"/>
              <a:t>Kunst en Cultuur</a:t>
            </a:r>
          </a:p>
          <a:p>
            <a:pPr>
              <a:buFont typeface="Wingdings" pitchFamily="2" charset="2"/>
              <a:buChar char="q"/>
            </a:pPr>
            <a:endParaRPr lang="nl-NL" dirty="0" smtClean="0"/>
          </a:p>
        </p:txBody>
      </p:sp>
      <p:sp>
        <p:nvSpPr>
          <p:cNvPr id="20484" name="Tijdelijke aanduiding voor inhoud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endParaRPr lang="nl-NL" sz="2600" dirty="0" smtClean="0"/>
          </a:p>
          <a:p>
            <a:r>
              <a:rPr lang="nl-NL" sz="2600" dirty="0" smtClean="0"/>
              <a:t>Bij sommige sectoren hoort een </a:t>
            </a:r>
            <a:r>
              <a:rPr lang="nl-NL" sz="2600" u="sng" dirty="0" smtClean="0"/>
              <a:t>bepaald</a:t>
            </a:r>
            <a:r>
              <a:rPr lang="nl-NL" sz="2600" dirty="0" smtClean="0"/>
              <a:t> profiel</a:t>
            </a:r>
          </a:p>
          <a:p>
            <a:r>
              <a:rPr lang="nl-NL" sz="2600" dirty="0" smtClean="0"/>
              <a:t>Bij sommige sectoren ben je met </a:t>
            </a:r>
            <a:r>
              <a:rPr lang="nl-NL" sz="2600" u="sng" dirty="0" smtClean="0"/>
              <a:t>elk</a:t>
            </a:r>
            <a:r>
              <a:rPr lang="nl-NL" sz="2600" dirty="0" smtClean="0"/>
              <a:t> profiel toelaatbaar</a:t>
            </a:r>
          </a:p>
          <a:p>
            <a:r>
              <a:rPr lang="nl-NL" sz="2600" dirty="0" smtClean="0"/>
              <a:t>Met </a:t>
            </a:r>
            <a:r>
              <a:rPr lang="nl-NL" sz="2600" u="sng" dirty="0" smtClean="0"/>
              <a:t>sommige</a:t>
            </a:r>
            <a:r>
              <a:rPr lang="nl-NL" sz="2600" dirty="0" smtClean="0"/>
              <a:t> profielen ben je bij elke sector toelaatbaar</a:t>
            </a:r>
          </a:p>
          <a:p>
            <a:r>
              <a:rPr lang="nl-NL" sz="2600" dirty="0" smtClean="0"/>
              <a:t>De sectoren / opleidingen en de bijbehorende profielen staan op de </a:t>
            </a:r>
            <a:r>
              <a:rPr lang="nl-NL" sz="2600" dirty="0" smtClean="0">
                <a:hlinkClick r:id="rId2"/>
              </a:rPr>
              <a:t>website van de decaan </a:t>
            </a:r>
            <a:r>
              <a:rPr lang="nl-NL" sz="2600" dirty="0" smtClean="0"/>
              <a:t/>
            </a:r>
            <a:br>
              <a:rPr lang="nl-NL" sz="2600" dirty="0" smtClean="0"/>
            </a:br>
            <a:r>
              <a:rPr lang="nl-NL" sz="2600" dirty="0" smtClean="0"/>
              <a:t>en op </a:t>
            </a:r>
            <a:br>
              <a:rPr lang="nl-NL" sz="2600" dirty="0" smtClean="0"/>
            </a:br>
            <a:r>
              <a:rPr lang="nl-NL" sz="2600" dirty="0" smtClean="0">
                <a:hlinkClick r:id="rId3"/>
              </a:rPr>
              <a:t>www.studiekeuze123.nl</a:t>
            </a:r>
            <a:r>
              <a:rPr lang="nl-NL" sz="2600" dirty="0" smtClean="0"/>
              <a:t> </a:t>
            </a:r>
            <a:br>
              <a:rPr lang="nl-NL" sz="2600" dirty="0" smtClean="0"/>
            </a:br>
            <a:endParaRPr lang="nl-NL" sz="1800" dirty="0" smtClean="0"/>
          </a:p>
          <a:p>
            <a:endParaRPr lang="nl-NL" sz="2600" dirty="0" smtClean="0"/>
          </a:p>
        </p:txBody>
      </p:sp>
    </p:spTree>
    <p:extLst>
      <p:ext uri="{BB962C8B-B14F-4D97-AF65-F5344CB8AC3E}">
        <p14:creationId xmlns:p14="http://schemas.microsoft.com/office/powerpoint/2010/main" val="4193380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dirty="0" smtClean="0"/>
              <a:t>Profielkeuze</a:t>
            </a:r>
            <a:endParaRPr lang="nl-NL" sz="36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 smtClean="0"/>
              <a:t>Wat weten de leerlingen ervan? </a:t>
            </a:r>
            <a:br>
              <a:rPr lang="nl-NL" sz="2400" dirty="0" smtClean="0"/>
            </a:br>
            <a:r>
              <a:rPr lang="nl-NL" sz="2400" dirty="0" smtClean="0"/>
              <a:t>Gaat het er om dat je een beroep kiest? </a:t>
            </a:r>
            <a:br>
              <a:rPr lang="nl-NL" sz="2400" dirty="0" smtClean="0"/>
            </a:br>
            <a:r>
              <a:rPr lang="nl-NL" sz="2400" dirty="0" smtClean="0"/>
              <a:t>Vakken kiest?</a:t>
            </a:r>
            <a:br>
              <a:rPr lang="nl-NL" sz="2400" dirty="0" smtClean="0"/>
            </a:br>
            <a:r>
              <a:rPr lang="nl-NL" sz="2400" dirty="0" smtClean="0"/>
              <a:t>Een opleiding kiest?</a:t>
            </a:r>
          </a:p>
          <a:p>
            <a:r>
              <a:rPr lang="nl-NL" sz="2400" dirty="0" smtClean="0"/>
              <a:t>Waarom zou </a:t>
            </a:r>
            <a:r>
              <a:rPr lang="nl-NL" sz="2400" dirty="0"/>
              <a:t>p</a:t>
            </a:r>
            <a:r>
              <a:rPr lang="nl-NL" sz="2400" dirty="0" smtClean="0"/>
              <a:t>rofielkeuze belangrijk kunnen zijn?</a:t>
            </a:r>
          </a:p>
          <a:p>
            <a:r>
              <a:rPr lang="nl-NL" sz="2400" dirty="0" smtClean="0"/>
              <a:t>Dus je kiest ……. , </a:t>
            </a:r>
            <a:br>
              <a:rPr lang="nl-NL" sz="2400" dirty="0" smtClean="0"/>
            </a:br>
            <a:r>
              <a:rPr lang="nl-NL" sz="2400" dirty="0" smtClean="0"/>
              <a:t>en geen ….. of  …..</a:t>
            </a:r>
          </a:p>
          <a:p>
            <a:r>
              <a:rPr lang="nl-NL" sz="2400" dirty="0" smtClean="0"/>
              <a:t>Maar hoe doe je dat dan?</a:t>
            </a:r>
          </a:p>
          <a:p>
            <a:pPr>
              <a:buNone/>
            </a:pP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moet je weten, welke informatie heb je nodig?</a:t>
            </a:r>
            <a:endParaRPr lang="nl-NL" dirty="0"/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nl-NL" dirty="0"/>
          </a:p>
        </p:txBody>
      </p:sp>
      <p:sp>
        <p:nvSpPr>
          <p:cNvPr id="3" name="Afgeronde rechthoek 2"/>
          <p:cNvSpPr/>
          <p:nvPr/>
        </p:nvSpPr>
        <p:spPr>
          <a:xfrm>
            <a:off x="5004048" y="2855069"/>
            <a:ext cx="3456384" cy="2016224"/>
          </a:xfrm>
          <a:prstGeom prst="round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600" dirty="0" smtClean="0">
                <a:solidFill>
                  <a:srgbClr val="FFFF00"/>
                </a:solidFill>
              </a:rPr>
              <a:t>Informatie over profielen en vakken</a:t>
            </a:r>
            <a:endParaRPr lang="nl-NL" sz="3600" dirty="0">
              <a:solidFill>
                <a:srgbClr val="FFFF00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457200" y="1600200"/>
            <a:ext cx="65630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>
                <a:latin typeface="+mn-lt"/>
              </a:rPr>
              <a:t>Deze presentatie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>
                <a:latin typeface="+mn-lt"/>
              </a:rPr>
              <a:t>Docenten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>
                <a:latin typeface="+mn-lt"/>
              </a:rPr>
              <a:t>Leerlingen  bovenbouw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>
                <a:latin typeface="+mn-lt"/>
              </a:rPr>
              <a:t>Kijk na! </a:t>
            </a:r>
            <a:br>
              <a:rPr lang="nl-NL" sz="2400" dirty="0" smtClean="0">
                <a:latin typeface="+mn-lt"/>
              </a:rPr>
            </a:br>
            <a:endParaRPr lang="nl-NL" sz="24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>
                <a:latin typeface="+mn-lt"/>
              </a:rPr>
              <a:t>Vraag! </a:t>
            </a:r>
            <a:endParaRPr lang="nl-NL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0145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moet je weten, welke informatie heb je nodig?</a:t>
            </a:r>
            <a:endParaRPr lang="nl-NL" dirty="0"/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Afgeronde rechthoek 2"/>
          <p:cNvSpPr/>
          <p:nvPr/>
        </p:nvSpPr>
        <p:spPr>
          <a:xfrm>
            <a:off x="5064460" y="2585370"/>
            <a:ext cx="3600400" cy="2088232"/>
          </a:xfrm>
          <a:prstGeom prst="round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600" dirty="0" smtClean="0">
                <a:solidFill>
                  <a:srgbClr val="FFFF00"/>
                </a:solidFill>
              </a:rPr>
              <a:t>Informatie over sectoren en opleidingen</a:t>
            </a:r>
            <a:endParaRPr lang="nl-NL" sz="3600" dirty="0">
              <a:solidFill>
                <a:srgbClr val="FFFF00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457200" y="1692275"/>
            <a:ext cx="80752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 smtClean="0">
                <a:latin typeface="+mn-lt"/>
              </a:rPr>
              <a:t>Website decaan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400" dirty="0" smtClean="0">
              <a:solidFill>
                <a:srgbClr val="002060"/>
              </a:solidFill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b="1" dirty="0" smtClean="0">
                <a:solidFill>
                  <a:schemeClr val="accent1"/>
                </a:solidFill>
                <a:latin typeface="+mn-lt"/>
              </a:rPr>
              <a:t>let op:</a:t>
            </a:r>
            <a:br>
              <a:rPr lang="nl-NL" sz="2400" b="1" dirty="0" smtClean="0">
                <a:solidFill>
                  <a:schemeClr val="accent1"/>
                </a:solidFill>
                <a:latin typeface="+mn-lt"/>
              </a:rPr>
            </a:br>
            <a:r>
              <a:rPr lang="nl-NL" sz="2400" b="1" dirty="0" smtClean="0">
                <a:solidFill>
                  <a:schemeClr val="accent1"/>
                </a:solidFill>
                <a:latin typeface="+mn-lt"/>
              </a:rPr>
              <a:t>inloggen via MAG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400" dirty="0" smtClean="0">
              <a:solidFill>
                <a:srgbClr val="002060"/>
              </a:solidFill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400" dirty="0" smtClean="0">
              <a:solidFill>
                <a:srgbClr val="002060"/>
              </a:solidFill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 smtClean="0">
                <a:solidFill>
                  <a:srgbClr val="002060"/>
                </a:solidFill>
                <a:latin typeface="+mn-lt"/>
                <a:hlinkClick r:id="rId2"/>
              </a:rPr>
              <a:t>www.Studiekeuze123.nl</a:t>
            </a:r>
            <a:endParaRPr lang="nl-NL" sz="2400" dirty="0" smtClean="0">
              <a:solidFill>
                <a:srgbClr val="002060"/>
              </a:solidFill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400" dirty="0" smtClean="0">
              <a:solidFill>
                <a:srgbClr val="002060"/>
              </a:solidFill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 smtClean="0">
                <a:latin typeface="+mn-lt"/>
              </a:rPr>
              <a:t>Gebruik de websites, lees na! </a:t>
            </a:r>
            <a:endParaRPr lang="nl-NL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3283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moet je weten, welke informatie heb je nodig?</a:t>
            </a:r>
            <a:endParaRPr lang="nl-NL" dirty="0"/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Afgeronde rechthoek 2"/>
          <p:cNvSpPr/>
          <p:nvPr/>
        </p:nvSpPr>
        <p:spPr>
          <a:xfrm>
            <a:off x="5076056" y="2747057"/>
            <a:ext cx="3816424" cy="2232248"/>
          </a:xfrm>
          <a:prstGeom prst="round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600" dirty="0" smtClean="0">
                <a:solidFill>
                  <a:srgbClr val="FFFF00"/>
                </a:solidFill>
              </a:rPr>
              <a:t>Informatie over mijzelf</a:t>
            </a:r>
            <a:endParaRPr lang="nl-NL" sz="3600" dirty="0">
              <a:solidFill>
                <a:srgbClr val="FFFF00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457200" y="1696539"/>
            <a:ext cx="8147248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 smtClean="0"/>
              <a:t>Mijn interesses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 smtClean="0"/>
              <a:t>Mijn kwaliteiten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 smtClean="0"/>
              <a:t>Mijn waarden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 smtClean="0"/>
              <a:t>Mijn eigenschappen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 smtClean="0"/>
              <a:t>Mijn sector(en)!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 smtClean="0"/>
              <a:t>Kijk bij </a:t>
            </a:r>
            <a:r>
              <a:rPr lang="nl-NL" sz="2400" b="1" i="1" dirty="0" err="1" smtClean="0">
                <a:solidFill>
                  <a:srgbClr val="002060"/>
                </a:solidFill>
              </a:rPr>
              <a:t>Keuzeweb</a:t>
            </a:r>
            <a:endParaRPr lang="nl-NL" sz="2400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3283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750" y="188913"/>
            <a:ext cx="8229600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sz="3600" dirty="0" smtClean="0"/>
              <a:t>Om een goede profielkeuze te kunnen maken heb je veel informatie nodig</a:t>
            </a:r>
          </a:p>
        </p:txBody>
      </p:sp>
      <p:sp>
        <p:nvSpPr>
          <p:cNvPr id="7171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/>
            <a:r>
              <a:rPr lang="nl-NL" sz="2400" dirty="0" smtClean="0"/>
              <a:t>Over profielen, sectoren, opleidingen </a:t>
            </a:r>
          </a:p>
          <a:p>
            <a:pPr marL="514350" indent="-514350" eaLnBrk="1" hangingPunct="1"/>
            <a:r>
              <a:rPr lang="nl-NL" sz="2400" dirty="0" smtClean="0"/>
              <a:t>Over nieuwe </a:t>
            </a:r>
            <a:r>
              <a:rPr lang="nl-NL" sz="2400" u="sng" dirty="0" smtClean="0"/>
              <a:t>en</a:t>
            </a:r>
            <a:r>
              <a:rPr lang="nl-NL" sz="2400" dirty="0" smtClean="0"/>
              <a:t> bekende vakken</a:t>
            </a:r>
          </a:p>
          <a:p>
            <a:pPr marL="514350" indent="-514350" eaLnBrk="1" hangingPunct="1"/>
            <a:r>
              <a:rPr lang="nl-NL" sz="2400" dirty="0" smtClean="0"/>
              <a:t>Over </a:t>
            </a:r>
            <a:r>
              <a:rPr lang="nl-NL" sz="2400" u="sng" dirty="0" smtClean="0"/>
              <a:t>jezelf</a:t>
            </a:r>
          </a:p>
          <a:p>
            <a:pPr marL="514350" indent="-514350" eaLnBrk="1" hangingPunct="1"/>
            <a:r>
              <a:rPr lang="nl-NL" sz="2400" dirty="0" smtClean="0"/>
              <a:t>Maar ook over de</a:t>
            </a:r>
            <a:br>
              <a:rPr lang="nl-NL" sz="2400" dirty="0" smtClean="0"/>
            </a:br>
            <a:r>
              <a:rPr lang="nl-NL" sz="2400" dirty="0" smtClean="0"/>
              <a:t> </a:t>
            </a:r>
            <a:r>
              <a:rPr lang="nl-NL" sz="2400" dirty="0" smtClean="0">
                <a:hlinkClick r:id="rId2"/>
              </a:rPr>
              <a:t>toelatingseisen van het Hoger Onderwijs </a:t>
            </a:r>
          </a:p>
          <a:p>
            <a:pPr marL="514350" indent="-514350" eaLnBrk="1" hangingPunct="1"/>
            <a:r>
              <a:rPr lang="nl-NL" sz="2400" u="sng" dirty="0" smtClean="0">
                <a:hlinkClick r:id="rId3"/>
              </a:rPr>
              <a:t>http://www.studiekeuze123.nl/</a:t>
            </a:r>
            <a:r>
              <a:rPr lang="nl-NL" sz="2400" u="sng" dirty="0" err="1" smtClean="0">
                <a:hlinkClick r:id="rId3"/>
              </a:rPr>
              <a:t>van-profiel-naar-studie</a:t>
            </a:r>
            <a:r>
              <a:rPr lang="nl-NL" sz="2400" u="sng" dirty="0" smtClean="0"/>
              <a:t> </a:t>
            </a:r>
          </a:p>
          <a:p>
            <a:pPr marL="514350" indent="-514350" eaLnBrk="1" hangingPunct="1"/>
            <a:endParaRPr lang="nl-NL" dirty="0" smtClean="0">
              <a:hlinkClick r:id="rId2"/>
            </a:endParaRPr>
          </a:p>
          <a:p>
            <a:pPr marL="514350" indent="-514350" eaLnBrk="1" hangingPunct="1"/>
            <a:endParaRPr lang="nl-NL" dirty="0" smtClean="0">
              <a:hlinkClick r:id="rId2"/>
            </a:endParaRPr>
          </a:p>
          <a:p>
            <a:pPr marL="514350" indent="-514350" eaLnBrk="1" hangingPunct="1"/>
            <a:endParaRPr lang="nl-NL" dirty="0" smtClean="0">
              <a:hlinkClick r:id="rId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dirty="0" smtClean="0"/>
              <a:t>Profielkeuze: inzet en inzicht!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 smtClean="0"/>
              <a:t>Je weet  je sector en welk profiel daarbij hoort </a:t>
            </a:r>
            <a:br>
              <a:rPr lang="nl-NL" sz="2400" dirty="0" smtClean="0"/>
            </a:br>
            <a:r>
              <a:rPr lang="nl-NL" sz="2400" dirty="0" smtClean="0"/>
              <a:t>(profieldeel 4 vakken, vrije deel 1 vak)</a:t>
            </a:r>
          </a:p>
          <a:p>
            <a:r>
              <a:rPr lang="nl-NL" sz="2400" dirty="0" smtClean="0"/>
              <a:t>Cijfers en adviezen bepalen of je een vak mag kiezen</a:t>
            </a:r>
          </a:p>
          <a:p>
            <a:r>
              <a:rPr lang="nl-NL" sz="2400" dirty="0" smtClean="0"/>
              <a:t>Ga uit van een voldoende en een positief advies om een vak te mogen kiezen</a:t>
            </a:r>
          </a:p>
          <a:p>
            <a:r>
              <a:rPr lang="nl-NL" sz="2400" dirty="0" smtClean="0"/>
              <a:t>Op R1 en R2 komen: </a:t>
            </a:r>
            <a:r>
              <a:rPr lang="nl-NL" sz="2400" b="1" dirty="0" smtClean="0">
                <a:solidFill>
                  <a:srgbClr val="002060"/>
                </a:solidFill>
              </a:rPr>
              <a:t>inzet</a:t>
            </a:r>
            <a:r>
              <a:rPr lang="nl-NL" sz="2400" dirty="0" smtClean="0"/>
              <a:t> (g/v/o), </a:t>
            </a:r>
            <a:br>
              <a:rPr lang="nl-NL" sz="2400" dirty="0" smtClean="0"/>
            </a:br>
            <a:r>
              <a:rPr lang="nl-NL" sz="2400" b="1" dirty="0" smtClean="0">
                <a:solidFill>
                  <a:srgbClr val="002060"/>
                </a:solidFill>
              </a:rPr>
              <a:t>inzicht</a:t>
            </a:r>
            <a:r>
              <a:rPr lang="nl-NL" sz="2400" dirty="0" smtClean="0"/>
              <a:t> (g/v/o) en het </a:t>
            </a:r>
            <a:r>
              <a:rPr lang="nl-NL" sz="2400" b="1" dirty="0" smtClean="0">
                <a:solidFill>
                  <a:srgbClr val="002060"/>
                </a:solidFill>
              </a:rPr>
              <a:t>advies</a:t>
            </a:r>
            <a:r>
              <a:rPr lang="nl-NL" sz="2400" dirty="0" smtClean="0"/>
              <a:t> (+, - , +/- )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dirty="0" smtClean="0"/>
              <a:t>Valkuilen bij Profielkeuze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 smtClean="0"/>
              <a:t>Laten leiden door mening van klasgenoten</a:t>
            </a:r>
          </a:p>
          <a:p>
            <a:r>
              <a:rPr lang="nl-NL" sz="2400" dirty="0" smtClean="0"/>
              <a:t>Kiezen of juist niet kiezen voor een docent</a:t>
            </a:r>
            <a:endParaRPr lang="nl-NL" sz="2400" dirty="0"/>
          </a:p>
          <a:p>
            <a:r>
              <a:rPr lang="nl-NL" sz="2400" dirty="0" smtClean="0"/>
              <a:t>Onvoldoende inzet tonen en dus niet laten zien of je een vak aankan (laag cijfer of negatief advies)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EFDB7-7E8B-CC4F-87F2-E41306F1E233}" type="datetime1">
              <a:rPr lang="nl-NL" smtClean="0"/>
              <a:pPr/>
              <a:t>1-11-2016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5B5C0-911D-A246-9B15-EDF952D692BE}" type="slidenum">
              <a:rPr lang="nl-NL" smtClean="0"/>
              <a:pPr/>
              <a:t>25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561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z="3600" dirty="0" smtClean="0"/>
              <a:t>Laat zien wat je kunt! </a:t>
            </a:r>
          </a:p>
        </p:txBody>
      </p:sp>
      <p:sp>
        <p:nvSpPr>
          <p:cNvPr id="8195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sz="2400" dirty="0" smtClean="0"/>
              <a:t>Alleen dan weet je in welke vakken je </a:t>
            </a:r>
            <a:r>
              <a:rPr lang="nl-NL" sz="2400" b="1" dirty="0" smtClean="0"/>
              <a:t>goed</a:t>
            </a:r>
            <a:r>
              <a:rPr lang="nl-NL" sz="2400" dirty="0" smtClean="0"/>
              <a:t> bent en welke vakken je </a:t>
            </a:r>
            <a:r>
              <a:rPr lang="nl-NL" sz="2400" b="1" dirty="0" smtClean="0"/>
              <a:t>interessant</a:t>
            </a:r>
            <a:r>
              <a:rPr lang="nl-NL" sz="2400" dirty="0" smtClean="0"/>
              <a:t> vindt</a:t>
            </a:r>
          </a:p>
          <a:p>
            <a:pPr eaLnBrk="1" hangingPunct="1"/>
            <a:r>
              <a:rPr lang="nl-NL" sz="2400" dirty="0" smtClean="0"/>
              <a:t>Alleen dan kun je een </a:t>
            </a:r>
            <a:r>
              <a:rPr lang="nl-NL" sz="2400" b="1" dirty="0" smtClean="0"/>
              <a:t>positief</a:t>
            </a:r>
            <a:r>
              <a:rPr lang="nl-NL" sz="2400" dirty="0" smtClean="0"/>
              <a:t> advies krijgen (nodig om een vak te mogen kiezen, inzet moet V/G zijn) </a:t>
            </a:r>
          </a:p>
          <a:p>
            <a:pPr eaLnBrk="1" hangingPunct="1"/>
            <a:r>
              <a:rPr lang="nl-NL" sz="2400" dirty="0" smtClean="0"/>
              <a:t>Alleen dan kun je een </a:t>
            </a:r>
            <a:r>
              <a:rPr lang="nl-NL" sz="2400" u="sng" dirty="0" smtClean="0"/>
              <a:t>7</a:t>
            </a:r>
            <a:r>
              <a:rPr lang="nl-NL" sz="2400" dirty="0" smtClean="0"/>
              <a:t> of hoger voor wiskunde krijgen (nodig om </a:t>
            </a:r>
            <a:r>
              <a:rPr lang="nl-NL" sz="2400" dirty="0" err="1" smtClean="0"/>
              <a:t>wiB</a:t>
            </a:r>
            <a:r>
              <a:rPr lang="nl-NL" sz="2400" dirty="0" smtClean="0"/>
              <a:t> te kunnen kiezen </a:t>
            </a:r>
            <a:r>
              <a:rPr lang="nl-NL" sz="2400" u="sng" dirty="0" smtClean="0"/>
              <a:t>samen met </a:t>
            </a:r>
            <a:r>
              <a:rPr lang="nl-NL" sz="2400" dirty="0" smtClean="0"/>
              <a:t> een positief advies!) 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 smtClean="0"/>
          </a:p>
          <a:p>
            <a:pPr eaLnBrk="1" hangingPunct="1"/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1403648" y="1484784"/>
            <a:ext cx="64807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600" b="1" i="1" dirty="0" smtClean="0">
                <a:solidFill>
                  <a:schemeClr val="accent2"/>
                </a:solidFill>
              </a:rPr>
              <a:t>Inzet </a:t>
            </a:r>
          </a:p>
          <a:p>
            <a:pPr algn="ctr"/>
            <a:r>
              <a:rPr lang="nl-NL" sz="3600" b="1" i="1" dirty="0" smtClean="0">
                <a:solidFill>
                  <a:schemeClr val="accent2"/>
                </a:solidFill>
              </a:rPr>
              <a:t>bepaalt voor het grootste deel je cijfer en advies!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Filmpje HvU</a:t>
            </a:r>
          </a:p>
        </p:txBody>
      </p:sp>
      <p:sp>
        <p:nvSpPr>
          <p:cNvPr id="12291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smtClean="0">
              <a:hlinkClick r:id="rId2"/>
            </a:endParaRPr>
          </a:p>
          <a:p>
            <a:endParaRPr lang="nl-NL" smtClean="0">
              <a:hlinkClick r:id="rId2"/>
            </a:endParaRPr>
          </a:p>
          <a:p>
            <a:endParaRPr lang="nl-NL" smtClean="0">
              <a:hlinkClick r:id="rId2"/>
            </a:endParaRPr>
          </a:p>
        </p:txBody>
      </p:sp>
      <p:pic>
        <p:nvPicPr>
          <p:cNvPr id="12292" name="Afbeelding 4" descr="profielenHvU intro.JPG">
            <a:hlinkClick r:id="rId3"/>
          </p:cNvPr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775" y="1690689"/>
            <a:ext cx="3600450" cy="475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Weet wat de consequenties van je profielkeuze zijn!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Dus: welke richtingen zijn met het gekozen profiel  mogelijk …</a:t>
            </a:r>
            <a:br>
              <a:rPr lang="nl-NL" dirty="0" smtClean="0"/>
            </a:br>
            <a:endParaRPr lang="nl-NL" dirty="0" smtClean="0"/>
          </a:p>
          <a:p>
            <a:r>
              <a:rPr lang="nl-NL" dirty="0" smtClean="0"/>
              <a:t> … en </a:t>
            </a:r>
            <a:r>
              <a:rPr lang="nl-NL" b="1" dirty="0" smtClean="0"/>
              <a:t>welke sluit ik uit?!</a:t>
            </a:r>
            <a:br>
              <a:rPr lang="nl-NL" b="1" dirty="0" smtClean="0"/>
            </a:br>
            <a:endParaRPr lang="nl-NL" b="1" dirty="0" smtClean="0"/>
          </a:p>
          <a:p>
            <a:endParaRPr lang="nl-N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sz="3600" dirty="0" smtClean="0"/>
              <a:t>Eerst iets anders, je hebt :</a:t>
            </a:r>
            <a:br>
              <a:rPr lang="nl-NL" sz="3600" dirty="0" smtClean="0"/>
            </a:b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 smtClean="0"/>
              <a:t>Opleidingen</a:t>
            </a:r>
          </a:p>
          <a:p>
            <a:r>
              <a:rPr lang="nl-NL" sz="2400" dirty="0" smtClean="0"/>
              <a:t>Beroepen</a:t>
            </a:r>
          </a:p>
          <a:p>
            <a:r>
              <a:rPr lang="nl-NL" sz="2400" dirty="0" smtClean="0"/>
              <a:t>Vakken</a:t>
            </a:r>
          </a:p>
          <a:p>
            <a:r>
              <a:rPr lang="nl-NL" sz="2400" dirty="0" smtClean="0"/>
              <a:t>Profielen (samenhangende vakken) en</a:t>
            </a:r>
          </a:p>
          <a:p>
            <a:r>
              <a:rPr lang="nl-NL" sz="2400" b="1" dirty="0" smtClean="0">
                <a:solidFill>
                  <a:srgbClr val="002060"/>
                </a:solidFill>
              </a:rPr>
              <a:t>Sectoren</a:t>
            </a:r>
            <a:r>
              <a:rPr lang="nl-NL" sz="2400" dirty="0" smtClean="0"/>
              <a:t> (groep van opleidingen, die bij elkaar horen)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nl-NL" sz="4000" dirty="0" smtClean="0"/>
          </a:p>
        </p:txBody>
      </p:sp>
      <p:sp>
        <p:nvSpPr>
          <p:cNvPr id="2051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dirty="0" smtClean="0"/>
              <a:t>Website met informatie, opdrachten (Keuzeweb</a:t>
            </a:r>
            <a:r>
              <a:rPr lang="nl-NL" dirty="0"/>
              <a:t>) en forum 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 smtClean="0"/>
          </a:p>
          <a:p>
            <a:pPr eaLnBrk="1" hangingPunct="1"/>
            <a:r>
              <a:rPr lang="nl-NL" i="1" dirty="0" smtClean="0"/>
              <a:t>Inloggen doe je vanuit Magister &gt;</a:t>
            </a:r>
            <a:br>
              <a:rPr lang="nl-NL" i="1" dirty="0" smtClean="0"/>
            </a:br>
            <a:r>
              <a:rPr lang="nl-NL" i="1" dirty="0" smtClean="0"/>
              <a:t>ELO &gt; Bronnen &gt; Gedeelde </a:t>
            </a:r>
            <a:r>
              <a:rPr lang="nl-NL" i="1" dirty="0" err="1" smtClean="0"/>
              <a:t>doc</a:t>
            </a:r>
            <a:r>
              <a:rPr lang="nl-NL" i="1" dirty="0" smtClean="0"/>
              <a:t>. &gt; Profielkeuze,</a:t>
            </a:r>
            <a:br>
              <a:rPr lang="nl-NL" i="1" dirty="0" smtClean="0"/>
            </a:br>
            <a:r>
              <a:rPr lang="nl-NL" i="1" dirty="0" smtClean="0"/>
              <a:t>en studiekeuze (dubbelklik) </a:t>
            </a:r>
            <a:br>
              <a:rPr lang="nl-NL" i="1" dirty="0" smtClean="0"/>
            </a:br>
            <a:r>
              <a:rPr lang="nl-NL" i="1" dirty="0" smtClean="0"/>
              <a:t>[eerste keer bevestigen d.m.v. linkje in mail]</a:t>
            </a:r>
          </a:p>
          <a:p>
            <a:pPr eaLnBrk="1" hangingPunct="1"/>
            <a:endParaRPr lang="nl-NL" i="1" dirty="0" smtClean="0"/>
          </a:p>
          <a:p>
            <a:pPr eaLnBrk="1" hangingPunct="1"/>
            <a:r>
              <a:rPr lang="nl-NL" dirty="0" smtClean="0"/>
              <a:t>Profielkeuze opdrachten staan bij </a:t>
            </a:r>
            <a:r>
              <a:rPr lang="nl-NL" b="1" i="1" dirty="0" err="1" smtClean="0"/>
              <a:t>Keuzeweb</a:t>
            </a:r>
            <a:endParaRPr lang="nl-NL" b="1" i="1" dirty="0" smtClean="0"/>
          </a:p>
          <a:p>
            <a:pPr eaLnBrk="1" hangingPunct="1"/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08859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>
          <a:xfrm>
            <a:off x="251520" y="908720"/>
            <a:ext cx="8723312" cy="1872208"/>
          </a:xfrm>
        </p:spPr>
        <p:txBody>
          <a:bodyPr>
            <a:normAutofit/>
          </a:bodyPr>
          <a:lstStyle/>
          <a:p>
            <a:r>
              <a:rPr lang="nl-NL" sz="3600" dirty="0" smtClean="0"/>
              <a:t>Profielkeuze: laten zien waar je goed in bent en wat je interessant vindt !</a:t>
            </a:r>
            <a:r>
              <a:rPr lang="nl-NL" sz="3200" dirty="0" smtClean="0"/>
              <a:t/>
            </a:r>
            <a:br>
              <a:rPr lang="nl-NL" sz="3200" dirty="0" smtClean="0"/>
            </a:br>
            <a:endParaRPr lang="nl-NL" sz="3200" dirty="0" smtClean="0"/>
          </a:p>
        </p:txBody>
      </p:sp>
      <p:pic>
        <p:nvPicPr>
          <p:cNvPr id="9219" name="Tijdelijke aanduiding voor inhoud 3" descr="info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9552" y="2564904"/>
            <a:ext cx="4800753" cy="3599929"/>
          </a:xfrm>
        </p:spPr>
      </p:pic>
      <p:sp>
        <p:nvSpPr>
          <p:cNvPr id="2" name="Tekstvak 1"/>
          <p:cNvSpPr txBox="1"/>
          <p:nvPr/>
        </p:nvSpPr>
        <p:spPr>
          <a:xfrm>
            <a:off x="5220072" y="4149080"/>
            <a:ext cx="380982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 smtClean="0">
                <a:solidFill>
                  <a:srgbClr val="00B050"/>
                </a:solidFill>
                <a:latin typeface="Arial Black"/>
              </a:rPr>
              <a:t>Informatie</a:t>
            </a:r>
          </a:p>
          <a:p>
            <a:r>
              <a:rPr lang="nl-NL" sz="3200" dirty="0" smtClean="0">
                <a:solidFill>
                  <a:srgbClr val="00B050"/>
                </a:solidFill>
                <a:latin typeface="Arial Black"/>
              </a:rPr>
              <a:t>Verzamelen en </a:t>
            </a:r>
          </a:p>
          <a:p>
            <a:r>
              <a:rPr lang="nl-NL" sz="3200" dirty="0" smtClean="0">
                <a:solidFill>
                  <a:srgbClr val="00B050"/>
                </a:solidFill>
                <a:latin typeface="Arial Black"/>
              </a:rPr>
              <a:t>Onderzoek doen</a:t>
            </a:r>
            <a:endParaRPr lang="en-US" sz="3200" dirty="0">
              <a:solidFill>
                <a:srgbClr val="00B050"/>
              </a:solidFill>
              <a:latin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58711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 smtClean="0"/>
              <a:t>Sectoren (zie Studierichtingen) op</a:t>
            </a:r>
            <a:br>
              <a:rPr lang="nl-NL" sz="3600" dirty="0" smtClean="0"/>
            </a:br>
            <a:r>
              <a:rPr lang="nl-NL" sz="3600" dirty="0" smtClean="0">
                <a:hlinkClick r:id="rId2"/>
              </a:rPr>
              <a:t>www.studiekeuze123.nl</a:t>
            </a:r>
            <a:r>
              <a:rPr lang="nl-NL" sz="3600" dirty="0" smtClean="0"/>
              <a:t> 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NL" sz="2600" dirty="0" smtClean="0"/>
          </a:p>
          <a:p>
            <a:r>
              <a:rPr lang="nl-NL" sz="2600" dirty="0" smtClean="0"/>
              <a:t>Dezelfde opleiding wordt bij verschillende instellingen (hogescholen) gegeven, blijven over ongeveer 240 opleidingen.</a:t>
            </a:r>
          </a:p>
          <a:p>
            <a:endParaRPr lang="nl-NL" sz="2600" dirty="0" smtClean="0"/>
          </a:p>
          <a:p>
            <a:r>
              <a:rPr lang="nl-NL" sz="2600" dirty="0" smtClean="0"/>
              <a:t>Dus HBO: 11 studierichtingen en ongeveer 240 opleidingen</a:t>
            </a:r>
          </a:p>
          <a:p>
            <a:endParaRPr lang="nl-NL" dirty="0" smtClean="0"/>
          </a:p>
          <a:p>
            <a:pPr>
              <a:buNone/>
            </a:pPr>
            <a:r>
              <a:rPr lang="nl-NL" dirty="0" smtClean="0"/>
              <a:t/>
            </a:r>
            <a:br>
              <a:rPr lang="nl-NL" dirty="0" smtClean="0"/>
            </a:br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</p:txBody>
      </p:sp>
      <p:pic>
        <p:nvPicPr>
          <p:cNvPr id="5" name="Afbeelding 4" descr="SK 123.JPG">
            <a:hlinkClick r:id="rId2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63888" y="5229200"/>
            <a:ext cx="1425327" cy="13814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dirty="0" smtClean="0"/>
              <a:t>Profielkeuze: </a:t>
            </a:r>
            <a:r>
              <a:rPr lang="nl-NL" sz="3600" b="1" dirty="0" smtClean="0">
                <a:solidFill>
                  <a:srgbClr val="7030A0"/>
                </a:solidFill>
              </a:rPr>
              <a:t>sectoren</a:t>
            </a:r>
            <a:r>
              <a:rPr lang="nl-NL" sz="3600" dirty="0" smtClean="0"/>
              <a:t> zijn het uitgangspunt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nl-NL" dirty="0" smtClean="0"/>
          </a:p>
          <a:p>
            <a:pPr marL="514350" indent="-514350">
              <a:buFont typeface="+mj-lt"/>
              <a:buAutoNum type="arabicPeriod"/>
            </a:pPr>
            <a:r>
              <a:rPr lang="nl-NL" sz="2400" dirty="0" smtClean="0"/>
              <a:t>In de 3</a:t>
            </a:r>
            <a:r>
              <a:rPr lang="nl-NL" sz="2400" baseline="30000" dirty="0" smtClean="0"/>
              <a:t>e</a:t>
            </a:r>
            <a:r>
              <a:rPr lang="nl-NL" sz="2400" dirty="0" smtClean="0"/>
              <a:t> klas kijk je vooruit: welke sector(en) is voor mij interessant en wil ik mogelijk houden met mijn profiel?</a:t>
            </a:r>
            <a:br>
              <a:rPr lang="nl-NL" sz="2400" dirty="0" smtClean="0"/>
            </a:br>
            <a:endParaRPr lang="nl-NL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nl-NL" sz="2400" dirty="0" smtClean="0"/>
              <a:t>Welk profiel (welke vakken) heb ik nodig om die sector te kunnen kiezen?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dirty="0" smtClean="0"/>
              <a:t>Profielkeuze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l-NL" sz="2400" dirty="0" smtClean="0"/>
              <a:t>Welke sector(en) is voor mij interessant (wil ik mogelijk houden)?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400" dirty="0" smtClean="0"/>
              <a:t>Welk profiel (vakken) heb ik dan nodig?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400" dirty="0" smtClean="0"/>
              <a:t>Zijn die vakken voor mij haalbaar?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400" dirty="0" smtClean="0"/>
              <a:t>Ben ik bereid voor die vakken te werken?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400" dirty="0" smtClean="0"/>
              <a:t>Met welke favoriete vakken vul ik mijn profiel aan ? 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dirty="0" smtClean="0"/>
              <a:t>Informatie nodig over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 smtClean="0"/>
              <a:t>De profielen (welke vakken in elk profiel)</a:t>
            </a:r>
          </a:p>
          <a:p>
            <a:r>
              <a:rPr lang="nl-NL" sz="2400" dirty="0" smtClean="0"/>
              <a:t>De vakken (welke, waar gaat het over, verschil onderbouw bovenbouw )</a:t>
            </a:r>
          </a:p>
          <a:p>
            <a:r>
              <a:rPr lang="nl-NL" sz="2400" dirty="0" smtClean="0"/>
              <a:t>De sectoren (welke zijn er, welke profielen worden gevraagd)</a:t>
            </a:r>
          </a:p>
          <a:p>
            <a:pPr marL="0" indent="0">
              <a:buNone/>
            </a:pPr>
            <a:endParaRPr lang="nl-NL" sz="2400" dirty="0" smtClean="0"/>
          </a:p>
          <a:p>
            <a:pPr>
              <a:buFont typeface="Wingdings" pitchFamily="2" charset="2"/>
              <a:buChar char="Ø"/>
            </a:pPr>
            <a:r>
              <a:rPr lang="nl-NL" sz="2400" i="1" dirty="0" smtClean="0"/>
              <a:t> </a:t>
            </a:r>
            <a:r>
              <a:rPr lang="nl-NL" sz="2400" b="1" i="1" dirty="0" smtClean="0">
                <a:solidFill>
                  <a:schemeClr val="accent1"/>
                </a:solidFill>
              </a:rPr>
              <a:t>In de 3</a:t>
            </a:r>
            <a:r>
              <a:rPr lang="nl-NL" sz="2400" b="1" i="1" baseline="30000" dirty="0" smtClean="0">
                <a:solidFill>
                  <a:schemeClr val="accent1"/>
                </a:solidFill>
              </a:rPr>
              <a:t>e</a:t>
            </a:r>
            <a:r>
              <a:rPr lang="nl-NL" sz="2400" b="1" i="1" dirty="0" smtClean="0">
                <a:solidFill>
                  <a:schemeClr val="accent1"/>
                </a:solidFill>
              </a:rPr>
              <a:t> klas moet ik er achter komen welke sector(en) </a:t>
            </a:r>
            <a:r>
              <a:rPr lang="nl-NL" sz="2400" b="1" i="1" u="sng" dirty="0" smtClean="0">
                <a:solidFill>
                  <a:schemeClr val="accent1"/>
                </a:solidFill>
              </a:rPr>
              <a:t>voor mij </a:t>
            </a:r>
            <a:r>
              <a:rPr lang="nl-NL" sz="2400" b="1" i="1" dirty="0" smtClean="0">
                <a:solidFill>
                  <a:schemeClr val="accent1"/>
                </a:solidFill>
              </a:rPr>
              <a:t>interessant en belangrijk is.  </a:t>
            </a:r>
            <a:endParaRPr lang="nl-NL" sz="2400" b="1" i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dirty="0" smtClean="0"/>
              <a:t>Een </a:t>
            </a:r>
            <a:r>
              <a:rPr lang="nl-NL" sz="3600" dirty="0" err="1" smtClean="0"/>
              <a:t>Havo-diploma</a:t>
            </a:r>
            <a:r>
              <a:rPr lang="nl-NL" dirty="0" smtClean="0"/>
              <a:t>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 smtClean="0"/>
              <a:t>Lijkt nog ver weg, </a:t>
            </a:r>
            <a:br>
              <a:rPr lang="nl-NL" sz="2400" dirty="0" smtClean="0"/>
            </a:br>
            <a:r>
              <a:rPr lang="nl-NL" sz="2400" dirty="0" smtClean="0"/>
              <a:t>maar met je profielkeuze bepaal je  </a:t>
            </a:r>
            <a:br>
              <a:rPr lang="nl-NL" sz="2400" dirty="0" smtClean="0"/>
            </a:br>
            <a:r>
              <a:rPr lang="nl-NL" sz="2400" dirty="0" smtClean="0"/>
              <a:t>wat je er mee kan gaan doen!</a:t>
            </a:r>
            <a:endParaRPr lang="nl-NL" sz="2400" dirty="0"/>
          </a:p>
        </p:txBody>
      </p:sp>
      <p:pic>
        <p:nvPicPr>
          <p:cNvPr id="4" name="Afbeelding 3" descr="stap-voor-stap-300x3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2780928"/>
            <a:ext cx="2857500" cy="2857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epte">
  <a:themeElements>
    <a:clrScheme name="Diepte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iepte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iept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TM04033923[[fn=Diepte]]</Template>
  <TotalTime>2565</TotalTime>
  <Words>862</Words>
  <Application>Microsoft Office PowerPoint</Application>
  <PresentationFormat>Diavoorstelling (4:3)</PresentationFormat>
  <Paragraphs>188</Paragraphs>
  <Slides>30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30</vt:i4>
      </vt:variant>
    </vt:vector>
  </HeadingPairs>
  <TitlesOfParts>
    <vt:vector size="36" baseType="lpstr">
      <vt:lpstr>Arial</vt:lpstr>
      <vt:lpstr>Arial Black</vt:lpstr>
      <vt:lpstr>Calibri</vt:lpstr>
      <vt:lpstr>Corbel</vt:lpstr>
      <vt:lpstr>Wingdings</vt:lpstr>
      <vt:lpstr>Diepte</vt:lpstr>
      <vt:lpstr>Informatie profielkeuze </vt:lpstr>
      <vt:lpstr>Profielkeuze</vt:lpstr>
      <vt:lpstr>  Eerst iets anders, je hebt : </vt:lpstr>
      <vt:lpstr>Profielkeuze: laten zien waar je goed in bent en wat je interessant vindt ! </vt:lpstr>
      <vt:lpstr>Sectoren (zie Studierichtingen) op www.studiekeuze123.nl </vt:lpstr>
      <vt:lpstr>Profielkeuze: sectoren zijn het uitgangspunt</vt:lpstr>
      <vt:lpstr>Profielkeuze</vt:lpstr>
      <vt:lpstr>Informatie nodig over</vt:lpstr>
      <vt:lpstr>Een Havo-diploma!</vt:lpstr>
      <vt:lpstr> Profielkeuze: belangrijk, maar je wordt geholpen </vt:lpstr>
      <vt:lpstr>Wat is een profiel?</vt:lpstr>
      <vt:lpstr>De profielen</vt:lpstr>
      <vt:lpstr>Er zijn 4 profielen:</vt:lpstr>
      <vt:lpstr> Cultuur en Maatschappij   </vt:lpstr>
      <vt:lpstr> Economie en Maatschappij   </vt:lpstr>
      <vt:lpstr> Natuur en Gezondheid   </vt:lpstr>
      <vt:lpstr> Natuur en Techniek   </vt:lpstr>
      <vt:lpstr>HBO (hoger beroeps onderwijs) en WO (wetenschappelijk onderwijs) zijn allebei Hoger Onderwijs</vt:lpstr>
      <vt:lpstr>HBO (hoger beroeps onderwijs) en WO (wetenschappelijk onderwijs) zijn allebei Hoger Onderwijs</vt:lpstr>
      <vt:lpstr>Wat moet je weten, welke informatie heb je nodig?</vt:lpstr>
      <vt:lpstr>Wat moet je weten, welke informatie heb je nodig?</vt:lpstr>
      <vt:lpstr>Wat moet je weten, welke informatie heb je nodig?</vt:lpstr>
      <vt:lpstr>Om een goede profielkeuze te kunnen maken heb je veel informatie nodig</vt:lpstr>
      <vt:lpstr>Profielkeuze: inzet en inzicht!</vt:lpstr>
      <vt:lpstr>Valkuilen bij Profielkeuze</vt:lpstr>
      <vt:lpstr>Laat zien wat je kunt! </vt:lpstr>
      <vt:lpstr>PowerPoint-presentatie</vt:lpstr>
      <vt:lpstr>Filmpje HvU</vt:lpstr>
      <vt:lpstr>Weet wat de consequenties van je profielkeuze zijn!</vt:lpstr>
      <vt:lpstr>PowerPoint-presentatie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geertje</dc:creator>
  <cp:lastModifiedBy>Knippenberg, H.J. (Henrike)</cp:lastModifiedBy>
  <cp:revision>192</cp:revision>
  <cp:lastPrinted>2016-10-14T08:23:28Z</cp:lastPrinted>
  <dcterms:created xsi:type="dcterms:W3CDTF">2009-09-20T15:54:20Z</dcterms:created>
  <dcterms:modified xsi:type="dcterms:W3CDTF">2016-11-01T11:15:34Z</dcterms:modified>
</cp:coreProperties>
</file>