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</p:sldIdLst>
  <p:sldSz cx="24384000" cy="13716000"/>
  <p:notesSz cx="6858000" cy="9144000"/>
  <p:defaultTextStyle>
    <a:lvl1pPr defTabSz="457200">
      <a:defRPr sz="1600">
        <a:latin typeface="Helvetica"/>
        <a:ea typeface="Helvetica"/>
        <a:cs typeface="Helvetica"/>
        <a:sym typeface="Helvetica"/>
      </a:defRPr>
    </a:lvl1pPr>
    <a:lvl2pPr indent="228600" defTabSz="457200">
      <a:defRPr sz="1600">
        <a:latin typeface="Helvetica"/>
        <a:ea typeface="Helvetica"/>
        <a:cs typeface="Helvetica"/>
        <a:sym typeface="Helvetica"/>
      </a:defRPr>
    </a:lvl2pPr>
    <a:lvl3pPr indent="457200" defTabSz="457200">
      <a:defRPr sz="1600">
        <a:latin typeface="Helvetica"/>
        <a:ea typeface="Helvetica"/>
        <a:cs typeface="Helvetica"/>
        <a:sym typeface="Helvetica"/>
      </a:defRPr>
    </a:lvl3pPr>
    <a:lvl4pPr indent="685800" defTabSz="457200">
      <a:defRPr sz="1600">
        <a:latin typeface="Helvetica"/>
        <a:ea typeface="Helvetica"/>
        <a:cs typeface="Helvetica"/>
        <a:sym typeface="Helvetica"/>
      </a:defRPr>
    </a:lvl4pPr>
    <a:lvl5pPr indent="914400" defTabSz="457200">
      <a:defRPr sz="1600">
        <a:latin typeface="Helvetica"/>
        <a:ea typeface="Helvetica"/>
        <a:cs typeface="Helvetica"/>
        <a:sym typeface="Helvetica"/>
      </a:defRPr>
    </a:lvl5pPr>
    <a:lvl6pPr indent="1143000" defTabSz="457200">
      <a:defRPr sz="1600">
        <a:latin typeface="Helvetica"/>
        <a:ea typeface="Helvetica"/>
        <a:cs typeface="Helvetica"/>
        <a:sym typeface="Helvetica"/>
      </a:defRPr>
    </a:lvl6pPr>
    <a:lvl7pPr indent="1371600" defTabSz="457200">
      <a:defRPr sz="1600">
        <a:latin typeface="Helvetica"/>
        <a:ea typeface="Helvetica"/>
        <a:cs typeface="Helvetica"/>
        <a:sym typeface="Helvetica"/>
      </a:defRPr>
    </a:lvl7pPr>
    <a:lvl8pPr indent="1600200" defTabSz="457200">
      <a:defRPr sz="1600">
        <a:latin typeface="Helvetica"/>
        <a:ea typeface="Helvetica"/>
        <a:cs typeface="Helvetica"/>
        <a:sym typeface="Helvetica"/>
      </a:defRPr>
    </a:lvl8pPr>
    <a:lvl9pPr indent="1828800" defTabSz="457200">
      <a:defRPr sz="1600">
        <a:latin typeface="Helvetica"/>
        <a:ea typeface="Helvetica"/>
        <a:cs typeface="Helvetica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Lucida Grande"/>
          <a:ea typeface="Lucida Grande"/>
          <a:cs typeface="Lucida Grand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D4D4"/>
          </a:solidFill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n" i="off">
        <a:font>
          <a:latin typeface="Lucida Grande"/>
          <a:ea typeface="Lucida Grande"/>
          <a:cs typeface="Lucida Grand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381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ff">
        <a:font>
          <a:latin typeface="Lucida Grande"/>
          <a:ea typeface="Lucida Grande"/>
          <a:cs typeface="Lucida Grand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ff">
        <a:font>
          <a:latin typeface="Lucida Grande"/>
          <a:ea typeface="Lucida Grande"/>
          <a:cs typeface="Lucida Grand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D51ADE6A-740E-44AE-83CC-AE7238B6C88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1EAF4"/>
          </a:solidFill>
        </a:fill>
      </a:tcStyle>
    </a:wholeTbl>
    <a:band2H>
      <a:tcTxStyle/>
      <a:tcStyle>
        <a:tcBdr/>
        <a:fill>
          <a:solidFill>
            <a:srgbClr val="F1F5F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381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6095C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6095C9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6095C9"/>
          </a:solidFill>
        </a:fill>
      </a:tcStyle>
    </a:firstRow>
  </a:tblStyle>
  <a:tblStyle styleId="{4A9BC294-FFE2-49D5-8D69-9E1BD2C41BD5}" styleName="">
    <a:tblBg/>
    <a:wholeTb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FF1F3"/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4" d="100"/>
          <a:sy n="54" d="100"/>
        </p:scale>
        <p:origin x="-536" y="-128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5" name="Shape 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93845516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825500">
      <a:defRPr sz="4200">
        <a:latin typeface="Lucida Grande"/>
        <a:ea typeface="Lucida Grande"/>
        <a:cs typeface="Lucida Grande"/>
        <a:sym typeface="Lucida Grande"/>
      </a:defRPr>
    </a:lvl1pPr>
    <a:lvl2pPr indent="228600" defTabSz="825500">
      <a:defRPr sz="4200">
        <a:latin typeface="Lucida Grande"/>
        <a:ea typeface="Lucida Grande"/>
        <a:cs typeface="Lucida Grande"/>
        <a:sym typeface="Lucida Grande"/>
      </a:defRPr>
    </a:lvl2pPr>
    <a:lvl3pPr indent="457200" defTabSz="825500">
      <a:defRPr sz="4200">
        <a:latin typeface="Lucida Grande"/>
        <a:ea typeface="Lucida Grande"/>
        <a:cs typeface="Lucida Grande"/>
        <a:sym typeface="Lucida Grande"/>
      </a:defRPr>
    </a:lvl3pPr>
    <a:lvl4pPr indent="685800" defTabSz="825500">
      <a:defRPr sz="4200">
        <a:latin typeface="Lucida Grande"/>
        <a:ea typeface="Lucida Grande"/>
        <a:cs typeface="Lucida Grande"/>
        <a:sym typeface="Lucida Grande"/>
      </a:defRPr>
    </a:lvl4pPr>
    <a:lvl5pPr indent="914400" defTabSz="825500">
      <a:defRPr sz="4200">
        <a:latin typeface="Lucida Grande"/>
        <a:ea typeface="Lucida Grande"/>
        <a:cs typeface="Lucida Grande"/>
        <a:sym typeface="Lucida Grande"/>
      </a:defRPr>
    </a:lvl5pPr>
    <a:lvl6pPr indent="1143000" defTabSz="825500">
      <a:defRPr sz="4200">
        <a:latin typeface="Lucida Grande"/>
        <a:ea typeface="Lucida Grande"/>
        <a:cs typeface="Lucida Grande"/>
        <a:sym typeface="Lucida Grande"/>
      </a:defRPr>
    </a:lvl6pPr>
    <a:lvl7pPr indent="1371600" defTabSz="825500">
      <a:defRPr sz="4200">
        <a:latin typeface="Lucida Grande"/>
        <a:ea typeface="Lucida Grande"/>
        <a:cs typeface="Lucida Grande"/>
        <a:sym typeface="Lucida Grande"/>
      </a:defRPr>
    </a:lvl7pPr>
    <a:lvl8pPr indent="1600200" defTabSz="825500">
      <a:defRPr sz="4200">
        <a:latin typeface="Lucida Grande"/>
        <a:ea typeface="Lucida Grande"/>
        <a:cs typeface="Lucida Grande"/>
        <a:sym typeface="Lucida Grande"/>
      </a:defRPr>
    </a:lvl8pPr>
    <a:lvl9pPr indent="1828800" defTabSz="825500">
      <a:defRPr sz="4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efault - add logo he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-137022" y="12641660"/>
            <a:ext cx="24658042" cy="1071563"/>
          </a:xfrm>
          <a:prstGeom prst="rect">
            <a:avLst/>
          </a:prstGeom>
          <a:solidFill/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/>
          <a:lstStyle/>
          <a:p>
            <a:pPr lvl="0" algn="ctr" defTabSz="825500">
              <a:buClr>
                <a:srgbClr val="000000"/>
              </a:buClr>
              <a:defRPr sz="7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>
                  <a:solidFill/>
                </a:uFill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4" name="Shape 14"/>
          <p:cNvSpPr/>
          <p:nvPr/>
        </p:nvSpPr>
        <p:spPr>
          <a:xfrm>
            <a:off x="15424127" y="2426888"/>
            <a:ext cx="1" cy="6892233"/>
          </a:xfrm>
          <a:prstGeom prst="line">
            <a:avLst/>
          </a:prstGeom>
          <a:ln w="12700">
            <a:solidFill>
              <a:srgbClr val="919191"/>
            </a:solidFill>
            <a:round/>
          </a:ln>
        </p:spPr>
        <p:txBody>
          <a:bodyPr lIns="0" tIns="0" rIns="0" bIns="0"/>
          <a:lstStyle/>
          <a:p>
            <a:pPr lvl="0"/>
            <a:endParaRPr/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1098534" y="2402085"/>
            <a:ext cx="11126392" cy="8911830"/>
          </a:xfrm>
          <a:prstGeom prst="rect">
            <a:avLst/>
          </a:prstGeom>
          <a:ln>
            <a:round/>
          </a:ln>
        </p:spPr>
        <p:txBody>
          <a:bodyPr lIns="53578" tIns="53578" rIns="53578" bIns="53578">
            <a:noAutofit/>
          </a:bodyPr>
          <a:lstStyle>
            <a:lvl1pPr marL="469231" marR="0" indent="-469231">
              <a:lnSpc>
                <a:spcPct val="100000"/>
              </a:lnSpc>
              <a:spcBef>
                <a:spcPts val="1100"/>
              </a:spcBef>
              <a:buSzPct val="65000"/>
              <a:buBlip>
                <a:blip r:embed="rId2"/>
              </a:buBlip>
              <a:defRPr>
                <a:latin typeface="+mj-lt"/>
                <a:ea typeface="+mj-ea"/>
                <a:cs typeface="+mj-cs"/>
                <a:sym typeface="Arial"/>
              </a:defRPr>
            </a:lvl1pPr>
            <a:lvl2pPr marL="723900" marR="0" indent="-381000">
              <a:lnSpc>
                <a:spcPct val="100000"/>
              </a:lnSpc>
              <a:spcBef>
                <a:spcPts val="1000"/>
              </a:spcBef>
              <a:buSzPct val="65000"/>
              <a:buBlip>
                <a:blip r:embed="rId2"/>
              </a:buBlip>
              <a:defRPr sz="3200">
                <a:latin typeface="+mj-lt"/>
                <a:ea typeface="+mj-ea"/>
                <a:cs typeface="+mj-cs"/>
                <a:sym typeface="Arial"/>
              </a:defRPr>
            </a:lvl2pPr>
            <a:lvl3pPr marL="1104900" marR="0" indent="-304800">
              <a:lnSpc>
                <a:spcPct val="100000"/>
              </a:lnSpc>
              <a:spcBef>
                <a:spcPts val="900"/>
              </a:spcBef>
              <a:buSzPct val="65000"/>
              <a:buBlip>
                <a:blip r:embed="rId2"/>
              </a:buBlip>
              <a:defRPr sz="3200">
                <a:latin typeface="+mj-lt"/>
                <a:ea typeface="+mj-ea"/>
                <a:cs typeface="+mj-cs"/>
                <a:sym typeface="Arial"/>
              </a:defRPr>
            </a:lvl3pPr>
            <a:lvl4pPr marL="1569027" marR="0" indent="-311727">
              <a:lnSpc>
                <a:spcPct val="100000"/>
              </a:lnSpc>
              <a:spcBef>
                <a:spcPts val="700"/>
              </a:spcBef>
              <a:buSzPct val="65000"/>
              <a:buBlip>
                <a:blip r:embed="rId2"/>
              </a:buBlip>
              <a:defRPr sz="3000">
                <a:latin typeface="+mj-lt"/>
                <a:ea typeface="+mj-ea"/>
                <a:cs typeface="+mj-cs"/>
                <a:sym typeface="Arial"/>
              </a:defRPr>
            </a:lvl4pPr>
            <a:lvl5pPr marL="2019300" marR="0" indent="-304800">
              <a:lnSpc>
                <a:spcPct val="100000"/>
              </a:lnSpc>
              <a:spcBef>
                <a:spcPts val="700"/>
              </a:spcBef>
              <a:buSzPct val="65000"/>
              <a:buBlip>
                <a:blip r:embed="rId2"/>
              </a:buBlip>
              <a:defRPr sz="2400">
                <a:latin typeface="+mj-lt"/>
                <a:ea typeface="+mj-ea"/>
                <a:cs typeface="+mj-cs"/>
                <a:sym typeface="Arial"/>
              </a:defRPr>
            </a:lvl5pPr>
          </a:lstStyle>
          <a:p>
            <a:pPr lvl="0">
              <a:defRPr sz="1800">
                <a:uFillTx/>
              </a:defRPr>
            </a:pPr>
            <a:r>
              <a:rPr sz="5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0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400">
                <a:uFill>
                  <a:solidFill/>
                </a:uFill>
              </a:rPr>
              <a:t>Body Level Five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687188" y="12570222"/>
            <a:ext cx="23009623" cy="1214439"/>
            <a:chOff x="0" y="0"/>
            <a:chExt cx="23009621" cy="1214437"/>
          </a:xfrm>
        </p:grpSpPr>
        <p:pic>
          <p:nvPicPr>
            <p:cNvPr id="17" name="image1.png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22438121" y="321468"/>
              <a:ext cx="571501" cy="57150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18" name="image2.png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1110973" y="0"/>
              <a:ext cx="1343025" cy="121443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19" name="image4.png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8823384" y="8763"/>
              <a:ext cx="2750345" cy="1196910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20" name="Shape 20"/>
            <p:cNvSpPr/>
            <p:nvPr/>
          </p:nvSpPr>
          <p:spPr>
            <a:xfrm>
              <a:off x="0" y="294767"/>
              <a:ext cx="7620484" cy="6024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t">
              <a:spAutoFit/>
            </a:bodyPr>
            <a:lstStyle>
              <a:lvl1pPr defTabSz="1295400">
                <a:buClr>
                  <a:srgbClr val="000000"/>
                </a:buClr>
                <a:defRPr sz="3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3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Course: Structure-Aware Shape Processing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5941661" y="4601785"/>
            <a:ext cx="18707100" cy="24892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 userDrawn="1"/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</a:bodyPr>
          <a:lstStyle/>
          <a:p>
            <a:pPr>
              <a:defRPr/>
            </a:pPr>
            <a:endParaRPr lang="en-CA" altLang="zh-CN" sz="8400" kern="0" dirty="0">
              <a:solidFill>
                <a:schemeClr val="tx1"/>
              </a:solidFill>
              <a:latin typeface="Trebuchet MS" charset="0"/>
              <a:ea typeface="+mj-ea"/>
              <a:cs typeface="+mj-cs"/>
              <a:sym typeface="Arial" charset="0"/>
            </a:endParaRPr>
          </a:p>
        </p:txBody>
      </p:sp>
      <p:sp>
        <p:nvSpPr>
          <p:cNvPr id="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190625" y="2768203"/>
            <a:ext cx="21717000" cy="8911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0" indent="592653" algn="l">
              <a:buFont typeface="Arial"/>
              <a:buChar char="•"/>
              <a:defRPr sz="6400">
                <a:latin typeface="Trebuchet MS"/>
                <a:cs typeface="Trebuchet MS"/>
              </a:defRPr>
            </a:lvl1pPr>
            <a:lvl2pPr marL="0" indent="592653" algn="l">
              <a:buFont typeface="Arial"/>
              <a:buChar char="•"/>
              <a:defRPr sz="5400">
                <a:latin typeface="Trebuchet MS"/>
                <a:cs typeface="Trebuchet MS"/>
              </a:defRPr>
            </a:lvl2pPr>
            <a:lvl3pPr marL="0" indent="592653" algn="l">
              <a:buFont typeface="Arial"/>
              <a:buChar char="•"/>
              <a:defRPr sz="5400">
                <a:latin typeface="Trebuchet MS"/>
                <a:cs typeface="Trebuchet MS"/>
              </a:defRPr>
            </a:lvl3pPr>
            <a:lvl4pPr marL="0" indent="592653" algn="l">
              <a:buFont typeface="Arial"/>
              <a:buChar char="•"/>
              <a:defRPr sz="4700">
                <a:latin typeface="Trebuchet MS"/>
                <a:cs typeface="Trebuchet MS"/>
              </a:defRPr>
            </a:lvl4pPr>
            <a:lvl5pPr marL="0" indent="592653" algn="l">
              <a:buFont typeface="Arial"/>
              <a:buChar char="•"/>
              <a:defRPr sz="4700">
                <a:latin typeface="Trebuchet MS"/>
                <a:cs typeface="Trebuchet MS"/>
              </a:defRPr>
            </a:lvl5pPr>
          </a:lstStyle>
          <a:p>
            <a:pPr lvl="0"/>
            <a:r>
              <a:rPr lang="en-US" noProof="0" dirty="0">
                <a:sym typeface="Arial" charset="0"/>
              </a:rPr>
              <a:t>Click to edit Master text styles</a:t>
            </a:r>
          </a:p>
          <a:p>
            <a:pPr lvl="3"/>
            <a:r>
              <a:rPr lang="en-US" noProof="0" dirty="0">
                <a:sym typeface="Arial" charset="0"/>
              </a:rPr>
              <a:t>Second level</a:t>
            </a:r>
          </a:p>
          <a:p>
            <a:pPr lvl="2"/>
            <a:r>
              <a:rPr lang="en-US" noProof="0" dirty="0">
                <a:sym typeface="Arial" charset="0"/>
              </a:rPr>
              <a:t>Third level</a:t>
            </a:r>
          </a:p>
          <a:p>
            <a:pPr lvl="3"/>
            <a:r>
              <a:rPr lang="en-US" noProof="0" dirty="0">
                <a:sym typeface="Arial" charset="0"/>
              </a:rPr>
              <a:t>Fourth level</a:t>
            </a:r>
          </a:p>
          <a:p>
            <a:pPr lvl="4"/>
            <a:r>
              <a:rPr lang="en-US" noProof="0" dirty="0">
                <a:sym typeface="Arial" charset="0"/>
              </a:rPr>
              <a:t>Fifth level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511968" y="74612"/>
            <a:ext cx="18313152" cy="1607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07156" tIns="107156" rIns="107156" bIns="107156" anchor="ctr">
            <a:normAutofit/>
          </a:bodyPr>
          <a:lstStyle/>
          <a:p>
            <a:pPr lvl="0">
              <a:defRPr sz="1800" b="0">
                <a:uFillTx/>
              </a:defRPr>
            </a:pPr>
            <a:r>
              <a:rPr sz="9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body" idx="1"/>
          </p:nvPr>
        </p:nvSpPr>
        <p:spPr>
          <a:xfrm>
            <a:off x="924505" y="2002223"/>
            <a:ext cx="22534991" cy="10358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07156" tIns="107156" rIns="107156" bIns="107156">
            <a:normAutofit/>
          </a:bodyPr>
          <a:lstStyle>
            <a:lvl2pPr marL="1182577" indent="-549835">
              <a:spcBef>
                <a:spcPts val="900"/>
              </a:spcBef>
              <a:buChar char="–"/>
              <a:defRPr sz="4600"/>
            </a:lvl2pPr>
            <a:lvl3pPr marL="1732562" indent="-462280">
              <a:spcBef>
                <a:spcPts val="900"/>
              </a:spcBef>
              <a:defRPr sz="4200"/>
            </a:lvl3pPr>
            <a:lvl4pPr marL="2348088" indent="-440266">
              <a:spcBef>
                <a:spcPts val="900"/>
              </a:spcBef>
              <a:buChar char="–"/>
              <a:defRPr sz="3200"/>
            </a:lvl4pPr>
            <a:lvl5pPr marL="2985628" indent="-440266">
              <a:spcBef>
                <a:spcPts val="900"/>
              </a:spcBef>
              <a:buChar char="»"/>
              <a:defRPr sz="3200"/>
            </a:lvl5pPr>
          </a:lstStyle>
          <a:p>
            <a:pPr lvl="0">
              <a:defRPr sz="1800">
                <a:uFillTx/>
              </a:defRPr>
            </a:pPr>
            <a:r>
              <a:rPr sz="5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46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4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6" name="Shape 6"/>
          <p:cNvSpPr/>
          <p:nvPr/>
        </p:nvSpPr>
        <p:spPr>
          <a:xfrm>
            <a:off x="-147787" y="12659519"/>
            <a:ext cx="24679574" cy="1071564"/>
          </a:xfrm>
          <a:prstGeom prst="rect">
            <a:avLst/>
          </a:prstGeom>
          <a:solidFill/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/>
          <a:lstStyle/>
          <a:p>
            <a:pPr lvl="0" algn="ctr" defTabSz="825500">
              <a:buClr>
                <a:srgbClr val="000000"/>
              </a:buClr>
              <a:defRPr sz="7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>
                  <a:solidFill/>
                </a:uFill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grpSp>
        <p:nvGrpSpPr>
          <p:cNvPr id="11" name="Group 11"/>
          <p:cNvGrpSpPr/>
          <p:nvPr/>
        </p:nvGrpSpPr>
        <p:grpSpPr>
          <a:xfrm>
            <a:off x="687188" y="12570222"/>
            <a:ext cx="23009623" cy="1214439"/>
            <a:chOff x="0" y="0"/>
            <a:chExt cx="23009621" cy="1214437"/>
          </a:xfrm>
        </p:grpSpPr>
        <p:pic>
          <p:nvPicPr>
            <p:cNvPr id="7" name="image1.png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2438121" y="321468"/>
              <a:ext cx="571501" cy="571501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8" name="image2.png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1110973" y="0"/>
              <a:ext cx="1343025" cy="1214438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pic>
          <p:nvPicPr>
            <p:cNvPr id="9" name="image4.png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8823384" y="8763"/>
              <a:ext cx="2750345" cy="1196910"/>
            </a:xfrm>
            <a:prstGeom prst="rect">
              <a:avLst/>
            </a:prstGeom>
            <a:ln w="12700" cap="flat">
              <a:noFill/>
              <a:round/>
            </a:ln>
            <a:effectLst/>
          </p:spPr>
        </p:pic>
        <p:sp>
          <p:nvSpPr>
            <p:cNvPr id="10" name="Shape 10"/>
            <p:cNvSpPr/>
            <p:nvPr/>
          </p:nvSpPr>
          <p:spPr>
            <a:xfrm>
              <a:off x="0" y="294767"/>
              <a:ext cx="7620484" cy="6024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3578" tIns="53578" rIns="53578" bIns="53578" numCol="1" anchor="t">
              <a:spAutoFit/>
            </a:bodyPr>
            <a:lstStyle>
              <a:lvl1pPr defTabSz="1295400">
                <a:buClr>
                  <a:srgbClr val="000000"/>
                </a:buClr>
                <a:defRPr sz="3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Gill Sans"/>
                  <a:ea typeface="Gill Sans"/>
                  <a:cs typeface="Gill Sans"/>
                  <a:sym typeface="Gill Sans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sz="3400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rPr>
                <a:t>Course: Structure-Aware Shape Processing</a:t>
              </a:r>
            </a:p>
          </p:txBody>
        </p:sp>
      </p:grp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7"/>
          <a:srcRect r="57202"/>
          <a:stretch/>
        </p:blipFill>
        <p:spPr>
          <a:xfrm>
            <a:off x="19920063" y="535829"/>
            <a:ext cx="4259664" cy="132436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</p:sldLayoutIdLst>
  <p:transition xmlns:p14="http://schemas.microsoft.com/office/powerpoint/2010/main" spd="med"/>
  <p:txStyles>
    <p:titleStyle>
      <a:lvl1pPr marL="58702" marR="58702" defTabSz="1295400">
        <a:defRPr sz="9000" b="1">
          <a:uFill>
            <a:solidFill/>
          </a:uFill>
          <a:latin typeface="+mn-lt"/>
          <a:ea typeface="+mn-ea"/>
          <a:cs typeface="+mn-cs"/>
          <a:sym typeface="Calibri"/>
        </a:defRPr>
      </a:lvl1pPr>
      <a:lvl2pPr marL="58702" marR="58702" indent="228600" defTabSz="1295400">
        <a:defRPr sz="9000" b="1">
          <a:uFill>
            <a:solidFill/>
          </a:uFill>
          <a:latin typeface="+mn-lt"/>
          <a:ea typeface="+mn-ea"/>
          <a:cs typeface="+mn-cs"/>
          <a:sym typeface="Calibri"/>
        </a:defRPr>
      </a:lvl2pPr>
      <a:lvl3pPr marL="58702" marR="58702" indent="457200" defTabSz="1295400">
        <a:defRPr sz="9000" b="1">
          <a:uFill>
            <a:solidFill/>
          </a:uFill>
          <a:latin typeface="+mn-lt"/>
          <a:ea typeface="+mn-ea"/>
          <a:cs typeface="+mn-cs"/>
          <a:sym typeface="Calibri"/>
        </a:defRPr>
      </a:lvl3pPr>
      <a:lvl4pPr marL="58702" marR="58702" indent="685800" defTabSz="1295400">
        <a:defRPr sz="9000" b="1">
          <a:uFill>
            <a:solidFill/>
          </a:uFill>
          <a:latin typeface="+mn-lt"/>
          <a:ea typeface="+mn-ea"/>
          <a:cs typeface="+mn-cs"/>
          <a:sym typeface="Calibri"/>
        </a:defRPr>
      </a:lvl4pPr>
      <a:lvl5pPr marL="58702" marR="58702" indent="914400" defTabSz="1295400">
        <a:defRPr sz="9000" b="1">
          <a:uFill>
            <a:solidFill/>
          </a:uFill>
          <a:latin typeface="+mn-lt"/>
          <a:ea typeface="+mn-ea"/>
          <a:cs typeface="+mn-cs"/>
          <a:sym typeface="Calibri"/>
        </a:defRPr>
      </a:lvl5pPr>
      <a:lvl6pPr marL="58702" marR="58702" indent="1143000" defTabSz="1295400">
        <a:defRPr sz="9000" b="1">
          <a:uFill>
            <a:solidFill/>
          </a:uFill>
          <a:latin typeface="+mn-lt"/>
          <a:ea typeface="+mn-ea"/>
          <a:cs typeface="+mn-cs"/>
          <a:sym typeface="Calibri"/>
        </a:defRPr>
      </a:lvl6pPr>
      <a:lvl7pPr marL="58702" marR="58702" indent="1371600" defTabSz="1295400">
        <a:defRPr sz="9000" b="1">
          <a:uFill>
            <a:solidFill/>
          </a:uFill>
          <a:latin typeface="+mn-lt"/>
          <a:ea typeface="+mn-ea"/>
          <a:cs typeface="+mn-cs"/>
          <a:sym typeface="Calibri"/>
        </a:defRPr>
      </a:lvl7pPr>
      <a:lvl8pPr marL="58702" marR="58702" indent="1600200" defTabSz="1295400">
        <a:defRPr sz="9000" b="1">
          <a:uFill>
            <a:solidFill/>
          </a:uFill>
          <a:latin typeface="+mn-lt"/>
          <a:ea typeface="+mn-ea"/>
          <a:cs typeface="+mn-cs"/>
          <a:sym typeface="Calibri"/>
        </a:defRPr>
      </a:lvl8pPr>
      <a:lvl9pPr marL="58702" marR="58702" indent="1828800" defTabSz="1295400">
        <a:defRPr sz="9000" b="1">
          <a:uFill>
            <a:solidFill/>
          </a:uFill>
          <a:latin typeface="+mn-lt"/>
          <a:ea typeface="+mn-ea"/>
          <a:cs typeface="+mn-cs"/>
          <a:sym typeface="Calibri"/>
        </a:defRPr>
      </a:lvl9pPr>
    </p:titleStyle>
    <p:bodyStyle>
      <a:lvl1pPr marL="556126" marR="58702" indent="-556126" defTabSz="1295400">
        <a:lnSpc>
          <a:spcPct val="110000"/>
        </a:lnSpc>
        <a:spcBef>
          <a:spcPts val="2000"/>
        </a:spcBef>
        <a:buClr>
          <a:srgbClr val="000000"/>
        </a:buClr>
        <a:buSzPct val="100000"/>
        <a:buChar char="•"/>
        <a:defRPr sz="5200">
          <a:uFill>
            <a:solidFill/>
          </a:uFill>
          <a:latin typeface="Helvetica"/>
          <a:ea typeface="Helvetica"/>
          <a:cs typeface="Helvetica"/>
          <a:sym typeface="Helvetica"/>
        </a:defRPr>
      </a:lvl1pPr>
      <a:lvl2pPr marL="1254295" marR="58702" indent="-621552" defTabSz="1295400">
        <a:lnSpc>
          <a:spcPct val="110000"/>
        </a:lnSpc>
        <a:spcBef>
          <a:spcPts val="2000"/>
        </a:spcBef>
        <a:buClr>
          <a:srgbClr val="000000"/>
        </a:buClr>
        <a:buSzPct val="100000"/>
        <a:buChar char="•"/>
        <a:defRPr sz="5200">
          <a:uFill>
            <a:solidFill/>
          </a:uFill>
          <a:latin typeface="Helvetica"/>
          <a:ea typeface="Helvetica"/>
          <a:cs typeface="Helvetica"/>
          <a:sym typeface="Helvetica"/>
        </a:defRPr>
      </a:lvl2pPr>
      <a:lvl3pPr marL="1842628" marR="58702" indent="-572346" defTabSz="1295400">
        <a:lnSpc>
          <a:spcPct val="110000"/>
        </a:lnSpc>
        <a:spcBef>
          <a:spcPts val="2000"/>
        </a:spcBef>
        <a:buClr>
          <a:srgbClr val="000000"/>
        </a:buClr>
        <a:buSzPct val="100000"/>
        <a:buChar char="•"/>
        <a:defRPr sz="5200">
          <a:uFill>
            <a:solidFill/>
          </a:uFill>
          <a:latin typeface="Helvetica"/>
          <a:ea typeface="Helvetica"/>
          <a:cs typeface="Helvetica"/>
          <a:sym typeface="Helvetica"/>
        </a:defRPr>
      </a:lvl3pPr>
      <a:lvl4pPr marL="2623255" marR="58702" indent="-715433" defTabSz="1295400">
        <a:lnSpc>
          <a:spcPct val="110000"/>
        </a:lnSpc>
        <a:spcBef>
          <a:spcPts val="2000"/>
        </a:spcBef>
        <a:buClr>
          <a:srgbClr val="000000"/>
        </a:buClr>
        <a:buSzPct val="100000"/>
        <a:buChar char="•"/>
        <a:defRPr sz="5200">
          <a:uFill>
            <a:solidFill/>
          </a:uFill>
          <a:latin typeface="Helvetica"/>
          <a:ea typeface="Helvetica"/>
          <a:cs typeface="Helvetica"/>
          <a:sym typeface="Helvetica"/>
        </a:defRPr>
      </a:lvl4pPr>
      <a:lvl5pPr marL="3260795" marR="58702" indent="-715433" defTabSz="1295400">
        <a:lnSpc>
          <a:spcPct val="110000"/>
        </a:lnSpc>
        <a:spcBef>
          <a:spcPts val="2000"/>
        </a:spcBef>
        <a:buClr>
          <a:srgbClr val="000000"/>
        </a:buClr>
        <a:buSzPct val="100000"/>
        <a:buChar char="•"/>
        <a:defRPr sz="5200">
          <a:uFill>
            <a:solidFill/>
          </a:uFill>
          <a:latin typeface="Helvetica"/>
          <a:ea typeface="Helvetica"/>
          <a:cs typeface="Helvetica"/>
          <a:sym typeface="Helvetica"/>
        </a:defRPr>
      </a:lvl5pPr>
      <a:lvl6pPr marL="3898335" marR="58702" indent="-715433" defTabSz="1295400">
        <a:lnSpc>
          <a:spcPct val="110000"/>
        </a:lnSpc>
        <a:spcBef>
          <a:spcPts val="2000"/>
        </a:spcBef>
        <a:buClr>
          <a:srgbClr val="000000"/>
        </a:buClr>
        <a:buSzPct val="171000"/>
        <a:buChar char="•"/>
        <a:defRPr sz="5200">
          <a:uFill>
            <a:solidFill/>
          </a:uFill>
          <a:latin typeface="Helvetica"/>
          <a:ea typeface="Helvetica"/>
          <a:cs typeface="Helvetica"/>
          <a:sym typeface="Helvetica"/>
        </a:defRPr>
      </a:lvl6pPr>
      <a:lvl7pPr marL="4535875" marR="58702" indent="-715433" defTabSz="1295400">
        <a:lnSpc>
          <a:spcPct val="110000"/>
        </a:lnSpc>
        <a:spcBef>
          <a:spcPts val="2000"/>
        </a:spcBef>
        <a:buClr>
          <a:srgbClr val="000000"/>
        </a:buClr>
        <a:buSzPct val="171000"/>
        <a:buChar char="•"/>
        <a:defRPr sz="5200">
          <a:uFill>
            <a:solidFill/>
          </a:uFill>
          <a:latin typeface="Helvetica"/>
          <a:ea typeface="Helvetica"/>
          <a:cs typeface="Helvetica"/>
          <a:sym typeface="Helvetica"/>
        </a:defRPr>
      </a:lvl7pPr>
      <a:lvl8pPr marL="5173415" marR="58702" indent="-715433" defTabSz="1295400">
        <a:lnSpc>
          <a:spcPct val="110000"/>
        </a:lnSpc>
        <a:spcBef>
          <a:spcPts val="2000"/>
        </a:spcBef>
        <a:buClr>
          <a:srgbClr val="000000"/>
        </a:buClr>
        <a:buSzPct val="171000"/>
        <a:buChar char="•"/>
        <a:defRPr sz="5200">
          <a:uFill>
            <a:solidFill/>
          </a:uFill>
          <a:latin typeface="Helvetica"/>
          <a:ea typeface="Helvetica"/>
          <a:cs typeface="Helvetica"/>
          <a:sym typeface="Helvetica"/>
        </a:defRPr>
      </a:lvl8pPr>
      <a:lvl9pPr marL="5810954" marR="58702" indent="-715433" defTabSz="1295400">
        <a:lnSpc>
          <a:spcPct val="110000"/>
        </a:lnSpc>
        <a:spcBef>
          <a:spcPts val="2000"/>
        </a:spcBef>
        <a:buClr>
          <a:srgbClr val="000000"/>
        </a:buClr>
        <a:buSzPct val="171000"/>
        <a:buChar char="•"/>
        <a:defRPr sz="5200">
          <a:uFill>
            <a:solidFill/>
          </a:uFill>
          <a:latin typeface="Helvetica"/>
          <a:ea typeface="Helvetica"/>
          <a:cs typeface="Helvetica"/>
          <a:sym typeface="Helvetica"/>
        </a:defRPr>
      </a:lvl9pPr>
    </p:bodyStyle>
    <p:otherStyle>
      <a:lvl1pPr algn="r" defTabSz="647700">
        <a:defRPr sz="22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Helvetica"/>
        </a:defRPr>
      </a:lvl1pPr>
      <a:lvl2pPr indent="228600" algn="r" defTabSz="647700">
        <a:defRPr sz="22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Helvetica"/>
        </a:defRPr>
      </a:lvl2pPr>
      <a:lvl3pPr indent="457200" algn="r" defTabSz="647700">
        <a:defRPr sz="22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Helvetica"/>
        </a:defRPr>
      </a:lvl3pPr>
      <a:lvl4pPr indent="685800" algn="r" defTabSz="647700">
        <a:defRPr sz="22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Helvetica"/>
        </a:defRPr>
      </a:lvl4pPr>
      <a:lvl5pPr indent="914400" algn="r" defTabSz="647700">
        <a:defRPr sz="22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Helvetica"/>
        </a:defRPr>
      </a:lvl5pPr>
      <a:lvl6pPr indent="1143000" algn="r" defTabSz="647700">
        <a:defRPr sz="22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Helvetica"/>
        </a:defRPr>
      </a:lvl6pPr>
      <a:lvl7pPr indent="1371600" algn="r" defTabSz="647700">
        <a:defRPr sz="22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Helvetica"/>
        </a:defRPr>
      </a:lvl7pPr>
      <a:lvl8pPr indent="1600200" algn="r" defTabSz="647700">
        <a:defRPr sz="22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Helvetica"/>
        </a:defRPr>
      </a:lvl8pPr>
      <a:lvl9pPr indent="1828800" algn="r" defTabSz="647700">
        <a:defRPr sz="2200">
          <a:solidFill>
            <a:schemeClr val="tx1"/>
          </a:solidFill>
          <a:uFill>
            <a:solidFill/>
          </a:uFill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1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-137022" y="12641660"/>
            <a:ext cx="24658042" cy="1071563"/>
          </a:xfrm>
          <a:prstGeom prst="rect">
            <a:avLst/>
          </a:prstGeom>
          <a:solidFill/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/>
          <a:lstStyle/>
          <a:p>
            <a:pPr lvl="0" algn="ctr" defTabSz="825500">
              <a:buClr>
                <a:srgbClr val="000000"/>
              </a:buClr>
              <a:defRPr sz="7800"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Fill>
                  <a:solidFill/>
                </a:uFill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38" name="Shape 38"/>
          <p:cNvSpPr/>
          <p:nvPr/>
        </p:nvSpPr>
        <p:spPr>
          <a:xfrm>
            <a:off x="15424127" y="2426888"/>
            <a:ext cx="1" cy="6892233"/>
          </a:xfrm>
          <a:prstGeom prst="line">
            <a:avLst/>
          </a:prstGeom>
          <a:ln w="12700">
            <a:solidFill>
              <a:srgbClr val="919191"/>
            </a:solidFill>
            <a:round/>
          </a:ln>
        </p:spPr>
        <p:txBody>
          <a:bodyPr lIns="0" tIns="0" rIns="0" bIns="0"/>
          <a:lstStyle/>
          <a:p>
            <a:pPr lvl="0"/>
            <a:endParaRPr/>
          </a:p>
        </p:txBody>
      </p:sp>
      <p:pic>
        <p:nvPicPr>
          <p:cNvPr id="40" name="image1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348677" y="321468"/>
            <a:ext cx="571501" cy="571501"/>
          </a:xfrm>
          <a:prstGeom prst="rect">
            <a:avLst/>
          </a:prstGeom>
          <a:ln w="12700">
            <a:round/>
          </a:ln>
        </p:spPr>
      </p:pic>
      <p:pic>
        <p:nvPicPr>
          <p:cNvPr id="41" name="image2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021529" y="0"/>
            <a:ext cx="1343025" cy="1214438"/>
          </a:xfrm>
          <a:prstGeom prst="rect">
            <a:avLst/>
          </a:prstGeom>
          <a:ln w="12700">
            <a:round/>
          </a:ln>
        </p:spPr>
      </p:pic>
      <p:pic>
        <p:nvPicPr>
          <p:cNvPr id="42" name="image4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733940" y="8763"/>
            <a:ext cx="2750345" cy="1196910"/>
          </a:xfrm>
          <a:prstGeom prst="rect">
            <a:avLst/>
          </a:prstGeom>
          <a:ln w="12700">
            <a:round/>
          </a:ln>
        </p:spPr>
      </p:pic>
      <p:sp>
        <p:nvSpPr>
          <p:cNvPr id="43" name="Shape 43"/>
          <p:cNvSpPr/>
          <p:nvPr/>
        </p:nvSpPr>
        <p:spPr>
          <a:xfrm>
            <a:off x="0" y="294767"/>
            <a:ext cx="7620484" cy="6024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3578" tIns="53578" rIns="53578" bIns="53578">
            <a:spAutoFit/>
          </a:bodyPr>
          <a:lstStyle>
            <a:lvl1pPr defTabSz="1295400">
              <a:buClr>
                <a:srgbClr val="000000"/>
              </a:buClr>
              <a:def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Course: Structure-Aware Shape Processing</a:t>
            </a:r>
          </a:p>
        </p:txBody>
      </p:sp>
      <p:sp>
        <p:nvSpPr>
          <p:cNvPr id="44" name="Shape 44"/>
          <p:cNvSpPr>
            <a:spLocks noGrp="1"/>
          </p:cNvSpPr>
          <p:nvPr>
            <p:ph type="title" idx="4294967295"/>
          </p:nvPr>
        </p:nvSpPr>
        <p:spPr>
          <a:xfrm>
            <a:off x="3369468" y="440930"/>
            <a:ext cx="17645064" cy="1785938"/>
          </a:xfrm>
          <a:prstGeom prst="rect">
            <a:avLst/>
          </a:prstGeom>
        </p:spPr>
        <p:txBody>
          <a:bodyPr lIns="53578" tIns="53578" rIns="53578" bIns="53578"/>
          <a:lstStyle>
            <a:lvl1pPr marL="57528" marR="57528" algn="ctr" defTabSz="1269491">
              <a:defRPr sz="9604" i="1"/>
            </a:lvl1pPr>
          </a:lstStyle>
          <a:p>
            <a:pPr lvl="0">
              <a:defRPr sz="1800" b="0" i="0">
                <a:uFillTx/>
              </a:defRPr>
            </a:pPr>
            <a:r>
              <a:rPr sz="9604" b="1" i="1">
                <a:uFill>
                  <a:solidFill/>
                </a:uFill>
              </a:rPr>
              <a:t>Structure-Aware Shape Processing</a:t>
            </a:r>
          </a:p>
        </p:txBody>
      </p:sp>
      <p:pic>
        <p:nvPicPr>
          <p:cNvPr id="46" name="droppedImage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7569665" y="10644187"/>
            <a:ext cx="1607345" cy="1607345"/>
          </a:xfrm>
          <a:prstGeom prst="rect">
            <a:avLst/>
          </a:prstGeom>
          <a:ln w="12700">
            <a:miter lim="400000"/>
          </a:ln>
        </p:spPr>
      </p:pic>
      <p:pic>
        <p:nvPicPr>
          <p:cNvPr id="47" name="droppedImage.pn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571301" y="10692113"/>
            <a:ext cx="2913601" cy="1607345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droppedImage.png"/>
          <p:cNvPicPr/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2668846" y="10644187"/>
            <a:ext cx="3178825" cy="1607345"/>
          </a:xfrm>
          <a:prstGeom prst="rect">
            <a:avLst/>
          </a:prstGeom>
          <a:ln w="12700">
            <a:miter lim="400000"/>
          </a:ln>
        </p:spPr>
      </p:pic>
      <p:pic>
        <p:nvPicPr>
          <p:cNvPr id="49" name="droppedImage.png"/>
          <p:cNvPicPr/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9048602" y="11120349"/>
            <a:ext cx="2189156" cy="1096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droppedImage.tiff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1684743" y="10644187"/>
            <a:ext cx="1607345" cy="1607345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67542" y="9524892"/>
            <a:ext cx="3090963" cy="752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4000" i="1"/>
            </a:lvl1pPr>
          </a:lstStyle>
          <a:p>
            <a:pPr lvl="0">
              <a:defRPr sz="1800" i="0"/>
            </a:pPr>
            <a:r>
              <a:rPr sz="4000" i="1" dirty="0"/>
              <a:t>Niloy J. Mitra</a:t>
            </a:r>
          </a:p>
        </p:txBody>
      </p:sp>
      <p:sp>
        <p:nvSpPr>
          <p:cNvPr id="52" name="Shape 52"/>
          <p:cNvSpPr/>
          <p:nvPr/>
        </p:nvSpPr>
        <p:spPr>
          <a:xfrm>
            <a:off x="4350287" y="9524892"/>
            <a:ext cx="3355629" cy="752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4000" i="1"/>
            </a:lvl1pPr>
          </a:lstStyle>
          <a:p>
            <a:pPr lvl="0">
              <a:defRPr sz="1800" i="0"/>
            </a:pPr>
            <a:r>
              <a:rPr sz="4000" i="1"/>
              <a:t>Michael Wand</a:t>
            </a:r>
          </a:p>
        </p:txBody>
      </p:sp>
      <p:sp>
        <p:nvSpPr>
          <p:cNvPr id="53" name="Shape 53"/>
          <p:cNvSpPr/>
          <p:nvPr/>
        </p:nvSpPr>
        <p:spPr>
          <a:xfrm>
            <a:off x="8808663" y="9531963"/>
            <a:ext cx="2669035" cy="752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4000" i="1"/>
            </a:lvl1pPr>
          </a:lstStyle>
          <a:p>
            <a:pPr lvl="0">
              <a:defRPr sz="1800" i="0"/>
            </a:pPr>
            <a:r>
              <a:rPr sz="4000" i="1"/>
              <a:t>Hao Zhang</a:t>
            </a:r>
          </a:p>
        </p:txBody>
      </p:sp>
      <p:sp>
        <p:nvSpPr>
          <p:cNvPr id="54" name="Shape 54"/>
          <p:cNvSpPr/>
          <p:nvPr/>
        </p:nvSpPr>
        <p:spPr>
          <a:xfrm>
            <a:off x="12274603" y="9514283"/>
            <a:ext cx="3967312" cy="752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4000" i="1"/>
            </a:lvl1pPr>
          </a:lstStyle>
          <a:p>
            <a:pPr lvl="0">
              <a:defRPr sz="1800" i="0"/>
            </a:pPr>
            <a:r>
              <a:rPr sz="4000" i="1"/>
              <a:t>Daniel Cohen-Or</a:t>
            </a:r>
          </a:p>
        </p:txBody>
      </p:sp>
      <p:sp>
        <p:nvSpPr>
          <p:cNvPr id="55" name="Shape 55"/>
          <p:cNvSpPr/>
          <p:nvPr/>
        </p:nvSpPr>
        <p:spPr>
          <a:xfrm>
            <a:off x="16870148" y="9497192"/>
            <a:ext cx="3006379" cy="752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4000" i="1"/>
            </a:lvl1pPr>
          </a:lstStyle>
          <a:p>
            <a:pPr lvl="0">
              <a:defRPr sz="1800" i="0"/>
            </a:pPr>
            <a:r>
              <a:rPr sz="4000" i="1"/>
              <a:t>Vladimir Kim</a:t>
            </a:r>
          </a:p>
        </p:txBody>
      </p:sp>
      <p:sp>
        <p:nvSpPr>
          <p:cNvPr id="56" name="Shape 56"/>
          <p:cNvSpPr/>
          <p:nvPr/>
        </p:nvSpPr>
        <p:spPr>
          <a:xfrm>
            <a:off x="20744621" y="9497192"/>
            <a:ext cx="3487590" cy="7524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4000" i="1"/>
            </a:lvl1pPr>
          </a:lstStyle>
          <a:p>
            <a:pPr lvl="0">
              <a:defRPr sz="1800" i="0"/>
            </a:pPr>
            <a:r>
              <a:rPr sz="4000" i="1"/>
              <a:t>Qi-Xing Huang</a:t>
            </a:r>
          </a:p>
        </p:txBody>
      </p:sp>
      <p:pic>
        <p:nvPicPr>
          <p:cNvPr id="57" name="pasted-image.png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1179513" y="10554890"/>
            <a:ext cx="1467021" cy="1785939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Picture 2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35329" y="3098469"/>
            <a:ext cx="6705600" cy="379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48785" y="5417891"/>
            <a:ext cx="6777946" cy="343819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2264688" cy="8911828"/>
          </a:xfrm>
        </p:spPr>
        <p:txBody>
          <a:bodyPr/>
          <a:lstStyle/>
          <a:p>
            <a:pPr>
              <a:lnSpc>
                <a:spcPct val="140000"/>
              </a:lnSpc>
              <a:spcAft>
                <a:spcPts val="2009"/>
              </a:spcAft>
            </a:pPr>
            <a:r>
              <a:rPr lang="en-CA" dirty="0" smtClean="0">
                <a:latin typeface="Trebuchet MS" pitchFamily="-103" charset="0"/>
              </a:rPr>
              <a:t>New model created by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varying</a:t>
            </a:r>
            <a:r>
              <a:rPr lang="en-CA" dirty="0" smtClean="0">
                <a:latin typeface="Trebuchet MS" pitchFamily="-103" charset="0"/>
              </a:rPr>
              <a:t> existing </a:t>
            </a:r>
            <a:r>
              <a:rPr lang="en-CA" dirty="0" err="1" smtClean="0">
                <a:latin typeface="Trebuchet MS" pitchFamily="-103" charset="0"/>
              </a:rPr>
              <a:t>model(s</a:t>
            </a:r>
            <a:r>
              <a:rPr lang="en-CA" dirty="0" smtClean="0">
                <a:latin typeface="Trebuchet MS" pitchFamily="-103" charset="0"/>
              </a:rPr>
              <a:t>)</a:t>
            </a:r>
          </a:p>
          <a:p>
            <a:pPr>
              <a:lnSpc>
                <a:spcPct val="140000"/>
              </a:lnSpc>
              <a:spcAft>
                <a:spcPts val="2009"/>
              </a:spcAft>
            </a:pPr>
            <a:r>
              <a:rPr lang="en-CA" dirty="0" smtClean="0">
                <a:latin typeface="Trebuchet MS" pitchFamily="-103" charset="0"/>
              </a:rPr>
              <a:t>Paradigm I: much like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shape editing</a:t>
            </a:r>
            <a:endParaRPr lang="en-CA" dirty="0" smtClean="0">
              <a:latin typeface="Trebuchet MS" pitchFamily="-103" charset="0"/>
            </a:endParaRPr>
          </a:p>
        </p:txBody>
      </p:sp>
      <p:sp>
        <p:nvSpPr>
          <p:cNvPr id="13315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Modeling as variation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190875" y="5885743"/>
            <a:ext cx="19002375" cy="2189606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Variation</a:t>
            </a:r>
            <a:r>
              <a:rPr lang="en-CA" sz="6400" dirty="0">
                <a:solidFill>
                  <a:srgbClr val="FF6600"/>
                </a:solidFill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 </a:t>
            </a: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as modification of an existing model, e.g.,</a:t>
            </a: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Symbol" charset="2"/>
              </a:rPr>
              <a:t> </a:t>
            </a: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a </a:t>
            </a:r>
            <a:r>
              <a:rPr lang="en-CA" sz="6400" dirty="0">
                <a:solidFill>
                  <a:srgbClr val="3366FF"/>
                </a:solidFill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warp</a:t>
            </a: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 or a </a:t>
            </a:r>
            <a:r>
              <a:rPr lang="en-CA" sz="6400" dirty="0">
                <a:solidFill>
                  <a:srgbClr val="3366FF"/>
                </a:solidFill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deformation</a:t>
            </a:r>
            <a:endParaRPr lang="en-CA" sz="6400" dirty="0">
              <a:solidFill>
                <a:schemeClr val="accent4"/>
              </a:solidFill>
              <a:latin typeface="Trebuchet MS" charset="0"/>
              <a:ea typeface="ヒラギノ角ゴ ProN W3" charset="-128"/>
              <a:cs typeface="ヒラギノ角ゴ ProN W3" charset="-128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2264688" cy="8911828"/>
          </a:xfrm>
        </p:spPr>
        <p:txBody>
          <a:bodyPr/>
          <a:lstStyle/>
          <a:p>
            <a:pPr>
              <a:lnSpc>
                <a:spcPct val="140000"/>
              </a:lnSpc>
              <a:spcAft>
                <a:spcPts val="2009"/>
              </a:spcAft>
            </a:pPr>
            <a:r>
              <a:rPr lang="en-CA" dirty="0" smtClean="0">
                <a:latin typeface="Trebuchet MS" pitchFamily="-103" charset="0"/>
              </a:rPr>
              <a:t>New model created by </a:t>
            </a:r>
            <a:r>
              <a:rPr lang="en-CA" dirty="0" smtClean="0">
                <a:solidFill>
                  <a:srgbClr val="000000"/>
                </a:solidFill>
                <a:latin typeface="Trebuchet MS" pitchFamily="-103" charset="0"/>
              </a:rPr>
              <a:t>varying </a:t>
            </a:r>
            <a:r>
              <a:rPr lang="en-CA" dirty="0" smtClean="0">
                <a:latin typeface="Trebuchet MS" pitchFamily="-103" charset="0"/>
              </a:rPr>
              <a:t>existing </a:t>
            </a:r>
            <a:r>
              <a:rPr lang="en-CA" dirty="0" err="1" smtClean="0">
                <a:latin typeface="Trebuchet MS" pitchFamily="-103" charset="0"/>
              </a:rPr>
              <a:t>model(s</a:t>
            </a:r>
            <a:r>
              <a:rPr lang="en-CA" dirty="0" smtClean="0">
                <a:latin typeface="Trebuchet MS" pitchFamily="-103" charset="0"/>
              </a:rPr>
              <a:t>)</a:t>
            </a:r>
          </a:p>
          <a:p>
            <a:pPr>
              <a:lnSpc>
                <a:spcPct val="140000"/>
              </a:lnSpc>
              <a:spcAft>
                <a:spcPts val="2009"/>
              </a:spcAft>
            </a:pPr>
            <a:r>
              <a:rPr lang="en-CA" dirty="0" smtClean="0">
                <a:latin typeface="Trebuchet MS" pitchFamily="-103" charset="0"/>
              </a:rPr>
              <a:t>Paradigm I: much like </a:t>
            </a:r>
            <a:r>
              <a:rPr lang="en-CA" dirty="0" smtClean="0">
                <a:solidFill>
                  <a:srgbClr val="000000"/>
                </a:solidFill>
                <a:latin typeface="Trebuchet MS" pitchFamily="-103" charset="0"/>
              </a:rPr>
              <a:t>shape editing</a:t>
            </a:r>
          </a:p>
          <a:p>
            <a:pPr>
              <a:lnSpc>
                <a:spcPct val="140000"/>
              </a:lnSpc>
              <a:spcAft>
                <a:spcPts val="2009"/>
              </a:spcAft>
              <a:buNone/>
            </a:pPr>
            <a:endParaRPr lang="en-CA" dirty="0" smtClean="0">
              <a:latin typeface="Trebuchet MS" pitchFamily="-103" charset="0"/>
            </a:endParaRPr>
          </a:p>
          <a:p>
            <a:pPr>
              <a:lnSpc>
                <a:spcPct val="140000"/>
              </a:lnSpc>
              <a:spcAft>
                <a:spcPts val="2009"/>
              </a:spcAft>
            </a:pPr>
            <a:r>
              <a:rPr lang="en-CA" dirty="0" smtClean="0">
                <a:latin typeface="Trebuchet MS" pitchFamily="-103" charset="0"/>
              </a:rPr>
              <a:t>Paradigm II: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shape synthesis</a:t>
            </a:r>
          </a:p>
        </p:txBody>
      </p:sp>
      <p:sp>
        <p:nvSpPr>
          <p:cNvPr id="1433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Modeling as variation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190875" y="5885743"/>
            <a:ext cx="19002375" cy="2189606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Variation</a:t>
            </a:r>
            <a:r>
              <a:rPr lang="en-CA" sz="6400" dirty="0">
                <a:solidFill>
                  <a:srgbClr val="FF6600"/>
                </a:solidFill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 </a:t>
            </a: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as modification of an existing model, e.g.,</a:t>
            </a: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Symbol" charset="2"/>
              </a:rPr>
              <a:t> </a:t>
            </a: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a warp or a deformation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171870" y="9536907"/>
            <a:ext cx="22307256" cy="1204721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wrap="square" lIns="217710" tIns="108855" rIns="217710" bIns="108855">
            <a:prstTxWarp prst="textNoShape">
              <a:avLst/>
            </a:prstTxWarp>
            <a:spAutoFit/>
          </a:bodyPr>
          <a:lstStyle/>
          <a:p>
            <a:pPr lvl="1">
              <a:defRPr/>
            </a:pP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Variation by </a:t>
            </a:r>
            <a:r>
              <a:rPr lang="en-CA" sz="6400" dirty="0">
                <a:solidFill>
                  <a:srgbClr val="3366FF"/>
                </a:solidFill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part composition</a:t>
            </a: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, from multiple models</a:t>
            </a:r>
            <a:endParaRPr lang="en-CA" sz="6400" dirty="0">
              <a:solidFill>
                <a:srgbClr val="3366FF"/>
              </a:solidFill>
              <a:latin typeface="Trebuchet MS" charset="0"/>
              <a:ea typeface="ヒラギノ角ゴ ProN W3" charset="-128"/>
              <a:cs typeface="ヒラギノ角ゴ ProN W3" charset="-128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2407563" cy="8911828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defRPr/>
            </a:pPr>
            <a:r>
              <a:rPr lang="en-CA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Available models are assumed to be structurally or functionally valid or proper</a:t>
            </a:r>
            <a:endParaRPr lang="en-CA" sz="5400" dirty="0" smtClean="0">
              <a:solidFill>
                <a:schemeClr val="tx1"/>
              </a:solidFill>
              <a:latin typeface="Trebuchet MS" charset="0"/>
              <a:sym typeface="Arial" charset="0"/>
            </a:endParaRPr>
          </a:p>
          <a:p>
            <a:pPr>
              <a:lnSpc>
                <a:spcPct val="140000"/>
              </a:lnSpc>
              <a:defRPr/>
            </a:pPr>
            <a:r>
              <a:rPr lang="en-CA" dirty="0" smtClean="0">
                <a:solidFill>
                  <a:srgbClr val="000000"/>
                </a:solidFill>
                <a:latin typeface="Trebuchet MS" charset="0"/>
                <a:sym typeface="Arial" charset="0"/>
              </a:rPr>
              <a:t>New model should maintain that validity, but what is the essential structures to preserve?</a:t>
            </a:r>
          </a:p>
          <a:p>
            <a:pPr>
              <a:lnSpc>
                <a:spcPct val="140000"/>
              </a:lnSpc>
              <a:defRPr/>
            </a:pPr>
            <a:r>
              <a:rPr lang="en-CA" dirty="0" smtClean="0">
                <a:solidFill>
                  <a:srgbClr val="000000"/>
                </a:solidFill>
                <a:latin typeface="Trebuchet MS" charset="0"/>
                <a:sym typeface="Arial" charset="0"/>
              </a:rPr>
              <a:t>Conflicting goals = challenge = </a:t>
            </a:r>
            <a:r>
              <a:rPr lang="en-CA" dirty="0" smtClean="0">
                <a:solidFill>
                  <a:srgbClr val="3366FF"/>
                </a:solidFill>
                <a:latin typeface="Trebuchet MS" charset="0"/>
                <a:sym typeface="Arial" charset="0"/>
              </a:rPr>
              <a:t>“fit &amp; diverse”</a:t>
            </a:r>
            <a:r>
              <a:rPr lang="en-CA" dirty="0" smtClean="0">
                <a:solidFill>
                  <a:srgbClr val="000000"/>
                </a:solidFill>
                <a:latin typeface="Trebuchet MS" charset="0"/>
                <a:sym typeface="Arial" charset="0"/>
              </a:rPr>
              <a:t>:</a:t>
            </a:r>
          </a:p>
          <a:p>
            <a:pPr lvl="1">
              <a:lnSpc>
                <a:spcPct val="140000"/>
              </a:lnSpc>
              <a:defRPr/>
            </a:pPr>
            <a:r>
              <a:rPr lang="en-CA" dirty="0" smtClean="0">
                <a:solidFill>
                  <a:srgbClr val="3366FF"/>
                </a:solidFill>
                <a:latin typeface="Trebuchet MS" charset="0"/>
                <a:sym typeface="Arial" charset="0"/>
              </a:rPr>
              <a:t>Fit: </a:t>
            </a:r>
            <a:r>
              <a:rPr lang="en-CA" dirty="0" smtClean="0">
                <a:solidFill>
                  <a:srgbClr val="000000"/>
                </a:solidFill>
                <a:latin typeface="Trebuchet MS" charset="0"/>
                <a:sym typeface="Arial" charset="0"/>
              </a:rPr>
              <a:t>structure preservation from existing models</a:t>
            </a:r>
          </a:p>
          <a:p>
            <a:pPr lvl="1">
              <a:lnSpc>
                <a:spcPct val="140000"/>
              </a:lnSpc>
              <a:defRPr/>
            </a:pPr>
            <a:r>
              <a:rPr lang="en-CA" dirty="0" smtClean="0">
                <a:solidFill>
                  <a:srgbClr val="3366FF"/>
                </a:solidFill>
                <a:latin typeface="Trebuchet MS" charset="0"/>
                <a:sym typeface="Arial" charset="0"/>
              </a:rPr>
              <a:t>Diverse: </a:t>
            </a:r>
            <a:r>
              <a:rPr lang="en-CA" dirty="0" smtClean="0">
                <a:solidFill>
                  <a:srgbClr val="000000"/>
                </a:solidFill>
                <a:latin typeface="Trebuchet MS" charset="0"/>
                <a:sym typeface="Arial" charset="0"/>
              </a:rPr>
              <a:t>encourage significant deviation from examples</a:t>
            </a:r>
          </a:p>
        </p:txBody>
      </p:sp>
      <p:sp>
        <p:nvSpPr>
          <p:cNvPr id="1536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Not too structure-aware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2407563" cy="8911828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spcAft>
                <a:spcPts val="1004"/>
              </a:spcAft>
              <a:defRPr/>
            </a:pPr>
            <a:r>
              <a:rPr lang="en-CA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iWires</a:t>
            </a:r>
            <a:r>
              <a:rPr lang="en-CA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: 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[Gal et al. 2009]</a:t>
            </a:r>
            <a:endParaRPr lang="en-CA" dirty="0" smtClean="0">
              <a:solidFill>
                <a:schemeClr val="tx1"/>
              </a:solidFill>
              <a:latin typeface="Trebuchet MS" charset="0"/>
              <a:sym typeface="Arial" charset="0"/>
            </a:endParaRPr>
          </a:p>
          <a:p>
            <a:pPr>
              <a:lnSpc>
                <a:spcPct val="140000"/>
              </a:lnSpc>
              <a:spcAft>
                <a:spcPts val="1004"/>
              </a:spcAft>
              <a:defRPr/>
            </a:pPr>
            <a:r>
              <a:rPr lang="en-CA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Component-wise controllers: 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[</a:t>
            </a:r>
            <a:r>
              <a:rPr lang="en-CA" sz="5400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Zheng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 et al. 2010]</a:t>
            </a:r>
            <a:endParaRPr lang="en-CA" dirty="0" smtClean="0">
              <a:solidFill>
                <a:schemeClr val="tx1"/>
              </a:solidFill>
              <a:latin typeface="Trebuchet MS" charset="0"/>
              <a:sym typeface="Arial" charset="0"/>
            </a:endParaRPr>
          </a:p>
          <a:p>
            <a:pPr>
              <a:lnSpc>
                <a:spcPct val="140000"/>
              </a:lnSpc>
              <a:spcAft>
                <a:spcPts val="1004"/>
              </a:spcAft>
              <a:defRPr/>
            </a:pPr>
            <a:r>
              <a:rPr lang="en-CA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Photo-inspired modeling: 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[</a:t>
            </a:r>
            <a:r>
              <a:rPr lang="en-CA" sz="5400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Xu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 et al. 2011]</a:t>
            </a:r>
          </a:p>
          <a:p>
            <a:pPr>
              <a:lnSpc>
                <a:spcPct val="140000"/>
              </a:lnSpc>
              <a:spcAft>
                <a:spcPts val="1004"/>
              </a:spcAft>
              <a:defRPr/>
            </a:pPr>
            <a:r>
              <a:rPr lang="en-CA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Structural retargeting: 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[Lin et al. 2011, </a:t>
            </a:r>
            <a:r>
              <a:rPr lang="en-CA" sz="5400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Bokeloh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 et al. 2012, </a:t>
            </a:r>
            <a:r>
              <a:rPr lang="en-CA" sz="5400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Bao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 et al. 2012, </a:t>
            </a:r>
            <a:r>
              <a:rPr lang="en-CA" sz="5400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Yeh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 et al. 2013, Zhang et al. 2013]</a:t>
            </a:r>
          </a:p>
          <a:p>
            <a:pPr>
              <a:lnSpc>
                <a:spcPct val="140000"/>
              </a:lnSpc>
              <a:spcAft>
                <a:spcPts val="1004"/>
              </a:spcAft>
              <a:defRPr/>
            </a:pPr>
            <a:r>
              <a:rPr lang="en-CA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Topology-varying blending: 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[</a:t>
            </a:r>
            <a:r>
              <a:rPr lang="en-CA" sz="5400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Alhashim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 et al. 2014]</a:t>
            </a:r>
          </a:p>
        </p:txBody>
      </p:sp>
      <p:sp>
        <p:nvSpPr>
          <p:cNvPr id="1638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Modeling by deformation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2407563" cy="8911828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Wires</a:t>
            </a:r>
            <a:r>
              <a:rPr lang="en-CA" dirty="0" smtClean="0">
                <a:solidFill>
                  <a:schemeClr val="bg2"/>
                </a:solidFill>
                <a:latin typeface="Trebuchet MS" pitchFamily="-103" charset="0"/>
              </a:rPr>
              <a:t> </a:t>
            </a:r>
            <a:r>
              <a:rPr lang="en-CA" dirty="0" smtClean="0">
                <a:solidFill>
                  <a:srgbClr val="000000"/>
                </a:solidFill>
                <a:latin typeface="Trebuchet MS" pitchFamily="-103" charset="0"/>
              </a:rPr>
              <a:t>as control handles </a:t>
            </a:r>
            <a:r>
              <a:rPr lang="en-CA" sz="5400" dirty="0" smtClean="0">
                <a:solidFill>
                  <a:srgbClr val="000000"/>
                </a:solidFill>
                <a:latin typeface="Trebuchet MS" pitchFamily="-103" charset="0"/>
              </a:rPr>
              <a:t>[Singh &amp; Fiume 1999]</a:t>
            </a:r>
            <a:endParaRPr lang="en-CA" dirty="0" smtClean="0">
              <a:solidFill>
                <a:srgbClr val="000000"/>
              </a:solidFill>
              <a:latin typeface="Trebuchet MS" pitchFamily="-103" charset="0"/>
            </a:endParaRPr>
          </a:p>
          <a:p>
            <a:pPr>
              <a:lnSpc>
                <a:spcPct val="140000"/>
              </a:lnSpc>
            </a:pPr>
            <a:r>
              <a:rPr lang="en-CA" dirty="0" smtClean="0">
                <a:solidFill>
                  <a:srgbClr val="000000"/>
                </a:solidFill>
                <a:latin typeface="Trebuchet MS" pitchFamily="-103" charset="0"/>
              </a:rPr>
              <a:t>Edits preserve structural relations among wires</a:t>
            </a:r>
          </a:p>
        </p:txBody>
      </p:sp>
      <p:sp>
        <p:nvSpPr>
          <p:cNvPr id="1741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err="1" smtClean="0">
                <a:latin typeface="Trebuchet MS" pitchFamily="-103" charset="0"/>
              </a:rPr>
              <a:t>iWire</a:t>
            </a:r>
            <a:r>
              <a:rPr lang="en-CA" altLang="zh-CN" sz="8400" b="0" dirty="0" smtClean="0">
                <a:latin typeface="Trebuchet MS" pitchFamily="-103" charset="0"/>
              </a:rPr>
              <a:t>: </a:t>
            </a:r>
            <a:r>
              <a:rPr lang="en-CA" altLang="zh-CN" sz="8400" b="0" dirty="0" smtClean="0">
                <a:solidFill>
                  <a:srgbClr val="3366FF"/>
                </a:solidFill>
                <a:latin typeface="Trebuchet MS" pitchFamily="-103" charset="0"/>
              </a:rPr>
              <a:t>analyze-and-edit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741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1" y="5572126"/>
            <a:ext cx="22806422" cy="5364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14049375" y="11479114"/>
            <a:ext cx="10144125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[Gal et al. 2009]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250281"/>
            <a:ext cx="22407563" cy="8911828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CA" sz="6000" dirty="0" smtClean="0">
                <a:solidFill>
                  <a:srgbClr val="3366FF"/>
                </a:solidFill>
                <a:latin typeface="Trebuchet MS" pitchFamily="-103" charset="0"/>
              </a:rPr>
              <a:t>Cuboids and generalized cylinders </a:t>
            </a:r>
            <a:r>
              <a:rPr lang="en-CA" sz="6000" dirty="0" smtClean="0">
                <a:solidFill>
                  <a:srgbClr val="000000"/>
                </a:solidFill>
                <a:latin typeface="Trebuchet MS" pitchFamily="-103" charset="0"/>
              </a:rPr>
              <a:t>as control handles</a:t>
            </a:r>
          </a:p>
          <a:p>
            <a:pPr>
              <a:lnSpc>
                <a:spcPct val="140000"/>
              </a:lnSpc>
            </a:pPr>
            <a:r>
              <a:rPr lang="en-CA" sz="6000" dirty="0" smtClean="0">
                <a:solidFill>
                  <a:srgbClr val="000000"/>
                </a:solidFill>
                <a:latin typeface="Trebuchet MS" pitchFamily="-103" charset="0"/>
              </a:rPr>
              <a:t>Use the </a:t>
            </a:r>
            <a:r>
              <a:rPr lang="en-CA" sz="6000" dirty="0" smtClean="0">
                <a:solidFill>
                  <a:srgbClr val="3366FF"/>
                </a:solidFill>
                <a:latin typeface="Trebuchet MS" pitchFamily="-103" charset="0"/>
              </a:rPr>
              <a:t>analyze-and-edit </a:t>
            </a:r>
            <a:r>
              <a:rPr lang="en-CA" sz="6000" dirty="0" smtClean="0">
                <a:solidFill>
                  <a:srgbClr val="000000"/>
                </a:solidFill>
                <a:latin typeface="Trebuchet MS" pitchFamily="-103" charset="0"/>
              </a:rPr>
              <a:t>paradigm like </a:t>
            </a:r>
            <a:r>
              <a:rPr lang="en-CA" sz="6000" dirty="0" err="1" smtClean="0">
                <a:solidFill>
                  <a:srgbClr val="000000"/>
                </a:solidFill>
                <a:latin typeface="Trebuchet MS" pitchFamily="-103" charset="0"/>
              </a:rPr>
              <a:t>iWires</a:t>
            </a:r>
            <a:endParaRPr lang="en-CA" sz="6000" dirty="0" smtClean="0">
              <a:solidFill>
                <a:srgbClr val="000000"/>
              </a:solidFill>
              <a:latin typeface="Trebuchet MS" pitchFamily="-103" charset="0"/>
            </a:endParaRPr>
          </a:p>
          <a:p>
            <a:pPr>
              <a:lnSpc>
                <a:spcPct val="140000"/>
              </a:lnSpc>
            </a:pPr>
            <a:r>
              <a:rPr lang="en-CA" sz="6000" dirty="0" smtClean="0">
                <a:solidFill>
                  <a:srgbClr val="000000"/>
                </a:solidFill>
                <a:latin typeface="Trebuchet MS" pitchFamily="-103" charset="0"/>
              </a:rPr>
              <a:t>Edits preserve structural relations among controllers, mainly symmetry and proximity</a:t>
            </a:r>
          </a:p>
        </p:txBody>
      </p:sp>
      <p:sp>
        <p:nvSpPr>
          <p:cNvPr id="18435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Component-wise controllers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12477750" y="11479114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</a:t>
            </a:r>
            <a:r>
              <a:rPr lang="en-US" sz="4700" dirty="0" err="1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Zheng</a:t>
            </a:r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 et al. 2010]</a:t>
            </a:r>
          </a:p>
        </p:txBody>
      </p:sp>
      <p:pic>
        <p:nvPicPr>
          <p:cNvPr id="18438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7420571"/>
            <a:ext cx="21193125" cy="404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2407563" cy="8590359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CA" sz="6000" dirty="0" smtClean="0">
                <a:solidFill>
                  <a:srgbClr val="3366FF"/>
                </a:solidFill>
                <a:latin typeface="Trebuchet MS" pitchFamily="-103" charset="0"/>
              </a:rPr>
              <a:t>Not editing; </a:t>
            </a:r>
            <a:r>
              <a:rPr lang="en-CA" sz="6000" dirty="0" smtClean="0">
                <a:solidFill>
                  <a:schemeClr val="tx1"/>
                </a:solidFill>
                <a:latin typeface="Trebuchet MS" pitchFamily="-103" charset="0"/>
              </a:rPr>
              <a:t>modeling inspired by a </a:t>
            </a:r>
            <a:r>
              <a:rPr lang="en-CA" sz="6000" dirty="0" smtClean="0">
                <a:solidFill>
                  <a:srgbClr val="3366FF"/>
                </a:solidFill>
                <a:latin typeface="Trebuchet MS" pitchFamily="-103" charset="0"/>
              </a:rPr>
              <a:t>single photograph</a:t>
            </a:r>
          </a:p>
          <a:p>
            <a:pPr>
              <a:lnSpc>
                <a:spcPct val="140000"/>
              </a:lnSpc>
            </a:pPr>
            <a:r>
              <a:rPr lang="en-CA" sz="6000" dirty="0" smtClean="0">
                <a:solidFill>
                  <a:schemeClr val="tx1"/>
                </a:solidFill>
                <a:latin typeface="Trebuchet MS" pitchFamily="-103" charset="0"/>
              </a:rPr>
              <a:t>Warp an existing 3D model to fit object silhouette </a:t>
            </a:r>
          </a:p>
          <a:p>
            <a:pPr>
              <a:lnSpc>
                <a:spcPct val="140000"/>
              </a:lnSpc>
            </a:pPr>
            <a:r>
              <a:rPr lang="en-CA" sz="6000" dirty="0" smtClean="0">
                <a:solidFill>
                  <a:schemeClr val="tx1"/>
                </a:solidFill>
                <a:latin typeface="Trebuchet MS" pitchFamily="-103" charset="0"/>
              </a:rPr>
              <a:t>Structure preservation ensures a coherent 3D model</a:t>
            </a:r>
          </a:p>
        </p:txBody>
      </p:sp>
      <p:sp>
        <p:nvSpPr>
          <p:cNvPr id="2150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Photo-inspired modeling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1509" name="TextBox 6"/>
          <p:cNvSpPr txBox="1">
            <a:spLocks noChangeArrowheads="1"/>
          </p:cNvSpPr>
          <p:nvPr/>
        </p:nvSpPr>
        <p:spPr bwMode="auto">
          <a:xfrm>
            <a:off x="12477750" y="11479114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</a:t>
            </a:r>
            <a:r>
              <a:rPr lang="en-US" sz="4700" dirty="0" err="1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Xu</a:t>
            </a:r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 et al. 2011]</a:t>
            </a:r>
          </a:p>
        </p:txBody>
      </p:sp>
      <p:pic>
        <p:nvPicPr>
          <p:cNvPr id="21510" name="Picture 4"/>
          <p:cNvPicPr>
            <a:picLocks noChangeAspect="1" noChangeArrowheads="1"/>
          </p:cNvPicPr>
          <p:nvPr/>
        </p:nvPicPr>
        <p:blipFill>
          <a:blip r:embed="rId2"/>
          <a:srcRect b="8080"/>
          <a:stretch>
            <a:fillRect/>
          </a:stretch>
        </p:blipFill>
        <p:spPr bwMode="auto">
          <a:xfrm>
            <a:off x="2887267" y="6858000"/>
            <a:ext cx="19305984" cy="4393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7"/>
          <p:cNvSpPr txBox="1">
            <a:spLocks noChangeArrowheads="1"/>
          </p:cNvSpPr>
          <p:nvPr/>
        </p:nvSpPr>
        <p:spPr bwMode="auto">
          <a:xfrm>
            <a:off x="3658196" y="10007948"/>
            <a:ext cx="2640210" cy="943111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photo</a:t>
            </a:r>
          </a:p>
        </p:txBody>
      </p:sp>
      <p:sp>
        <p:nvSpPr>
          <p:cNvPr id="123916" name="Text Box 12"/>
          <p:cNvSpPr txBox="1">
            <a:spLocks noChangeArrowheads="1"/>
          </p:cNvSpPr>
          <p:nvPr/>
        </p:nvSpPr>
        <p:spPr bwMode="auto">
          <a:xfrm>
            <a:off x="4470798" y="8686354"/>
            <a:ext cx="1827609" cy="94311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CA" sz="4700" dirty="0">
              <a:solidFill>
                <a:schemeClr val="accent2"/>
              </a:solidFill>
              <a:latin typeface="Trebuchet MS" pitchFamily="7" charset="0"/>
              <a:ea typeface="ヒラギノ角ゴ ProN W3" pitchFamily="7" charset="-128"/>
              <a:cs typeface="ヒラギノ角ゴ ProN W3" pitchFamily="7" charset="-128"/>
              <a:sym typeface="Gill Sans" pitchFamily="7" charset="0"/>
            </a:endParaRPr>
          </a:p>
        </p:txBody>
      </p:sp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9712" y="3716984"/>
            <a:ext cx="4953000" cy="5958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/>
          </p:cNvSpPr>
          <p:nvPr/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</a:bodyPr>
          <a:lstStyle/>
          <a:p>
            <a:pPr>
              <a:defRPr/>
            </a:pPr>
            <a:r>
              <a:rPr lang="en-CA" altLang="zh-CN" sz="8400" dirty="0">
                <a:solidFill>
                  <a:schemeClr val="tx1"/>
                </a:solidFill>
                <a:latin typeface="Trebuchet MS" charset="0"/>
                <a:ea typeface="+mj-ea"/>
                <a:cs typeface="+mj-cs"/>
                <a:sym typeface="Arial" charset="0"/>
              </a:rPr>
              <a:t>Photo-inspired modeling</a:t>
            </a:r>
          </a:p>
        </p:txBody>
      </p:sp>
      <p:sp>
        <p:nvSpPr>
          <p:cNvPr id="7" name="Rectangle 3"/>
          <p:cNvSpPr txBox="1">
            <a:spLocks/>
          </p:cNvSpPr>
          <p:nvPr/>
        </p:nvSpPr>
        <p:spPr bwMode="auto">
          <a:xfrm>
            <a:off x="1214437" y="2357437"/>
            <a:ext cx="2240756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783" tIns="63783" rIns="63783" bIns="63783">
            <a:prstTxWarp prst="textNoShape">
              <a:avLst/>
            </a:prstTxWarp>
          </a:bodyPr>
          <a:lstStyle/>
          <a:p>
            <a:pPr marL="574049" indent="-574049" algn="l" eaLnBrk="0" hangingPunct="0">
              <a:lnSpc>
                <a:spcPct val="140000"/>
              </a:lnSpc>
              <a:spcBef>
                <a:spcPts val="1842"/>
              </a:spcBef>
              <a:buSzPct val="100000"/>
              <a:buFontTx/>
              <a:buChar char="•"/>
              <a:defRPr/>
            </a:pPr>
            <a:r>
              <a:rPr lang="en-CA" sz="60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Use the controllers from 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[</a:t>
            </a:r>
            <a:r>
              <a:rPr lang="en-CA" sz="5400" dirty="0" err="1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Zheng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 et al. 2010]</a:t>
            </a:r>
          </a:p>
        </p:txBody>
      </p:sp>
      <p:sp>
        <p:nvSpPr>
          <p:cNvPr id="22535" name="TextBox 7"/>
          <p:cNvSpPr txBox="1">
            <a:spLocks noChangeArrowheads="1"/>
          </p:cNvSpPr>
          <p:nvPr/>
        </p:nvSpPr>
        <p:spPr bwMode="auto">
          <a:xfrm>
            <a:off x="12477750" y="11479114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</a:t>
            </a:r>
            <a:r>
              <a:rPr lang="en-US" sz="4700" dirty="0" err="1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Xu</a:t>
            </a:r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 et al. 2011]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>
            <a:spLocks/>
          </p:cNvSpPr>
          <p:nvPr/>
        </p:nvSpPr>
        <p:spPr bwMode="auto">
          <a:xfrm>
            <a:off x="1214437" y="2357437"/>
            <a:ext cx="2240756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783" tIns="63783" rIns="63783" bIns="63783">
            <a:prstTxWarp prst="textNoShape">
              <a:avLst/>
            </a:prstTxWarp>
          </a:bodyPr>
          <a:lstStyle/>
          <a:p>
            <a:pPr marL="574049" indent="-574049" algn="l" eaLnBrk="0" hangingPunct="0">
              <a:lnSpc>
                <a:spcPct val="140000"/>
              </a:lnSpc>
              <a:spcBef>
                <a:spcPts val="1842"/>
              </a:spcBef>
              <a:buSzPct val="100000"/>
              <a:buFontTx/>
              <a:buChar char="•"/>
              <a:defRPr/>
            </a:pPr>
            <a:r>
              <a:rPr lang="en-CA" sz="6000" dirty="0">
                <a:solidFill>
                  <a:schemeClr val="tx1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Use the controllers from </a:t>
            </a:r>
            <a:r>
              <a:rPr lang="en-CA" sz="5400" dirty="0">
                <a:solidFill>
                  <a:schemeClr val="tx1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[</a:t>
            </a:r>
            <a:r>
              <a:rPr lang="en-CA" sz="5400" dirty="0" err="1">
                <a:solidFill>
                  <a:schemeClr val="tx1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Zheng</a:t>
            </a:r>
            <a:r>
              <a:rPr lang="en-CA" sz="5400" dirty="0">
                <a:solidFill>
                  <a:schemeClr val="tx1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 et al. 2010]</a:t>
            </a:r>
            <a:endParaRPr lang="en-CA" sz="6700" dirty="0">
              <a:solidFill>
                <a:schemeClr val="tx1"/>
              </a:solidFill>
              <a:latin typeface="Trebuchet MS" charset="0"/>
              <a:ea typeface="+mn-ea"/>
              <a:cs typeface="Trebuchet MS"/>
              <a:sym typeface="Arial" charset="0"/>
            </a:endParaRPr>
          </a:p>
        </p:txBody>
      </p:sp>
      <p:sp>
        <p:nvSpPr>
          <p:cNvPr id="23555" name="Text Box 13"/>
          <p:cNvSpPr txBox="1">
            <a:spLocks noChangeArrowheads="1"/>
          </p:cNvSpPr>
          <p:nvPr/>
        </p:nvSpPr>
        <p:spPr bwMode="auto">
          <a:xfrm>
            <a:off x="3658196" y="10007948"/>
            <a:ext cx="2640210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photo</a:t>
            </a:r>
          </a:p>
        </p:txBody>
      </p:sp>
      <p:sp>
        <p:nvSpPr>
          <p:cNvPr id="133134" name="Text Box 14"/>
          <p:cNvSpPr txBox="1">
            <a:spLocks noChangeArrowheads="1"/>
          </p:cNvSpPr>
          <p:nvPr/>
        </p:nvSpPr>
        <p:spPr bwMode="auto">
          <a:xfrm>
            <a:off x="4470798" y="8686354"/>
            <a:ext cx="1827609" cy="94311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CA" sz="4700" dirty="0">
              <a:solidFill>
                <a:schemeClr val="accent2"/>
              </a:solidFill>
              <a:latin typeface="Trebuchet MS" pitchFamily="7" charset="0"/>
              <a:ea typeface="ヒラギノ角ゴ ProN W3" pitchFamily="7" charset="-128"/>
              <a:cs typeface="ヒラギノ角ゴ ProN W3" pitchFamily="7" charset="-128"/>
              <a:sym typeface="Gill Sans" pitchFamily="7" charset="0"/>
            </a:endParaRPr>
          </a:p>
        </p:txBody>
      </p:sp>
      <p:sp>
        <p:nvSpPr>
          <p:cNvPr id="23557" name="Text Box 7"/>
          <p:cNvSpPr txBox="1">
            <a:spLocks noChangeArrowheads="1"/>
          </p:cNvSpPr>
          <p:nvPr/>
        </p:nvSpPr>
        <p:spPr bwMode="auto">
          <a:xfrm>
            <a:off x="10013156" y="10007949"/>
            <a:ext cx="5893594" cy="166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Retrieved candidate model</a:t>
            </a:r>
          </a:p>
        </p:txBody>
      </p:sp>
      <p:pic>
        <p:nvPicPr>
          <p:cNvPr id="23558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9712" y="3716984"/>
            <a:ext cx="4953000" cy="5958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7"/>
          <p:cNvPicPr>
            <a:picLocks noChangeAspect="1" noChangeArrowheads="1"/>
          </p:cNvPicPr>
          <p:nvPr/>
        </p:nvPicPr>
        <p:blipFill>
          <a:blip r:embed="rId3"/>
          <a:srcRect r="50813"/>
          <a:stretch>
            <a:fillRect/>
          </a:stretch>
        </p:blipFill>
        <p:spPr bwMode="auto">
          <a:xfrm>
            <a:off x="8846344" y="3795118"/>
            <a:ext cx="6655594" cy="599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/>
          </p:cNvSpPr>
          <p:nvPr/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</a:bodyPr>
          <a:lstStyle/>
          <a:p>
            <a:pPr>
              <a:defRPr/>
            </a:pPr>
            <a:r>
              <a:rPr lang="en-CA" altLang="zh-CN" sz="8400" dirty="0">
                <a:solidFill>
                  <a:schemeClr val="tx1"/>
                </a:solidFill>
                <a:latin typeface="Trebuchet MS" charset="0"/>
                <a:ea typeface="+mj-ea"/>
                <a:cs typeface="+mj-cs"/>
                <a:sym typeface="Arial" charset="0"/>
              </a:rPr>
              <a:t>Photo-inspired modeling</a:t>
            </a:r>
          </a:p>
        </p:txBody>
      </p:sp>
      <p:sp>
        <p:nvSpPr>
          <p:cNvPr id="23561" name="TextBox 10"/>
          <p:cNvSpPr txBox="1">
            <a:spLocks noChangeArrowheads="1"/>
          </p:cNvSpPr>
          <p:nvPr/>
        </p:nvSpPr>
        <p:spPr bwMode="auto">
          <a:xfrm>
            <a:off x="12477750" y="11479114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</a:t>
            </a:r>
            <a:r>
              <a:rPr lang="en-US" sz="4700" dirty="0" err="1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Xu</a:t>
            </a:r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 et al. 2011]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8"/>
          <p:cNvSpPr txBox="1">
            <a:spLocks noChangeArrowheads="1"/>
          </p:cNvSpPr>
          <p:nvPr/>
        </p:nvSpPr>
        <p:spPr bwMode="auto">
          <a:xfrm>
            <a:off x="15906750" y="9965532"/>
            <a:ext cx="7286625" cy="166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Result of deformation to fit silhouette</a:t>
            </a:r>
          </a:p>
        </p:txBody>
      </p:sp>
      <p:sp>
        <p:nvSpPr>
          <p:cNvPr id="24579" name="Text Box 13"/>
          <p:cNvSpPr txBox="1">
            <a:spLocks noChangeArrowheads="1"/>
          </p:cNvSpPr>
          <p:nvPr/>
        </p:nvSpPr>
        <p:spPr bwMode="auto">
          <a:xfrm>
            <a:off x="3658196" y="10007948"/>
            <a:ext cx="2640210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photo</a:t>
            </a:r>
          </a:p>
        </p:txBody>
      </p:sp>
      <p:sp>
        <p:nvSpPr>
          <p:cNvPr id="133134" name="Text Box 14"/>
          <p:cNvSpPr txBox="1">
            <a:spLocks noChangeArrowheads="1"/>
          </p:cNvSpPr>
          <p:nvPr/>
        </p:nvSpPr>
        <p:spPr bwMode="auto">
          <a:xfrm>
            <a:off x="4470798" y="8686354"/>
            <a:ext cx="1827609" cy="943111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CA" sz="4700" dirty="0">
              <a:solidFill>
                <a:schemeClr val="accent2"/>
              </a:solidFill>
              <a:latin typeface="Trebuchet MS" pitchFamily="7" charset="0"/>
              <a:ea typeface="ヒラギノ角ゴ ProN W3" pitchFamily="7" charset="-128"/>
              <a:cs typeface="ヒラギノ角ゴ ProN W3" pitchFamily="7" charset="-128"/>
              <a:sym typeface="Gill Sans" pitchFamily="7" charset="0"/>
            </a:endParaRPr>
          </a:p>
        </p:txBody>
      </p:sp>
      <p:pic>
        <p:nvPicPr>
          <p:cNvPr id="24581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49712" y="3716984"/>
            <a:ext cx="4953000" cy="5958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46345" y="3795118"/>
            <a:ext cx="13531453" cy="5996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0013156" y="10007949"/>
            <a:ext cx="5893594" cy="166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Retrieved candidate model</a:t>
            </a:r>
          </a:p>
        </p:txBody>
      </p:sp>
      <p:sp>
        <p:nvSpPr>
          <p:cNvPr id="11" name="Rectangle 3"/>
          <p:cNvSpPr txBox="1">
            <a:spLocks/>
          </p:cNvSpPr>
          <p:nvPr/>
        </p:nvSpPr>
        <p:spPr bwMode="auto">
          <a:xfrm>
            <a:off x="1214437" y="2357437"/>
            <a:ext cx="2240756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783" tIns="63783" rIns="63783" bIns="63783">
            <a:prstTxWarp prst="textNoShape">
              <a:avLst/>
            </a:prstTxWarp>
          </a:bodyPr>
          <a:lstStyle/>
          <a:p>
            <a:pPr marL="574049" indent="-574049" algn="l" eaLnBrk="0" hangingPunct="0">
              <a:lnSpc>
                <a:spcPct val="140000"/>
              </a:lnSpc>
              <a:spcBef>
                <a:spcPts val="1842"/>
              </a:spcBef>
              <a:buSzPct val="100000"/>
              <a:buFontTx/>
              <a:buChar char="•"/>
              <a:defRPr/>
            </a:pPr>
            <a:r>
              <a:rPr lang="en-CA" sz="60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Use the controllers from 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[</a:t>
            </a:r>
            <a:r>
              <a:rPr lang="en-CA" sz="5400" dirty="0" err="1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Zheng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 et al. 2010]</a:t>
            </a:r>
            <a:endParaRPr lang="en-CA" sz="6700" dirty="0">
              <a:solidFill>
                <a:srgbClr val="000000"/>
              </a:solidFill>
              <a:latin typeface="Trebuchet MS" charset="0"/>
              <a:ea typeface="+mn-ea"/>
              <a:cs typeface="Trebuchet MS"/>
              <a:sym typeface="Arial" charset="0"/>
            </a:endParaRPr>
          </a:p>
        </p:txBody>
      </p:sp>
      <p:sp>
        <p:nvSpPr>
          <p:cNvPr id="12" name="Rectangle 2"/>
          <p:cNvSpPr txBox="1">
            <a:spLocks/>
          </p:cNvSpPr>
          <p:nvPr/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</a:bodyPr>
          <a:lstStyle/>
          <a:p>
            <a:pPr>
              <a:defRPr/>
            </a:pPr>
            <a:r>
              <a:rPr lang="en-CA" altLang="zh-CN" sz="8400" dirty="0">
                <a:solidFill>
                  <a:schemeClr val="tx1"/>
                </a:solidFill>
                <a:latin typeface="Trebuchet MS" charset="0"/>
                <a:ea typeface="+mj-ea"/>
                <a:cs typeface="+mj-cs"/>
                <a:sym typeface="Arial" charset="0"/>
              </a:rPr>
              <a:t>Photo-inspired modeling</a:t>
            </a:r>
          </a:p>
        </p:txBody>
      </p:sp>
      <p:sp>
        <p:nvSpPr>
          <p:cNvPr id="24586" name="TextBox 12"/>
          <p:cNvSpPr txBox="1">
            <a:spLocks noChangeArrowheads="1"/>
          </p:cNvSpPr>
          <p:nvPr/>
        </p:nvSpPr>
        <p:spPr bwMode="auto">
          <a:xfrm>
            <a:off x="12477750" y="11479114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</a:t>
            </a:r>
            <a:r>
              <a:rPr lang="en-US" sz="4700" dirty="0" err="1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Xu</a:t>
            </a:r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 et al. 2011]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1827610" y="3047257"/>
            <a:ext cx="20728781" cy="1250888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CA" sz="6700" dirty="0">
                <a:solidFill>
                  <a:srgbClr val="215882"/>
                </a:solidFill>
                <a:latin typeface="Trebuchet MS" pitchFamily="7" charset="0"/>
                <a:ea typeface="ヒラギノ角ゴ ProN W3" pitchFamily="7" charset="-128"/>
                <a:cs typeface="ヒラギノ角ゴ ProN W3" pitchFamily="7" charset="-128"/>
                <a:sym typeface="Gill Sans" pitchFamily="7" charset="0"/>
              </a:rPr>
              <a:t>Inspiration </a:t>
            </a:r>
            <a:r>
              <a:rPr lang="en-CA" sz="6700" dirty="0" err="1">
                <a:solidFill>
                  <a:srgbClr val="215882"/>
                </a:solidFill>
                <a:latin typeface="Trebuchet MS" pitchFamily="7" charset="0"/>
                <a:ea typeface="ヒラギノ角ゴ ProN W3" pitchFamily="7" charset="-128"/>
                <a:cs typeface="ヒラギノ角ゴ ProN W3" pitchFamily="7" charset="-128"/>
                <a:sym typeface="Symbol" pitchFamily="7" charset="2"/>
              </a:rPr>
              <a:t></a:t>
            </a:r>
            <a:r>
              <a:rPr lang="en-CA" sz="6700" dirty="0">
                <a:solidFill>
                  <a:srgbClr val="215882"/>
                </a:solidFill>
                <a:latin typeface="Trebuchet MS" pitchFamily="7" charset="0"/>
                <a:ea typeface="ヒラギノ角ゴ ProN W3" pitchFamily="7" charset="-128"/>
                <a:cs typeface="ヒラギノ角ゴ ProN W3" pitchFamily="7" charset="-128"/>
                <a:sym typeface="Symbol" pitchFamily="7" charset="2"/>
              </a:rPr>
              <a:t> </a:t>
            </a:r>
            <a:r>
              <a:rPr lang="en-CA" sz="6700" dirty="0">
                <a:solidFill>
                  <a:srgbClr val="215882"/>
                </a:solidFill>
                <a:latin typeface="Trebuchet MS" pitchFamily="7" charset="0"/>
                <a:ea typeface="ヒラギノ角ゴ ProN W3" pitchFamily="7" charset="-128"/>
                <a:cs typeface="ヒラギノ角ゴ ProN W3" pitchFamily="7" charset="-128"/>
                <a:sym typeface="Gill Sans" pitchFamily="7" charset="0"/>
              </a:rPr>
              <a:t>a readily usable digital 3D model</a:t>
            </a: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7316391" y="5487293"/>
            <a:ext cx="7515821" cy="4723805"/>
            <a:chOff x="1911" y="1776"/>
            <a:chExt cx="1776" cy="1488"/>
          </a:xfrm>
        </p:grpSpPr>
        <p:sp>
          <p:nvSpPr>
            <p:cNvPr id="5135" name="AutoShape 19"/>
            <p:cNvSpPr>
              <a:spLocks noChangeArrowheads="1"/>
            </p:cNvSpPr>
            <p:nvPr/>
          </p:nvSpPr>
          <p:spPr bwMode="auto">
            <a:xfrm flipH="1">
              <a:off x="1911" y="1776"/>
              <a:ext cx="1776" cy="1488"/>
            </a:xfrm>
            <a:prstGeom prst="cloudCallout">
              <a:avLst>
                <a:gd name="adj1" fmla="val -45611"/>
                <a:gd name="adj2" fmla="val 43815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20503" name="Text Box 23"/>
            <p:cNvSpPr txBox="1">
              <a:spLocks noChangeArrowheads="1"/>
            </p:cNvSpPr>
            <p:nvPr/>
          </p:nvSpPr>
          <p:spPr bwMode="auto">
            <a:xfrm>
              <a:off x="2256" y="2352"/>
              <a:ext cx="1344" cy="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  <a:alpha val="74998"/>
                </a:schemeClr>
              </a:prstShdw>
            </a:effectLst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CA" sz="6700" dirty="0">
                  <a:solidFill>
                    <a:schemeClr val="accent2"/>
                  </a:solidFill>
                  <a:latin typeface="Trebuchet MS" pitchFamily="7" charset="0"/>
                  <a:ea typeface="ヒラギノ角ゴ ProN W3" pitchFamily="7" charset="-128"/>
                  <a:cs typeface="ヒラギノ角ゴ ProN W3" pitchFamily="7" charset="-128"/>
                  <a:sym typeface="Gill Sans" pitchFamily="7" charset="0"/>
                </a:rPr>
                <a:t>Inspiration?</a:t>
              </a:r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863204" y="4933653"/>
            <a:ext cx="5533431" cy="4058543"/>
            <a:chOff x="204" y="1554"/>
            <a:chExt cx="1307" cy="1278"/>
          </a:xfrm>
        </p:grpSpPr>
        <p:pic>
          <p:nvPicPr>
            <p:cNvPr id="5133" name="Picture 2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4" y="1554"/>
              <a:ext cx="708" cy="1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4" name="AutoShape 30"/>
            <p:cNvSpPr>
              <a:spLocks noChangeArrowheads="1"/>
            </p:cNvSpPr>
            <p:nvPr/>
          </p:nvSpPr>
          <p:spPr bwMode="auto">
            <a:xfrm rot="10800000">
              <a:off x="1056" y="1950"/>
              <a:ext cx="455" cy="236"/>
            </a:xfrm>
            <a:prstGeom prst="rightArrow">
              <a:avLst>
                <a:gd name="adj1" fmla="val 50000"/>
                <a:gd name="adj2" fmla="val 48199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2878337" y="8090297"/>
            <a:ext cx="5045273" cy="4074171"/>
            <a:chOff x="680" y="2548"/>
            <a:chExt cx="1192" cy="1283"/>
          </a:xfrm>
        </p:grpSpPr>
        <p:pic>
          <p:nvPicPr>
            <p:cNvPr id="5131" name="Picture 2" descr="D:\bicycle\bicyclebox.jpg"/>
            <p:cNvPicPr>
              <a:picLocks noChangeAspect="1" noChangeArrowheads="1"/>
            </p:cNvPicPr>
            <p:nvPr/>
          </p:nvPicPr>
          <p:blipFill>
            <a:blip r:embed="rId3"/>
            <a:srcRect l="20000" r="30000"/>
            <a:stretch>
              <a:fillRect/>
            </a:stretch>
          </p:blipFill>
          <p:spPr bwMode="auto">
            <a:xfrm>
              <a:off x="680" y="2631"/>
              <a:ext cx="1048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AutoShape 31"/>
            <p:cNvSpPr>
              <a:spLocks noChangeArrowheads="1"/>
            </p:cNvSpPr>
            <p:nvPr/>
          </p:nvSpPr>
          <p:spPr bwMode="auto">
            <a:xfrm rot="7753324">
              <a:off x="1526" y="2658"/>
              <a:ext cx="455" cy="236"/>
            </a:xfrm>
            <a:prstGeom prst="rightArrow">
              <a:avLst>
                <a:gd name="adj1" fmla="val 50000"/>
                <a:gd name="adj2" fmla="val 48199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</p:grpSp>
      <p:grpSp>
        <p:nvGrpSpPr>
          <p:cNvPr id="5" name="Group 36"/>
          <p:cNvGrpSpPr>
            <a:grpSpLocks/>
          </p:cNvGrpSpPr>
          <p:nvPr/>
        </p:nvGrpSpPr>
        <p:grpSpPr bwMode="auto">
          <a:xfrm>
            <a:off x="14939368" y="6306593"/>
            <a:ext cx="8581429" cy="3904505"/>
            <a:chOff x="3529" y="1986"/>
            <a:chExt cx="2027" cy="1230"/>
          </a:xfrm>
        </p:grpSpPr>
        <p:sp>
          <p:nvSpPr>
            <p:cNvPr id="5129" name="AutoShape 22"/>
            <p:cNvSpPr>
              <a:spLocks noChangeArrowheads="1"/>
            </p:cNvSpPr>
            <p:nvPr/>
          </p:nvSpPr>
          <p:spPr bwMode="auto">
            <a:xfrm>
              <a:off x="3529" y="2548"/>
              <a:ext cx="455" cy="236"/>
            </a:xfrm>
            <a:prstGeom prst="rightArrow">
              <a:avLst>
                <a:gd name="adj1" fmla="val 50000"/>
                <a:gd name="adj2" fmla="val 48199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pic>
          <p:nvPicPr>
            <p:cNvPr id="5130" name="Picture 3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984" y="1986"/>
              <a:ext cx="1572" cy="1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Modeling: 3D content creation</a:t>
            </a:r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r="65398"/>
          <a:stretch>
            <a:fillRect/>
          </a:stretch>
        </p:blipFill>
        <p:spPr bwMode="auto">
          <a:xfrm>
            <a:off x="2434829" y="3299520"/>
            <a:ext cx="6771681" cy="7041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/>
          </p:cNvSpPr>
          <p:nvPr/>
        </p:nvSpPr>
        <p:spPr bwMode="auto">
          <a:xfrm>
            <a:off x="1214437" y="2357437"/>
            <a:ext cx="2240756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783" tIns="63783" rIns="63783" bIns="63783">
            <a:prstTxWarp prst="textNoShape">
              <a:avLst/>
            </a:prstTxWarp>
          </a:bodyPr>
          <a:lstStyle/>
          <a:p>
            <a:pPr marL="574049" indent="-574049" algn="l" eaLnBrk="0" hangingPunct="0">
              <a:lnSpc>
                <a:spcPct val="140000"/>
              </a:lnSpc>
              <a:spcBef>
                <a:spcPts val="1842"/>
              </a:spcBef>
              <a:buSzPct val="100000"/>
              <a:buFontTx/>
              <a:buChar char="•"/>
              <a:defRPr/>
            </a:pPr>
            <a:r>
              <a:rPr lang="en-CA" sz="60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Use the controllers from 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[</a:t>
            </a:r>
            <a:r>
              <a:rPr lang="en-CA" sz="5400" dirty="0" err="1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Zheng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 et al. 2010]</a:t>
            </a:r>
            <a:endParaRPr lang="en-CA" sz="6700" dirty="0">
              <a:solidFill>
                <a:srgbClr val="000000"/>
              </a:solidFill>
              <a:latin typeface="Trebuchet MS" charset="0"/>
              <a:ea typeface="+mn-ea"/>
              <a:cs typeface="Trebuchet MS"/>
              <a:sym typeface="Arial" charset="0"/>
            </a:endParaRPr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</a:bodyPr>
          <a:lstStyle/>
          <a:p>
            <a:pPr>
              <a:defRPr/>
            </a:pPr>
            <a:r>
              <a:rPr lang="en-CA" altLang="zh-CN" sz="8400" dirty="0">
                <a:solidFill>
                  <a:schemeClr val="tx1"/>
                </a:solidFill>
                <a:latin typeface="Trebuchet MS" charset="0"/>
                <a:ea typeface="+mj-ea"/>
                <a:cs typeface="+mj-cs"/>
                <a:sym typeface="Arial" charset="0"/>
              </a:rPr>
              <a:t>Structure preservation at work</a:t>
            </a:r>
          </a:p>
        </p:txBody>
      </p:sp>
      <p:sp>
        <p:nvSpPr>
          <p:cNvPr id="25605" name="TextBox 6"/>
          <p:cNvSpPr txBox="1">
            <a:spLocks noChangeArrowheads="1"/>
          </p:cNvSpPr>
          <p:nvPr/>
        </p:nvSpPr>
        <p:spPr bwMode="auto">
          <a:xfrm>
            <a:off x="12477750" y="11479114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</a:t>
            </a:r>
            <a:r>
              <a:rPr lang="en-US" sz="4700" dirty="0" err="1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Xu</a:t>
            </a:r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 et al. 2011]</a:t>
            </a: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5762625" y="9425286"/>
            <a:ext cx="3714750" cy="166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by symmetry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r="49654"/>
          <a:stretch>
            <a:fillRect/>
          </a:stretch>
        </p:blipFill>
        <p:spPr bwMode="auto">
          <a:xfrm>
            <a:off x="2434829" y="3299520"/>
            <a:ext cx="9855399" cy="7041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8905875" y="9429751"/>
            <a:ext cx="3857625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by proximity</a:t>
            </a:r>
          </a:p>
        </p:txBody>
      </p:sp>
      <p:sp>
        <p:nvSpPr>
          <p:cNvPr id="6" name="Rectangle 3"/>
          <p:cNvSpPr txBox="1">
            <a:spLocks/>
          </p:cNvSpPr>
          <p:nvPr/>
        </p:nvSpPr>
        <p:spPr bwMode="auto">
          <a:xfrm>
            <a:off x="1214437" y="2357437"/>
            <a:ext cx="2240756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783" tIns="63783" rIns="63783" bIns="63783">
            <a:prstTxWarp prst="textNoShape">
              <a:avLst/>
            </a:prstTxWarp>
          </a:bodyPr>
          <a:lstStyle/>
          <a:p>
            <a:pPr marL="574049" indent="-574049" algn="l" eaLnBrk="0" hangingPunct="0">
              <a:lnSpc>
                <a:spcPct val="140000"/>
              </a:lnSpc>
              <a:spcBef>
                <a:spcPts val="1842"/>
              </a:spcBef>
              <a:buSzPct val="100000"/>
              <a:buFontTx/>
              <a:buChar char="•"/>
              <a:defRPr/>
            </a:pPr>
            <a:r>
              <a:rPr lang="en-CA" sz="60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Use the controllers from 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[</a:t>
            </a:r>
            <a:r>
              <a:rPr lang="en-CA" sz="5400" dirty="0" err="1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Zheng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 et al. 2010]</a:t>
            </a:r>
            <a:endParaRPr lang="en-CA" sz="6700" dirty="0">
              <a:solidFill>
                <a:srgbClr val="000000"/>
              </a:solidFill>
              <a:latin typeface="Trebuchet MS" charset="0"/>
              <a:ea typeface="+mn-ea"/>
              <a:cs typeface="Trebuchet MS"/>
              <a:sym typeface="Arial" charset="0"/>
            </a:endParaRPr>
          </a:p>
        </p:txBody>
      </p:sp>
      <p:sp>
        <p:nvSpPr>
          <p:cNvPr id="7" name="Rectangle 2"/>
          <p:cNvSpPr txBox="1">
            <a:spLocks/>
          </p:cNvSpPr>
          <p:nvPr/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</a:bodyPr>
          <a:lstStyle/>
          <a:p>
            <a:pPr>
              <a:defRPr/>
            </a:pPr>
            <a:r>
              <a:rPr lang="en-CA" altLang="zh-CN" sz="8400" dirty="0">
                <a:solidFill>
                  <a:schemeClr val="tx1"/>
                </a:solidFill>
                <a:latin typeface="Trebuchet MS" charset="0"/>
                <a:ea typeface="+mj-ea"/>
                <a:cs typeface="+mj-cs"/>
                <a:sym typeface="Arial" charset="0"/>
              </a:rPr>
              <a:t>Structure preservation at work</a:t>
            </a:r>
          </a:p>
        </p:txBody>
      </p:sp>
      <p:sp>
        <p:nvSpPr>
          <p:cNvPr id="26630" name="TextBox 7"/>
          <p:cNvSpPr txBox="1">
            <a:spLocks noChangeArrowheads="1"/>
          </p:cNvSpPr>
          <p:nvPr/>
        </p:nvSpPr>
        <p:spPr bwMode="auto">
          <a:xfrm>
            <a:off x="12477750" y="11479114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</a:t>
            </a:r>
            <a:r>
              <a:rPr lang="en-US" sz="4700" dirty="0" err="1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Xu</a:t>
            </a:r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 et al. 2011]</a:t>
            </a:r>
          </a:p>
        </p:txBody>
      </p:sp>
      <p:sp>
        <p:nvSpPr>
          <p:cNvPr id="26631" name="Text Box 5"/>
          <p:cNvSpPr txBox="1">
            <a:spLocks noChangeArrowheads="1"/>
          </p:cNvSpPr>
          <p:nvPr/>
        </p:nvSpPr>
        <p:spPr bwMode="auto">
          <a:xfrm>
            <a:off x="5762625" y="9425286"/>
            <a:ext cx="3714750" cy="166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by symmetry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1"/>
          <p:cNvPicPr>
            <a:picLocks noChangeAspect="1" noChangeArrowheads="1"/>
          </p:cNvPicPr>
          <p:nvPr/>
        </p:nvPicPr>
        <p:blipFill>
          <a:blip r:embed="rId2"/>
          <a:srcRect r="25952"/>
          <a:stretch>
            <a:fillRect/>
          </a:stretch>
        </p:blipFill>
        <p:spPr bwMode="auto">
          <a:xfrm>
            <a:off x="2434828" y="3299520"/>
            <a:ext cx="14492884" cy="7041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9"/>
          <p:cNvSpPr txBox="1">
            <a:spLocks noChangeArrowheads="1"/>
          </p:cNvSpPr>
          <p:nvPr/>
        </p:nvSpPr>
        <p:spPr bwMode="auto">
          <a:xfrm>
            <a:off x="12802197" y="10414250"/>
            <a:ext cx="4673203" cy="166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additional optimization</a:t>
            </a:r>
          </a:p>
        </p:txBody>
      </p:sp>
      <p:sp>
        <p:nvSpPr>
          <p:cNvPr id="7" name="Rectangle 3"/>
          <p:cNvSpPr txBox="1">
            <a:spLocks/>
          </p:cNvSpPr>
          <p:nvPr/>
        </p:nvSpPr>
        <p:spPr bwMode="auto">
          <a:xfrm>
            <a:off x="1214437" y="2357437"/>
            <a:ext cx="2240756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783" tIns="63783" rIns="63783" bIns="63783">
            <a:prstTxWarp prst="textNoShape">
              <a:avLst/>
            </a:prstTxWarp>
          </a:bodyPr>
          <a:lstStyle/>
          <a:p>
            <a:pPr marL="574049" indent="-574049" algn="l" eaLnBrk="0" hangingPunct="0">
              <a:lnSpc>
                <a:spcPct val="140000"/>
              </a:lnSpc>
              <a:spcBef>
                <a:spcPts val="1842"/>
              </a:spcBef>
              <a:buSzPct val="100000"/>
              <a:buFontTx/>
              <a:buChar char="•"/>
              <a:defRPr/>
            </a:pPr>
            <a:r>
              <a:rPr lang="en-CA" sz="60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Use the controllers from 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[</a:t>
            </a:r>
            <a:r>
              <a:rPr lang="en-CA" sz="5400" dirty="0" err="1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Zheng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 et al. 2010]</a:t>
            </a:r>
            <a:endParaRPr lang="en-CA" sz="6700" dirty="0">
              <a:solidFill>
                <a:srgbClr val="000000"/>
              </a:solidFill>
              <a:latin typeface="Trebuchet MS" charset="0"/>
              <a:ea typeface="+mn-ea"/>
              <a:cs typeface="Trebuchet MS"/>
              <a:sym typeface="Arial" charset="0"/>
            </a:endParaRPr>
          </a:p>
        </p:txBody>
      </p:sp>
      <p:sp>
        <p:nvSpPr>
          <p:cNvPr id="8" name="Rectangle 2"/>
          <p:cNvSpPr txBox="1">
            <a:spLocks/>
          </p:cNvSpPr>
          <p:nvPr/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</a:bodyPr>
          <a:lstStyle/>
          <a:p>
            <a:pPr>
              <a:defRPr/>
            </a:pPr>
            <a:r>
              <a:rPr lang="en-CA" altLang="zh-CN" sz="8400" dirty="0">
                <a:solidFill>
                  <a:schemeClr val="tx1"/>
                </a:solidFill>
                <a:latin typeface="Trebuchet MS" charset="0"/>
                <a:ea typeface="+mj-ea"/>
                <a:cs typeface="+mj-cs"/>
                <a:sym typeface="Arial" charset="0"/>
              </a:rPr>
              <a:t>Structure preservation at work</a:t>
            </a:r>
          </a:p>
        </p:txBody>
      </p:sp>
      <p:sp>
        <p:nvSpPr>
          <p:cNvPr id="27654" name="TextBox 8"/>
          <p:cNvSpPr txBox="1">
            <a:spLocks noChangeArrowheads="1"/>
          </p:cNvSpPr>
          <p:nvPr/>
        </p:nvSpPr>
        <p:spPr bwMode="auto">
          <a:xfrm>
            <a:off x="12477750" y="11479114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</a:t>
            </a:r>
            <a:r>
              <a:rPr lang="en-US" sz="4700" dirty="0" err="1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Xu</a:t>
            </a:r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 et al. 2011]</a:t>
            </a:r>
          </a:p>
        </p:txBody>
      </p:sp>
      <p:sp>
        <p:nvSpPr>
          <p:cNvPr id="27655" name="Text Box 5"/>
          <p:cNvSpPr txBox="1">
            <a:spLocks noChangeArrowheads="1"/>
          </p:cNvSpPr>
          <p:nvPr/>
        </p:nvSpPr>
        <p:spPr bwMode="auto">
          <a:xfrm>
            <a:off x="5762625" y="9425286"/>
            <a:ext cx="3714750" cy="166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by symmetry</a:t>
            </a:r>
          </a:p>
        </p:txBody>
      </p:sp>
      <p:sp>
        <p:nvSpPr>
          <p:cNvPr id="27656" name="Text Box 6"/>
          <p:cNvSpPr txBox="1">
            <a:spLocks noChangeArrowheads="1"/>
          </p:cNvSpPr>
          <p:nvPr/>
        </p:nvSpPr>
        <p:spPr bwMode="auto">
          <a:xfrm>
            <a:off x="8905875" y="9429751"/>
            <a:ext cx="3857625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by proximity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4828" y="3299520"/>
            <a:ext cx="19573875" cy="7041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9"/>
          <p:cNvSpPr txBox="1">
            <a:spLocks noChangeArrowheads="1"/>
          </p:cNvSpPr>
          <p:nvPr/>
        </p:nvSpPr>
        <p:spPr bwMode="auto">
          <a:xfrm>
            <a:off x="12802197" y="10414250"/>
            <a:ext cx="4673203" cy="166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additional optimization</a:t>
            </a:r>
          </a:p>
        </p:txBody>
      </p:sp>
      <p:sp>
        <p:nvSpPr>
          <p:cNvPr id="28676" name="Text Box 10"/>
          <p:cNvSpPr txBox="1">
            <a:spLocks noChangeArrowheads="1"/>
          </p:cNvSpPr>
          <p:nvPr/>
        </p:nvSpPr>
        <p:spPr bwMode="auto">
          <a:xfrm>
            <a:off x="18192750" y="10362902"/>
            <a:ext cx="3452813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output</a:t>
            </a:r>
          </a:p>
        </p:txBody>
      </p:sp>
      <p:sp>
        <p:nvSpPr>
          <p:cNvPr id="9" name="Rectangle 3"/>
          <p:cNvSpPr txBox="1">
            <a:spLocks/>
          </p:cNvSpPr>
          <p:nvPr/>
        </p:nvSpPr>
        <p:spPr bwMode="auto">
          <a:xfrm>
            <a:off x="1214437" y="2357437"/>
            <a:ext cx="22407563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3783" tIns="63783" rIns="63783" bIns="63783">
            <a:prstTxWarp prst="textNoShape">
              <a:avLst/>
            </a:prstTxWarp>
          </a:bodyPr>
          <a:lstStyle/>
          <a:p>
            <a:pPr marL="574049" indent="-574049" algn="l" eaLnBrk="0" hangingPunct="0">
              <a:lnSpc>
                <a:spcPct val="140000"/>
              </a:lnSpc>
              <a:spcBef>
                <a:spcPts val="1842"/>
              </a:spcBef>
              <a:buSzPct val="100000"/>
              <a:buFontTx/>
              <a:buChar char="•"/>
              <a:defRPr/>
            </a:pPr>
            <a:r>
              <a:rPr lang="en-CA" sz="60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Use the controllers from 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[</a:t>
            </a:r>
            <a:r>
              <a:rPr lang="en-CA" sz="5400" dirty="0" err="1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Zheng</a:t>
            </a:r>
            <a:r>
              <a:rPr lang="en-CA" sz="5400" dirty="0">
                <a:solidFill>
                  <a:srgbClr val="000000"/>
                </a:solidFill>
                <a:latin typeface="Trebuchet MS" charset="0"/>
                <a:ea typeface="+mn-ea"/>
                <a:cs typeface="Trebuchet MS"/>
                <a:sym typeface="Arial" charset="0"/>
              </a:rPr>
              <a:t> et al. 2010]</a:t>
            </a:r>
            <a:endParaRPr lang="en-CA" sz="6700" dirty="0">
              <a:solidFill>
                <a:srgbClr val="000000"/>
              </a:solidFill>
              <a:latin typeface="Trebuchet MS" charset="0"/>
              <a:ea typeface="+mn-ea"/>
              <a:cs typeface="Trebuchet MS"/>
              <a:sym typeface="Arial" charset="0"/>
            </a:endParaRPr>
          </a:p>
        </p:txBody>
      </p:sp>
      <p:sp>
        <p:nvSpPr>
          <p:cNvPr id="10" name="Rectangle 2"/>
          <p:cNvSpPr txBox="1">
            <a:spLocks/>
          </p:cNvSpPr>
          <p:nvPr/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</a:bodyPr>
          <a:lstStyle/>
          <a:p>
            <a:pPr>
              <a:defRPr/>
            </a:pPr>
            <a:r>
              <a:rPr lang="en-CA" altLang="zh-CN" sz="8400" dirty="0">
                <a:solidFill>
                  <a:schemeClr val="tx1"/>
                </a:solidFill>
                <a:latin typeface="Trebuchet MS" charset="0"/>
                <a:ea typeface="+mj-ea"/>
                <a:cs typeface="+mj-cs"/>
                <a:sym typeface="Arial" charset="0"/>
              </a:rPr>
              <a:t>Structure preservation at work</a:t>
            </a:r>
          </a:p>
        </p:txBody>
      </p:sp>
      <p:sp>
        <p:nvSpPr>
          <p:cNvPr id="28679" name="TextBox 10"/>
          <p:cNvSpPr txBox="1">
            <a:spLocks noChangeArrowheads="1"/>
          </p:cNvSpPr>
          <p:nvPr/>
        </p:nvSpPr>
        <p:spPr bwMode="auto">
          <a:xfrm>
            <a:off x="12477750" y="11479114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</a:t>
            </a:r>
            <a:r>
              <a:rPr lang="en-US" sz="4700" dirty="0" err="1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Xu</a:t>
            </a:r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 et al. 2011]</a:t>
            </a:r>
          </a:p>
        </p:txBody>
      </p:sp>
      <p:sp>
        <p:nvSpPr>
          <p:cNvPr id="28680" name="Text Box 6"/>
          <p:cNvSpPr txBox="1">
            <a:spLocks noChangeArrowheads="1"/>
          </p:cNvSpPr>
          <p:nvPr/>
        </p:nvSpPr>
        <p:spPr bwMode="auto">
          <a:xfrm>
            <a:off x="8905875" y="9429751"/>
            <a:ext cx="3857625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by proximity</a:t>
            </a:r>
          </a:p>
        </p:txBody>
      </p:sp>
      <p:sp>
        <p:nvSpPr>
          <p:cNvPr id="28681" name="Text Box 5"/>
          <p:cNvSpPr txBox="1">
            <a:spLocks noChangeArrowheads="1"/>
          </p:cNvSpPr>
          <p:nvPr/>
        </p:nvSpPr>
        <p:spPr bwMode="auto">
          <a:xfrm>
            <a:off x="5762625" y="9425286"/>
            <a:ext cx="3714750" cy="166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4700" dirty="0">
                <a:latin typeface="Trebuchet MS" pitchFamily="-103" charset="0"/>
              </a:rPr>
              <a:t>by symmetry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/>
          </p:cNvSpPr>
          <p:nvPr>
            <p:ph type="body" idx="4294967295"/>
          </p:nvPr>
        </p:nvSpPr>
        <p:spPr>
          <a:xfrm>
            <a:off x="1190625" y="4697016"/>
            <a:ext cx="22407563" cy="5482828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CA" dirty="0" smtClean="0">
                <a:solidFill>
                  <a:srgbClr val="000000"/>
                </a:solidFill>
                <a:latin typeface="Trebuchet MS" pitchFamily="-103" charset="0"/>
              </a:rPr>
              <a:t>Key analysis: regularity detection and organization</a:t>
            </a:r>
          </a:p>
          <a:p>
            <a:pPr>
              <a:lnSpc>
                <a:spcPct val="140000"/>
              </a:lnSpc>
            </a:pPr>
            <a:r>
              <a:rPr lang="en-CA" dirty="0" smtClean="0">
                <a:solidFill>
                  <a:srgbClr val="000000"/>
                </a:solidFill>
                <a:latin typeface="Trebuchet MS" pitchFamily="-103" charset="0"/>
              </a:rPr>
              <a:t>Repetition of 1D or 2D regular patterns is easy</a:t>
            </a:r>
          </a:p>
          <a:p>
            <a:pPr>
              <a:lnSpc>
                <a:spcPct val="140000"/>
              </a:lnSpc>
            </a:pPr>
            <a:r>
              <a:rPr lang="en-CA" dirty="0" smtClean="0">
                <a:solidFill>
                  <a:srgbClr val="000000"/>
                </a:solidFill>
                <a:latin typeface="Trebuchet MS" pitchFamily="-103" charset="0"/>
              </a:rPr>
              <a:t>Retarget amid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irregularity</a:t>
            </a:r>
            <a:r>
              <a:rPr lang="en-CA" dirty="0" smtClean="0">
                <a:solidFill>
                  <a:srgbClr val="000000"/>
                </a:solidFill>
                <a:latin typeface="Trebuchet MS" pitchFamily="-103" charset="0"/>
              </a:rPr>
              <a:t> is hard</a:t>
            </a:r>
          </a:p>
        </p:txBody>
      </p:sp>
      <p:sp>
        <p:nvSpPr>
          <p:cNvPr id="2969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Structural retargeting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047875" y="2571751"/>
            <a:ext cx="19002375" cy="2189606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Key words: analyze-and-stretch; pattern </a:t>
            </a:r>
            <a:r>
              <a:rPr lang="en-CA" sz="6400" dirty="0">
                <a:solidFill>
                  <a:srgbClr val="3366FF"/>
                </a:solidFill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repetition</a:t>
            </a:r>
            <a:r>
              <a:rPr lang="en-CA" sz="6400" dirty="0">
                <a:latin typeface="Trebuchet MS" charset="0"/>
                <a:ea typeface="ヒラギノ角ゴ ProN W3" charset="-128"/>
                <a:cs typeface="ヒラギノ角ゴ ProN W3" charset="-128"/>
                <a:sym typeface="Gill Sans" charset="0"/>
              </a:rPr>
              <a:t> rather than geometric stretch!</a:t>
            </a:r>
            <a:endParaRPr lang="en-CA" sz="6400" dirty="0">
              <a:solidFill>
                <a:schemeClr val="accent4"/>
              </a:solidFill>
              <a:latin typeface="Trebuchet MS" charset="0"/>
              <a:ea typeface="ヒラギノ角ゴ ProN W3" charset="-128"/>
              <a:cs typeface="ヒラギノ角ゴ ProN W3" charset="-128"/>
              <a:sym typeface="Gill Sans" charset="0"/>
            </a:endParaRPr>
          </a:p>
        </p:txBody>
      </p:sp>
      <p:pic>
        <p:nvPicPr>
          <p:cNvPr id="29702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0625" y="9206508"/>
            <a:ext cx="22288500" cy="2687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/>
          </p:cNvSpPr>
          <p:nvPr>
            <p:ph type="body" idx="4294967295"/>
          </p:nvPr>
        </p:nvSpPr>
        <p:spPr>
          <a:xfrm>
            <a:off x="1190625" y="2357438"/>
            <a:ext cx="22407563" cy="9536906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spcAft>
                <a:spcPts val="1004"/>
              </a:spcAft>
            </a:pPr>
            <a:r>
              <a:rPr lang="en-CA" dirty="0" smtClean="0">
                <a:solidFill>
                  <a:schemeClr val="tx1"/>
                </a:solidFill>
                <a:latin typeface="Trebuchet MS" pitchFamily="-103" charset="0"/>
              </a:rPr>
              <a:t>[Lin et al. 2011]:</a:t>
            </a:r>
          </a:p>
          <a:p>
            <a:pPr lvl="1">
              <a:lnSpc>
                <a:spcPct val="140000"/>
              </a:lnSpc>
              <a:spcAft>
                <a:spcPts val="1004"/>
              </a:spcAft>
            </a:pPr>
            <a:r>
              <a:rPr lang="en-CA" dirty="0" smtClean="0">
                <a:solidFill>
                  <a:schemeClr val="tx1"/>
                </a:solidFill>
                <a:latin typeface="Trebuchet MS" pitchFamily="-103" charset="0"/>
              </a:rPr>
              <a:t>Retarget irregular 3D facades (1D)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sequence by sequence</a:t>
            </a:r>
          </a:p>
          <a:p>
            <a:pPr lvl="1">
              <a:lnSpc>
                <a:spcPct val="140000"/>
              </a:lnSpc>
              <a:spcAft>
                <a:spcPts val="1004"/>
              </a:spcAft>
            </a:pPr>
            <a:r>
              <a:rPr lang="en-CA" dirty="0" smtClean="0">
                <a:solidFill>
                  <a:schemeClr val="tx1"/>
                </a:solidFill>
                <a:latin typeface="Trebuchet MS" pitchFamily="-103" charset="0"/>
              </a:rPr>
              <a:t>Hierarchical organization obtained manually</a:t>
            </a:r>
          </a:p>
          <a:p>
            <a:pPr>
              <a:lnSpc>
                <a:spcPct val="140000"/>
              </a:lnSpc>
              <a:spcAft>
                <a:spcPts val="1004"/>
              </a:spcAft>
              <a:buNone/>
            </a:pPr>
            <a:endParaRPr lang="en-CA" dirty="0" smtClean="0">
              <a:solidFill>
                <a:schemeClr val="tx1"/>
              </a:solidFill>
              <a:latin typeface="Trebuchet MS" pitchFamily="-103" charset="0"/>
            </a:endParaRPr>
          </a:p>
          <a:p>
            <a:pPr>
              <a:lnSpc>
                <a:spcPct val="140000"/>
              </a:lnSpc>
              <a:spcAft>
                <a:spcPts val="1004"/>
              </a:spcAft>
              <a:buNone/>
            </a:pPr>
            <a:endParaRPr lang="en-CA" dirty="0" smtClean="0">
              <a:solidFill>
                <a:schemeClr val="tx1"/>
              </a:solidFill>
              <a:latin typeface="Trebuchet MS" pitchFamily="-103" charset="0"/>
            </a:endParaRPr>
          </a:p>
          <a:p>
            <a:pPr>
              <a:lnSpc>
                <a:spcPct val="140000"/>
              </a:lnSpc>
              <a:spcAft>
                <a:spcPts val="1004"/>
              </a:spcAft>
            </a:pPr>
            <a:r>
              <a:rPr lang="en-CA" dirty="0" smtClean="0">
                <a:solidFill>
                  <a:schemeClr val="tx1"/>
                </a:solidFill>
                <a:latin typeface="Trebuchet MS" pitchFamily="-103" charset="0"/>
              </a:rPr>
              <a:t>[</a:t>
            </a:r>
            <a:r>
              <a:rPr lang="en-CA" dirty="0" err="1" smtClean="0">
                <a:solidFill>
                  <a:schemeClr val="tx1"/>
                </a:solidFill>
                <a:latin typeface="Trebuchet MS" pitchFamily="-103" charset="0"/>
              </a:rPr>
              <a:t>Bao</a:t>
            </a:r>
            <a:r>
              <a:rPr lang="en-CA" dirty="0" smtClean="0">
                <a:solidFill>
                  <a:schemeClr val="tx1"/>
                </a:solidFill>
                <a:latin typeface="Trebuchet MS" pitchFamily="-103" charset="0"/>
              </a:rPr>
              <a:t> et al. 2012]: </a:t>
            </a:r>
          </a:p>
          <a:p>
            <a:pPr lvl="1">
              <a:lnSpc>
                <a:spcPct val="140000"/>
              </a:lnSpc>
              <a:spcAft>
                <a:spcPts val="1004"/>
              </a:spcAft>
            </a:pPr>
            <a:r>
              <a:rPr lang="en-CA" dirty="0" smtClean="0">
                <a:solidFill>
                  <a:schemeClr val="tx1"/>
                </a:solidFill>
                <a:latin typeface="Trebuchet MS" pitchFamily="-103" charset="0"/>
              </a:rPr>
              <a:t>Retarget 2D facades by user-specified constraints</a:t>
            </a:r>
          </a:p>
        </p:txBody>
      </p:sp>
      <p:sp>
        <p:nvSpPr>
          <p:cNvPr id="3072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Retarget </a:t>
            </a:r>
            <a:r>
              <a:rPr lang="en-CA" altLang="zh-CN" sz="8400" b="0" dirty="0" err="1" smtClean="0">
                <a:latin typeface="Trebuchet MS" pitchFamily="-103" charset="0"/>
              </a:rPr>
              <a:t>w</a:t>
            </a:r>
            <a:r>
              <a:rPr lang="en-CA" altLang="zh-CN" sz="8400" b="0" dirty="0" smtClean="0">
                <a:latin typeface="Trebuchet MS" pitchFamily="-103" charset="0"/>
              </a:rPr>
              <a:t>/ semi-auto analysis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30725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3126" y="6429375"/>
            <a:ext cx="14114859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Box 8"/>
          <p:cNvSpPr txBox="1">
            <a:spLocks noChangeArrowheads="1"/>
          </p:cNvSpPr>
          <p:nvPr/>
        </p:nvSpPr>
        <p:spPr bwMode="auto">
          <a:xfrm>
            <a:off x="12192000" y="5692677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[Lin et al. 2011]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/>
          </p:cNvSpPr>
          <p:nvPr>
            <p:ph type="body" idx="4294967295"/>
          </p:nvPr>
        </p:nvSpPr>
        <p:spPr>
          <a:xfrm>
            <a:off x="1190625" y="2357438"/>
            <a:ext cx="22407563" cy="9536906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CA" dirty="0" smtClean="0">
                <a:solidFill>
                  <a:schemeClr val="tx1"/>
                </a:solidFill>
                <a:latin typeface="Trebuchet MS" pitchFamily="-103" charset="0"/>
              </a:rPr>
              <a:t>Hierarchical decomposition of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irregular 2D facades</a:t>
            </a:r>
          </a:p>
          <a:p>
            <a:pPr>
              <a:lnSpc>
                <a:spcPct val="140000"/>
              </a:lnSpc>
            </a:pPr>
            <a:r>
              <a:rPr lang="en-CA" dirty="0" smtClean="0">
                <a:solidFill>
                  <a:schemeClr val="tx1"/>
                </a:solidFill>
                <a:latin typeface="Trebuchet MS" pitchFamily="-103" charset="0"/>
              </a:rPr>
              <a:t>Optimal decomposition via SYMAX (earlier talk)</a:t>
            </a:r>
          </a:p>
          <a:p>
            <a:pPr>
              <a:lnSpc>
                <a:spcPct val="140000"/>
              </a:lnSpc>
            </a:pPr>
            <a:r>
              <a:rPr lang="en-CA" dirty="0" smtClean="0">
                <a:solidFill>
                  <a:schemeClr val="tx1"/>
                </a:solidFill>
                <a:latin typeface="Trebuchet MS" pitchFamily="-103" charset="0"/>
              </a:rPr>
              <a:t>Retarget facade by altering the generative model</a:t>
            </a:r>
          </a:p>
        </p:txBody>
      </p:sp>
      <p:sp>
        <p:nvSpPr>
          <p:cNvPr id="3174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Automatic analysis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1749" name="TextBox 6"/>
          <p:cNvSpPr txBox="1">
            <a:spLocks noChangeArrowheads="1"/>
          </p:cNvSpPr>
          <p:nvPr/>
        </p:nvSpPr>
        <p:spPr bwMode="auto">
          <a:xfrm>
            <a:off x="12477750" y="11479114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[Zhang et al. 2013]</a:t>
            </a:r>
          </a:p>
        </p:txBody>
      </p:sp>
      <p:pic>
        <p:nvPicPr>
          <p:cNvPr id="31750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75" y="6671016"/>
            <a:ext cx="20288250" cy="489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4271" y="4978241"/>
            <a:ext cx="12313916" cy="6246375"/>
          </a:xfrm>
          <a:prstGeom prst="rect">
            <a:avLst/>
          </a:prstGeom>
        </p:spPr>
      </p:pic>
      <p:sp>
        <p:nvSpPr>
          <p:cNvPr id="31746" name="Rectangle 3"/>
          <p:cNvSpPr>
            <a:spLocks noGrp="1"/>
          </p:cNvSpPr>
          <p:nvPr>
            <p:ph type="body" idx="4294967295"/>
          </p:nvPr>
        </p:nvSpPr>
        <p:spPr>
          <a:xfrm>
            <a:off x="1190625" y="2357438"/>
            <a:ext cx="22407563" cy="9536906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CA" dirty="0" smtClean="0">
                <a:solidFill>
                  <a:schemeClr val="tx1"/>
                </a:solidFill>
                <a:latin typeface="Trebuchet MS" pitchFamily="-103" charset="0"/>
              </a:rPr>
              <a:t>Structure-aware blending between two 3D shapes with different topologies</a:t>
            </a:r>
          </a:p>
          <a:p>
            <a:pPr>
              <a:lnSpc>
                <a:spcPct val="140000"/>
              </a:lnSpc>
            </a:pPr>
            <a:r>
              <a:rPr lang="en-CA" dirty="0" smtClean="0">
                <a:solidFill>
                  <a:schemeClr val="tx1"/>
                </a:solidFill>
                <a:latin typeface="Trebuchet MS" pitchFamily="-103" charset="0"/>
              </a:rPr>
              <a:t>Talk: Thursday at 2:00                                      </a:t>
            </a:r>
            <a:r>
              <a:rPr lang="en-CA" sz="4700" dirty="0" smtClean="0">
                <a:solidFill>
                  <a:schemeClr val="tx1"/>
                </a:solidFill>
                <a:latin typeface="Trebuchet MS" pitchFamily="-103" charset="0"/>
              </a:rPr>
              <a:t>“Surfaces, Shapes, and Maps”</a:t>
            </a:r>
            <a:endParaRPr lang="en-CA" dirty="0" smtClean="0">
              <a:solidFill>
                <a:srgbClr val="3366FF"/>
              </a:solidFill>
              <a:latin typeface="Trebuchet MS" pitchFamily="-103" charset="0"/>
            </a:endParaRPr>
          </a:p>
        </p:txBody>
      </p:sp>
      <p:sp>
        <p:nvSpPr>
          <p:cNvPr id="3174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Topology-varying blending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1749" name="TextBox 6"/>
          <p:cNvSpPr txBox="1">
            <a:spLocks noChangeArrowheads="1"/>
          </p:cNvSpPr>
          <p:nvPr/>
        </p:nvSpPr>
        <p:spPr bwMode="auto">
          <a:xfrm>
            <a:off x="12477750" y="11784803"/>
            <a:ext cx="11715750" cy="8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53080" tIns="76540" rIns="153080" bIns="76540">
            <a:prstTxWarp prst="textNoShape">
              <a:avLst/>
            </a:prstTxWarp>
            <a:spAutoFit/>
          </a:bodyPr>
          <a:lstStyle/>
          <a:p>
            <a:pPr algn="r"/>
            <a:r>
              <a:rPr lang="en-US" sz="4700" dirty="0" smtClean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[</a:t>
            </a:r>
            <a:r>
              <a:rPr lang="en-US" sz="4700" dirty="0" err="1" smtClean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Alhashim</a:t>
            </a:r>
            <a:r>
              <a:rPr lang="en-US" sz="4700" dirty="0" smtClean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 </a:t>
            </a:r>
            <a:r>
              <a:rPr lang="en-US" sz="4700" dirty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et al. </a:t>
            </a:r>
            <a:r>
              <a:rPr lang="en-US" sz="4700" dirty="0" smtClean="0">
                <a:latin typeface="Trebuchet MS" pitchFamily="-103" charset="0"/>
                <a:ea typeface="Trebuchet MS" pitchFamily="-103" charset="0"/>
                <a:cs typeface="Trebuchet MS" pitchFamily="-103" charset="0"/>
              </a:rPr>
              <a:t>2014]</a:t>
            </a:r>
            <a:endParaRPr lang="en-US" sz="4700" dirty="0">
              <a:latin typeface="Trebuchet MS" pitchFamily="-103" charset="0"/>
              <a:ea typeface="Trebuchet MS" pitchFamily="-103" charset="0"/>
              <a:cs typeface="Trebuchet MS" pitchFamily="-103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2407563" cy="8911828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  <a:spcAft>
                <a:spcPts val="2009"/>
              </a:spcAft>
              <a:defRPr/>
            </a:pPr>
            <a:r>
              <a:rPr lang="en-CA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Modeling by example 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[</a:t>
            </a:r>
            <a:r>
              <a:rPr lang="en-CA" sz="5400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Funkhouser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 et al. 2004]</a:t>
            </a:r>
            <a:endParaRPr lang="en-CA" dirty="0" smtClean="0">
              <a:solidFill>
                <a:schemeClr val="tx1"/>
              </a:solidFill>
              <a:latin typeface="Trebuchet MS" charset="0"/>
              <a:sym typeface="Arial" charset="0"/>
            </a:endParaRPr>
          </a:p>
          <a:p>
            <a:pPr>
              <a:lnSpc>
                <a:spcPct val="140000"/>
              </a:lnSpc>
              <a:spcAft>
                <a:spcPts val="2009"/>
              </a:spcAft>
              <a:defRPr/>
            </a:pPr>
            <a:r>
              <a:rPr lang="en-CA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Probabilistic synthesis: 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[</a:t>
            </a:r>
            <a:r>
              <a:rPr lang="en-CA" sz="5400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Kalogerakis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 et al. 2012]</a:t>
            </a:r>
            <a:endParaRPr lang="en-CA" dirty="0" smtClean="0">
              <a:solidFill>
                <a:schemeClr val="tx1"/>
              </a:solidFill>
              <a:latin typeface="Trebuchet MS" charset="0"/>
              <a:sym typeface="Arial" charset="0"/>
            </a:endParaRPr>
          </a:p>
          <a:p>
            <a:pPr>
              <a:lnSpc>
                <a:spcPct val="140000"/>
              </a:lnSpc>
              <a:spcAft>
                <a:spcPts val="2009"/>
              </a:spcAft>
              <a:defRPr/>
            </a:pPr>
            <a:r>
              <a:rPr lang="en-CA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Fit &amp; diverse: 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[</a:t>
            </a:r>
            <a:r>
              <a:rPr lang="en-CA" sz="5400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Xu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 et al. 2012]</a:t>
            </a:r>
          </a:p>
          <a:p>
            <a:pPr>
              <a:lnSpc>
                <a:spcPct val="140000"/>
              </a:lnSpc>
              <a:spcAft>
                <a:spcPts val="2009"/>
              </a:spcAft>
              <a:defRPr/>
            </a:pPr>
            <a:r>
              <a:rPr lang="en-CA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Structure recovery by part assembly: 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[</a:t>
            </a:r>
            <a:r>
              <a:rPr lang="en-CA" sz="5400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Shen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 et al. 2012]</a:t>
            </a:r>
          </a:p>
          <a:p>
            <a:pPr>
              <a:lnSpc>
                <a:spcPct val="140000"/>
              </a:lnSpc>
              <a:spcAft>
                <a:spcPts val="2009"/>
              </a:spcAft>
              <a:defRPr/>
            </a:pPr>
            <a:r>
              <a:rPr lang="en-CA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Replacing functional sub-structures: 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[</a:t>
            </a:r>
            <a:r>
              <a:rPr lang="en-CA" sz="5400" dirty="0" err="1" smtClean="0">
                <a:solidFill>
                  <a:schemeClr val="tx1"/>
                </a:solidFill>
                <a:latin typeface="Trebuchet MS" charset="0"/>
                <a:sym typeface="Arial" charset="0"/>
              </a:rPr>
              <a:t>Zheng</a:t>
            </a:r>
            <a:r>
              <a:rPr lang="en-CA" sz="5400" dirty="0" smtClean="0">
                <a:solidFill>
                  <a:schemeClr val="tx1"/>
                </a:solidFill>
                <a:latin typeface="Trebuchet MS" charset="0"/>
                <a:sym typeface="Arial" charset="0"/>
              </a:rPr>
              <a:t> et al. 2013]</a:t>
            </a:r>
            <a:endParaRPr lang="en-CA" dirty="0" smtClean="0">
              <a:solidFill>
                <a:schemeClr val="tx1"/>
              </a:solidFill>
              <a:latin typeface="Trebuchet MS" charset="0"/>
              <a:sym typeface="Arial" charset="0"/>
            </a:endParaRPr>
          </a:p>
          <a:p>
            <a:pPr>
              <a:lnSpc>
                <a:spcPct val="140000"/>
              </a:lnSpc>
              <a:defRPr/>
            </a:pPr>
            <a:endParaRPr lang="en-CA" dirty="0" smtClean="0">
              <a:solidFill>
                <a:schemeClr val="accent4"/>
              </a:solidFill>
              <a:latin typeface="Trebuchet MS" charset="0"/>
              <a:sym typeface="Arial" charset="0"/>
            </a:endParaRPr>
          </a:p>
        </p:txBody>
      </p:sp>
      <p:sp>
        <p:nvSpPr>
          <p:cNvPr id="3277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Modeling by part composition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18121313" cy="8911828"/>
          </a:xfrm>
        </p:spPr>
        <p:txBody>
          <a:bodyPr/>
          <a:lstStyle/>
          <a:p>
            <a:pPr marL="605940">
              <a:lnSpc>
                <a:spcPct val="140000"/>
              </a:lnSpc>
            </a:pPr>
            <a:r>
              <a:rPr lang="en-CA" dirty="0">
                <a:latin typeface="Trebuchet MS" pitchFamily="-103" charset="0"/>
              </a:rPr>
              <a:t>New models composed by parts retrieved from an existing data repository</a:t>
            </a:r>
          </a:p>
          <a:p>
            <a:pPr marL="605940">
              <a:lnSpc>
                <a:spcPct val="140000"/>
              </a:lnSpc>
            </a:pPr>
            <a:r>
              <a:rPr lang="en-CA" dirty="0">
                <a:latin typeface="Trebuchet MS" pitchFamily="-103" charset="0"/>
              </a:rPr>
              <a:t>Key: retrieve relevant parts by        </a:t>
            </a:r>
            <a:r>
              <a:rPr lang="en-CA" dirty="0">
                <a:solidFill>
                  <a:srgbClr val="3366FF"/>
                </a:solidFill>
                <a:latin typeface="Trebuchet MS" pitchFamily="-103" charset="0"/>
              </a:rPr>
              <a:t>geometric similarity of parts</a:t>
            </a:r>
          </a:p>
          <a:p>
            <a:pPr marL="605940">
              <a:lnSpc>
                <a:spcPct val="140000"/>
              </a:lnSpc>
            </a:pPr>
            <a:r>
              <a:rPr lang="en-CA" dirty="0">
                <a:latin typeface="Trebuchet MS" pitchFamily="-103" charset="0"/>
              </a:rPr>
              <a:t>Many variants to date</a:t>
            </a:r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73312" y="5016254"/>
            <a:ext cx="8834438" cy="6556622"/>
          </a:xfrm>
          <a:prstGeom prst="rect">
            <a:avLst/>
          </a:prstGeom>
          <a:noFill/>
          <a:ln w="38100">
            <a:noFill/>
            <a:miter lim="800000"/>
            <a:headEnd type="none" w="sm" len="sm"/>
            <a:tailEnd/>
          </a:ln>
        </p:spPr>
      </p:pic>
      <p:sp>
        <p:nvSpPr>
          <p:cNvPr id="338957" name="Text Box 13"/>
          <p:cNvSpPr txBox="1">
            <a:spLocks noChangeArrowheads="1"/>
          </p:cNvSpPr>
          <p:nvPr/>
        </p:nvSpPr>
        <p:spPr bwMode="auto">
          <a:xfrm>
            <a:off x="12611696" y="11421070"/>
            <a:ext cx="11581804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[</a:t>
            </a:r>
            <a:r>
              <a:rPr lang="en-CA" sz="4700" dirty="0" err="1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Funkhouser</a:t>
            </a: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 et al. 2004]</a:t>
            </a:r>
          </a:p>
        </p:txBody>
      </p:sp>
      <p:sp>
        <p:nvSpPr>
          <p:cNvPr id="3379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Modeling by example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CA">
                <a:latin typeface="Trebuchet MS" pitchFamily="-103" charset="0"/>
              </a:rPr>
              <a:t>Inspiration = real-world data</a:t>
            </a:r>
            <a:endParaRPr lang="en-CA">
              <a:solidFill>
                <a:srgbClr val="FF0000"/>
              </a:solidFill>
              <a:latin typeface="Trebuchet MS" pitchFamily="-103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827610" y="5029648"/>
            <a:ext cx="20728781" cy="5790902"/>
            <a:chOff x="432" y="1536"/>
            <a:chExt cx="4896" cy="1824"/>
          </a:xfrm>
        </p:grpSpPr>
        <p:sp>
          <p:nvSpPr>
            <p:cNvPr id="6151" name="AutoShape 5"/>
            <p:cNvSpPr>
              <a:spLocks noChangeArrowheads="1"/>
            </p:cNvSpPr>
            <p:nvPr/>
          </p:nvSpPr>
          <p:spPr bwMode="auto">
            <a:xfrm flipH="1">
              <a:off x="432" y="1536"/>
              <a:ext cx="2352" cy="1824"/>
            </a:xfrm>
            <a:prstGeom prst="cloudCallout">
              <a:avLst>
                <a:gd name="adj1" fmla="val -46685"/>
                <a:gd name="adj2" fmla="val 44898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6152" name="AutoShape 8"/>
            <p:cNvSpPr>
              <a:spLocks noChangeArrowheads="1"/>
            </p:cNvSpPr>
            <p:nvPr/>
          </p:nvSpPr>
          <p:spPr bwMode="auto">
            <a:xfrm>
              <a:off x="2905" y="2430"/>
              <a:ext cx="455" cy="236"/>
            </a:xfrm>
            <a:prstGeom prst="rightArrow">
              <a:avLst>
                <a:gd name="adj1" fmla="val 50000"/>
                <a:gd name="adj2" fmla="val 48199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6153" name="Picture 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08" y="1824"/>
              <a:ext cx="1356" cy="1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4" name="Picture 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04" y="1824"/>
              <a:ext cx="1824" cy="1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4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Realistic reconstruction</a:t>
            </a:r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2407563" cy="8911828"/>
          </a:xfrm>
        </p:spPr>
        <p:txBody>
          <a:bodyPr/>
          <a:lstStyle/>
          <a:p>
            <a:pPr marL="605940">
              <a:lnSpc>
                <a:spcPct val="140000"/>
              </a:lnSpc>
              <a:spcAft>
                <a:spcPts val="2009"/>
              </a:spcAft>
            </a:pPr>
            <a:r>
              <a:rPr lang="en-CA" dirty="0" smtClean="0">
                <a:latin typeface="Trebuchet MS" pitchFamily="-103" charset="0"/>
              </a:rPr>
              <a:t>Learn a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generative, probabilistic, and component-based</a:t>
            </a:r>
            <a:r>
              <a:rPr lang="en-CA" dirty="0" smtClean="0">
                <a:latin typeface="Trebuchet MS" pitchFamily="-103" charset="0"/>
              </a:rPr>
              <a:t> structure from a pre-segmented set of shapes</a:t>
            </a:r>
          </a:p>
          <a:p>
            <a:pPr marL="1020531" lvl="1">
              <a:lnSpc>
                <a:spcPct val="140000"/>
              </a:lnSpc>
              <a:spcAft>
                <a:spcPts val="2009"/>
              </a:spcAft>
            </a:pPr>
            <a:r>
              <a:rPr lang="en-CA" dirty="0" smtClean="0">
                <a:latin typeface="Trebuchet MS" pitchFamily="-103" charset="0"/>
              </a:rPr>
              <a:t>Observable variables include number of parts, descriptors for part geometry, adjacency relations, etc.</a:t>
            </a:r>
          </a:p>
          <a:p>
            <a:pPr marL="1020531" lvl="1">
              <a:lnSpc>
                <a:spcPct val="140000"/>
              </a:lnSpc>
              <a:spcAft>
                <a:spcPts val="2009"/>
              </a:spcAft>
            </a:pPr>
            <a:r>
              <a:rPr lang="en-CA" dirty="0" smtClean="0">
                <a:latin typeface="Trebuchet MS" pitchFamily="-103" charset="0"/>
              </a:rPr>
              <a:t>Latent variables are the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“style”</a:t>
            </a:r>
            <a:r>
              <a:rPr lang="en-CA" dirty="0" smtClean="0">
                <a:latin typeface="Trebuchet MS" pitchFamily="-103" charset="0"/>
              </a:rPr>
              <a:t>, e.g., part proportion</a:t>
            </a:r>
          </a:p>
          <a:p>
            <a:pPr marL="605940">
              <a:lnSpc>
                <a:spcPct val="140000"/>
              </a:lnSpc>
              <a:spcAft>
                <a:spcPts val="2009"/>
              </a:spcAft>
            </a:pPr>
            <a:r>
              <a:rPr lang="en-CA" dirty="0" smtClean="0">
                <a:latin typeface="Trebuchet MS" pitchFamily="-103" charset="0"/>
              </a:rPr>
              <a:t>A new model is drawn from the prob. distribution</a:t>
            </a:r>
          </a:p>
          <a:p>
            <a:pPr marL="1020531" lvl="1">
              <a:lnSpc>
                <a:spcPct val="140000"/>
              </a:lnSpc>
              <a:buNone/>
            </a:pPr>
            <a:endParaRPr lang="en-CA" dirty="0" smtClean="0">
              <a:latin typeface="Trebuchet MS" pitchFamily="-103" charset="0"/>
            </a:endParaRPr>
          </a:p>
        </p:txBody>
      </p:sp>
      <p:sp>
        <p:nvSpPr>
          <p:cNvPr id="338957" name="Text Box 13"/>
          <p:cNvSpPr txBox="1">
            <a:spLocks noChangeArrowheads="1"/>
          </p:cNvSpPr>
          <p:nvPr/>
        </p:nvSpPr>
        <p:spPr bwMode="auto">
          <a:xfrm>
            <a:off x="12611696" y="11421070"/>
            <a:ext cx="11581804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[</a:t>
            </a:r>
            <a:r>
              <a:rPr lang="en-CA" sz="4700" dirty="0" err="1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Kalogerakis</a:t>
            </a: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 et al. 2012]</a:t>
            </a:r>
          </a:p>
        </p:txBody>
      </p:sp>
      <p:sp>
        <p:nvSpPr>
          <p:cNvPr id="3482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Probabilistic synthesis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957" name="Text Box 13"/>
          <p:cNvSpPr txBox="1">
            <a:spLocks noChangeArrowheads="1"/>
          </p:cNvSpPr>
          <p:nvPr/>
        </p:nvSpPr>
        <p:spPr bwMode="auto">
          <a:xfrm>
            <a:off x="12611696" y="11421070"/>
            <a:ext cx="11581804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[</a:t>
            </a:r>
            <a:r>
              <a:rPr lang="en-CA" sz="4700" dirty="0" err="1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Kalogerakis</a:t>
            </a: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 et al. 2012]</a:t>
            </a:r>
          </a:p>
        </p:txBody>
      </p:sp>
      <p:sp>
        <p:nvSpPr>
          <p:cNvPr id="3584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Probabilistic synthesis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35845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2893219"/>
            <a:ext cx="23708321" cy="6965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047750" y="9858376"/>
            <a:ext cx="22288500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CA" sz="4700" dirty="0">
                <a:latin typeface="Trebuchet MS" pitchFamily="7" charset="0"/>
                <a:ea typeface="ヒラギノ角ゴ ProN W3" pitchFamily="7" charset="-128"/>
                <a:cs typeface="ヒラギノ角ゴ ProN W3" pitchFamily="7" charset="-128"/>
                <a:sym typeface="Gill Sans" pitchFamily="7" charset="0"/>
              </a:rPr>
              <a:t>Green models are from the training set; blue ones are synthesis results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464594"/>
            <a:ext cx="22407563" cy="8911828"/>
          </a:xfrm>
        </p:spPr>
        <p:txBody>
          <a:bodyPr/>
          <a:lstStyle/>
          <a:p>
            <a:pPr marL="605940">
              <a:lnSpc>
                <a:spcPct val="140000"/>
              </a:lnSpc>
            </a:pPr>
            <a:r>
              <a:rPr lang="en-CA" dirty="0" smtClean="0">
                <a:latin typeface="Trebuchet MS" pitchFamily="-103" charset="0"/>
              </a:rPr>
              <a:t>Major difference: instead of generating one model at a time,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evolve sets of shapes </a:t>
            </a:r>
            <a:r>
              <a:rPr lang="en-CA" dirty="0" smtClean="0">
                <a:latin typeface="Trebuchet MS" pitchFamily="-103" charset="0"/>
              </a:rPr>
              <a:t>together</a:t>
            </a:r>
          </a:p>
          <a:p>
            <a:pPr marL="605940">
              <a:lnSpc>
                <a:spcPct val="140000"/>
              </a:lnSpc>
            </a:pPr>
            <a:r>
              <a:rPr lang="en-CA" dirty="0" smtClean="0">
                <a:latin typeface="Trebuchet MS" pitchFamily="-103" charset="0"/>
              </a:rPr>
              <a:t>Inspired by the biological process of evolution</a:t>
            </a:r>
          </a:p>
        </p:txBody>
      </p:sp>
      <p:sp>
        <p:nvSpPr>
          <p:cNvPr id="338957" name="Text Box 13"/>
          <p:cNvSpPr txBox="1">
            <a:spLocks noChangeArrowheads="1"/>
          </p:cNvSpPr>
          <p:nvPr/>
        </p:nvSpPr>
        <p:spPr bwMode="auto">
          <a:xfrm>
            <a:off x="12611696" y="11421070"/>
            <a:ext cx="11581804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[</a:t>
            </a:r>
            <a:r>
              <a:rPr lang="en-CA" sz="4700" dirty="0" err="1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Xu</a:t>
            </a: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 et al. 2012]</a:t>
            </a:r>
          </a:p>
        </p:txBody>
      </p:sp>
      <p:sp>
        <p:nvSpPr>
          <p:cNvPr id="3686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Set evolution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3687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6659316"/>
            <a:ext cx="22574250" cy="480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91875" y="6873628"/>
            <a:ext cx="12573000" cy="5342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3"/>
          <p:cNvSpPr>
            <a:spLocks noGrp="1"/>
          </p:cNvSpPr>
          <p:nvPr>
            <p:ph type="body" idx="4294967295"/>
          </p:nvPr>
        </p:nvSpPr>
        <p:spPr>
          <a:xfrm>
            <a:off x="762000" y="2464594"/>
            <a:ext cx="23002875" cy="8911828"/>
          </a:xfrm>
        </p:spPr>
        <p:txBody>
          <a:bodyPr/>
          <a:lstStyle/>
          <a:p>
            <a:pPr marL="605940">
              <a:lnSpc>
                <a:spcPct val="140000"/>
              </a:lnSpc>
              <a:spcAft>
                <a:spcPts val="2009"/>
              </a:spcAft>
            </a:pPr>
            <a:r>
              <a:rPr lang="en-CA" sz="6000" dirty="0" smtClean="0">
                <a:latin typeface="Trebuchet MS" pitchFamily="-103" charset="0"/>
              </a:rPr>
              <a:t>Off-springs by part </a:t>
            </a:r>
            <a:r>
              <a:rPr lang="en-CA" sz="6000" dirty="0" smtClean="0">
                <a:solidFill>
                  <a:srgbClr val="3366FF"/>
                </a:solidFill>
                <a:latin typeface="Trebuchet MS" pitchFamily="-103" charset="0"/>
              </a:rPr>
              <a:t>mutation</a:t>
            </a:r>
            <a:r>
              <a:rPr lang="en-CA" sz="6000" dirty="0" smtClean="0">
                <a:latin typeface="Trebuchet MS" pitchFamily="-103" charset="0"/>
              </a:rPr>
              <a:t> (warp) and </a:t>
            </a:r>
            <a:r>
              <a:rPr lang="en-CA" sz="6000" dirty="0" smtClean="0">
                <a:solidFill>
                  <a:srgbClr val="3366FF"/>
                </a:solidFill>
                <a:latin typeface="Trebuchet MS" pitchFamily="-103" charset="0"/>
              </a:rPr>
              <a:t>cross-over </a:t>
            </a:r>
            <a:r>
              <a:rPr lang="en-CA" sz="6000" dirty="0" smtClean="0">
                <a:latin typeface="Trebuchet MS" pitchFamily="-103" charset="0"/>
              </a:rPr>
              <a:t>(reassembly by </a:t>
            </a:r>
            <a:r>
              <a:rPr lang="en-CA" sz="6000" dirty="0" smtClean="0">
                <a:solidFill>
                  <a:srgbClr val="3366FF"/>
                </a:solidFill>
                <a:latin typeface="Trebuchet MS" pitchFamily="-103" charset="0"/>
              </a:rPr>
              <a:t>fuzzy </a:t>
            </a:r>
            <a:r>
              <a:rPr lang="en-CA" sz="6000" dirty="0" err="1" smtClean="0">
                <a:solidFill>
                  <a:srgbClr val="3366FF"/>
                </a:solidFill>
                <a:latin typeface="Trebuchet MS" pitchFamily="-103" charset="0"/>
              </a:rPr>
              <a:t>replaceability</a:t>
            </a:r>
            <a:r>
              <a:rPr lang="en-CA" sz="6000" dirty="0" smtClean="0">
                <a:latin typeface="Trebuchet MS" pitchFamily="-103" charset="0"/>
              </a:rPr>
              <a:t>): leads to diversity</a:t>
            </a:r>
          </a:p>
          <a:p>
            <a:pPr marL="605940">
              <a:lnSpc>
                <a:spcPct val="140000"/>
              </a:lnSpc>
              <a:spcAft>
                <a:spcPts val="2009"/>
              </a:spcAft>
            </a:pPr>
            <a:r>
              <a:rPr lang="en-CA" sz="6000" dirty="0" smtClean="0">
                <a:latin typeface="Trebuchet MS" pitchFamily="-103" charset="0"/>
              </a:rPr>
              <a:t>A “design gallery”: user specifies “likes” or “dislikes”; defines fitness function</a:t>
            </a:r>
          </a:p>
          <a:p>
            <a:pPr marL="1020531" lvl="1">
              <a:lnSpc>
                <a:spcPct val="140000"/>
              </a:lnSpc>
              <a:buNone/>
            </a:pPr>
            <a:endParaRPr lang="en-CA" dirty="0" smtClean="0">
              <a:latin typeface="Trebuchet MS" pitchFamily="-103" charset="0"/>
            </a:endParaRPr>
          </a:p>
        </p:txBody>
      </p:sp>
      <p:sp>
        <p:nvSpPr>
          <p:cNvPr id="338957" name="Text Box 13"/>
          <p:cNvSpPr txBox="1">
            <a:spLocks noChangeArrowheads="1"/>
          </p:cNvSpPr>
          <p:nvPr/>
        </p:nvSpPr>
        <p:spPr bwMode="auto">
          <a:xfrm>
            <a:off x="12611696" y="11421070"/>
            <a:ext cx="11581804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[</a:t>
            </a:r>
            <a:r>
              <a:rPr lang="en-CA" sz="4700" dirty="0" err="1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Xu</a:t>
            </a: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 et al. 2012]</a:t>
            </a:r>
          </a:p>
        </p:txBody>
      </p:sp>
      <p:sp>
        <p:nvSpPr>
          <p:cNvPr id="3789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Fit &amp; diverse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/>
          </p:cNvSpPr>
          <p:nvPr>
            <p:ph type="body" idx="4294967295"/>
          </p:nvPr>
        </p:nvSpPr>
        <p:spPr>
          <a:xfrm>
            <a:off x="762000" y="2357438"/>
            <a:ext cx="23169563" cy="8911828"/>
          </a:xfrm>
        </p:spPr>
        <p:txBody>
          <a:bodyPr/>
          <a:lstStyle/>
          <a:p>
            <a:pPr marL="605940">
              <a:lnSpc>
                <a:spcPct val="140000"/>
              </a:lnSpc>
              <a:spcAft>
                <a:spcPts val="2009"/>
              </a:spcAft>
            </a:pPr>
            <a:r>
              <a:rPr lang="en-CA" sz="6000" dirty="0" smtClean="0">
                <a:latin typeface="Trebuchet MS" pitchFamily="-103" charset="0"/>
              </a:rPr>
              <a:t>Modeling from single </a:t>
            </a:r>
            <a:r>
              <a:rPr lang="en-CA" sz="6000" dirty="0" err="1" smtClean="0">
                <a:latin typeface="Trebuchet MS" pitchFamily="-103" charset="0"/>
              </a:rPr>
              <a:t>Kinect</a:t>
            </a:r>
            <a:r>
              <a:rPr lang="en-CA" sz="6000" dirty="0" smtClean="0">
                <a:latin typeface="Trebuchet MS" pitchFamily="-103" charset="0"/>
              </a:rPr>
              <a:t> depth scan + RGB image</a:t>
            </a:r>
          </a:p>
          <a:p>
            <a:pPr marL="605940">
              <a:lnSpc>
                <a:spcPct val="140000"/>
              </a:lnSpc>
              <a:spcAft>
                <a:spcPts val="2009"/>
              </a:spcAft>
            </a:pPr>
            <a:r>
              <a:rPr lang="en-CA" sz="6000" dirty="0" smtClean="0">
                <a:latin typeface="Trebuchet MS" pitchFamily="-103" charset="0"/>
              </a:rPr>
              <a:t>Unlike </a:t>
            </a:r>
            <a:r>
              <a:rPr lang="en-CA" sz="4700" dirty="0" smtClean="0">
                <a:latin typeface="Trebuchet MS" pitchFamily="-103" charset="0"/>
              </a:rPr>
              <a:t>[</a:t>
            </a:r>
            <a:r>
              <a:rPr lang="en-CA" sz="4700" dirty="0" err="1" smtClean="0">
                <a:latin typeface="Trebuchet MS" pitchFamily="-103" charset="0"/>
              </a:rPr>
              <a:t>Xu</a:t>
            </a:r>
            <a:r>
              <a:rPr lang="en-CA" sz="4700" dirty="0" smtClean="0">
                <a:latin typeface="Trebuchet MS" pitchFamily="-103" charset="0"/>
              </a:rPr>
              <a:t> et al. 2011]</a:t>
            </a:r>
            <a:r>
              <a:rPr lang="en-CA" sz="6000" dirty="0" smtClean="0">
                <a:latin typeface="Trebuchet MS" pitchFamily="-103" charset="0"/>
              </a:rPr>
              <a:t>, model is built by part assembly from multiple shapes, more versatile than just warp</a:t>
            </a:r>
          </a:p>
          <a:p>
            <a:pPr marL="1020531" lvl="1">
              <a:lnSpc>
                <a:spcPct val="140000"/>
              </a:lnSpc>
              <a:buNone/>
            </a:pPr>
            <a:endParaRPr lang="en-CA" dirty="0" smtClean="0">
              <a:latin typeface="Trebuchet MS" pitchFamily="-103" charset="0"/>
            </a:endParaRPr>
          </a:p>
        </p:txBody>
      </p:sp>
      <p:sp>
        <p:nvSpPr>
          <p:cNvPr id="338957" name="Text Box 13"/>
          <p:cNvSpPr txBox="1">
            <a:spLocks noChangeArrowheads="1"/>
          </p:cNvSpPr>
          <p:nvPr/>
        </p:nvSpPr>
        <p:spPr bwMode="auto">
          <a:xfrm>
            <a:off x="12611696" y="11421070"/>
            <a:ext cx="11581804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[</a:t>
            </a:r>
            <a:r>
              <a:rPr lang="en-CA" sz="4700" dirty="0" err="1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Shen</a:t>
            </a: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 et al. 2012]</a:t>
            </a:r>
          </a:p>
        </p:txBody>
      </p:sp>
      <p:sp>
        <p:nvSpPr>
          <p:cNvPr id="3891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Structure recovery by assembly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38918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0" y="6643688"/>
            <a:ext cx="20240625" cy="4741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/>
          </p:cNvSpPr>
          <p:nvPr>
            <p:ph type="body" idx="4294967295"/>
          </p:nvPr>
        </p:nvSpPr>
        <p:spPr>
          <a:xfrm>
            <a:off x="762000" y="2339578"/>
            <a:ext cx="23169563" cy="8911828"/>
          </a:xfrm>
        </p:spPr>
        <p:txBody>
          <a:bodyPr/>
          <a:lstStyle/>
          <a:p>
            <a:pPr marL="605940">
              <a:lnSpc>
                <a:spcPct val="140000"/>
              </a:lnSpc>
              <a:spcBef>
                <a:spcPts val="837"/>
              </a:spcBef>
              <a:spcAft>
                <a:spcPts val="1004"/>
              </a:spcAft>
            </a:pPr>
            <a:r>
              <a:rPr lang="en-CA" sz="6000" dirty="0" smtClean="0">
                <a:latin typeface="Trebuchet MS" pitchFamily="-103" charset="0"/>
              </a:rPr>
              <a:t>Detect specific common sub-structures by sub-graph matching --- a step towards functionality analysis</a:t>
            </a:r>
          </a:p>
          <a:p>
            <a:pPr marL="605940">
              <a:lnSpc>
                <a:spcPct val="140000"/>
              </a:lnSpc>
              <a:spcBef>
                <a:spcPts val="837"/>
              </a:spcBef>
              <a:spcAft>
                <a:spcPts val="1004"/>
              </a:spcAft>
            </a:pPr>
            <a:r>
              <a:rPr lang="en-CA" sz="6000" dirty="0" smtClean="0">
                <a:latin typeface="Trebuchet MS" pitchFamily="-103" charset="0"/>
              </a:rPr>
              <a:t>Replacement can cross different object categories</a:t>
            </a:r>
            <a:endParaRPr lang="en-CA" dirty="0" smtClean="0">
              <a:latin typeface="Trebuchet MS" pitchFamily="-103" charset="0"/>
            </a:endParaRPr>
          </a:p>
          <a:p>
            <a:pPr marL="1020531" lvl="1">
              <a:lnSpc>
                <a:spcPct val="140000"/>
              </a:lnSpc>
              <a:buNone/>
            </a:pPr>
            <a:endParaRPr lang="en-CA" dirty="0" smtClean="0">
              <a:latin typeface="Trebuchet MS" pitchFamily="-103" charset="0"/>
            </a:endParaRPr>
          </a:p>
        </p:txBody>
      </p:sp>
      <p:sp>
        <p:nvSpPr>
          <p:cNvPr id="338957" name="Text Box 13"/>
          <p:cNvSpPr txBox="1">
            <a:spLocks noChangeArrowheads="1"/>
          </p:cNvSpPr>
          <p:nvPr/>
        </p:nvSpPr>
        <p:spPr bwMode="auto">
          <a:xfrm>
            <a:off x="12611696" y="11421070"/>
            <a:ext cx="11581804" cy="94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[</a:t>
            </a:r>
            <a:r>
              <a:rPr lang="en-CA" sz="4700" dirty="0" err="1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Zheng</a:t>
            </a:r>
            <a:r>
              <a:rPr lang="en-CA" sz="4700" dirty="0">
                <a:latin typeface="Trebuchet MS" pitchFamily="-104" charset="0"/>
                <a:ea typeface="ヒラギノ角ゴ ProN W3" pitchFamily="-104" charset="-128"/>
                <a:cs typeface="ヒラギノ角ゴ ProN W3" pitchFamily="-104" charset="-128"/>
                <a:sym typeface="Gill Sans" pitchFamily="-104" charset="0"/>
              </a:rPr>
              <a:t> et al. 2013]</a:t>
            </a:r>
          </a:p>
        </p:txBody>
      </p:sp>
      <p:sp>
        <p:nvSpPr>
          <p:cNvPr id="39940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Replacing sub-structures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39942" name="Picture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57423" y="6429375"/>
            <a:ext cx="12007453" cy="5161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>
          <a:xfrm>
            <a:off x="762000" y="2339578"/>
            <a:ext cx="23169563" cy="8911828"/>
          </a:xfrm>
        </p:spPr>
        <p:txBody>
          <a:bodyPr/>
          <a:lstStyle/>
          <a:p>
            <a:pPr marL="605940">
              <a:lnSpc>
                <a:spcPct val="140000"/>
              </a:lnSpc>
              <a:spcBef>
                <a:spcPts val="837"/>
              </a:spcBef>
              <a:spcAft>
                <a:spcPts val="1004"/>
              </a:spcAft>
            </a:pPr>
            <a:r>
              <a:rPr lang="en-CA" dirty="0" smtClean="0">
                <a:latin typeface="Trebuchet MS" pitchFamily="-103" charset="0"/>
              </a:rPr>
              <a:t>Deformation applied mainly for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editing</a:t>
            </a:r>
            <a:r>
              <a:rPr lang="en-CA" dirty="0" smtClean="0">
                <a:latin typeface="Trebuchet MS" pitchFamily="-103" charset="0"/>
              </a:rPr>
              <a:t> or to model by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fitting</a:t>
            </a:r>
            <a:r>
              <a:rPr lang="en-CA" dirty="0" smtClean="0">
                <a:latin typeface="Trebuchet MS" pitchFamily="-103" charset="0"/>
              </a:rPr>
              <a:t> to something, e.g., a photo or sketch</a:t>
            </a:r>
          </a:p>
          <a:p>
            <a:pPr marL="605940">
              <a:lnSpc>
                <a:spcPct val="140000"/>
              </a:lnSpc>
              <a:spcBef>
                <a:spcPts val="837"/>
              </a:spcBef>
              <a:spcAft>
                <a:spcPts val="1004"/>
              </a:spcAft>
            </a:pPr>
            <a:r>
              <a:rPr lang="en-CA" dirty="0" smtClean="0">
                <a:latin typeface="Trebuchet MS" pitchFamily="-103" charset="0"/>
              </a:rPr>
              <a:t>Part combination mainly for </a:t>
            </a:r>
            <a:r>
              <a:rPr lang="en-CA" dirty="0" smtClean="0">
                <a:solidFill>
                  <a:srgbClr val="3366FF"/>
                </a:solidFill>
                <a:latin typeface="Trebuchet MS" pitchFamily="-103" charset="0"/>
              </a:rPr>
              <a:t>creating novel shapes</a:t>
            </a:r>
          </a:p>
          <a:p>
            <a:pPr marL="605940">
              <a:lnSpc>
                <a:spcPct val="140000"/>
              </a:lnSpc>
              <a:spcBef>
                <a:spcPts val="837"/>
              </a:spcBef>
              <a:spcAft>
                <a:spcPts val="1004"/>
              </a:spcAft>
            </a:pPr>
            <a:r>
              <a:rPr lang="en-CA" dirty="0" smtClean="0">
                <a:latin typeface="Trebuchet MS" pitchFamily="-103" charset="0"/>
              </a:rPr>
              <a:t>More structural changes with part combination</a:t>
            </a:r>
          </a:p>
        </p:txBody>
      </p:sp>
      <p:sp>
        <p:nvSpPr>
          <p:cNvPr id="40963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Deform vs. part combination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>
          <a:xfrm>
            <a:off x="762000" y="2339578"/>
            <a:ext cx="23169563" cy="9340453"/>
          </a:xfrm>
        </p:spPr>
        <p:txBody>
          <a:bodyPr>
            <a:normAutofit fontScale="92500" lnSpcReduction="20000"/>
          </a:bodyPr>
          <a:lstStyle/>
          <a:p>
            <a:pPr marL="605940">
              <a:lnSpc>
                <a:spcPct val="140000"/>
              </a:lnSpc>
              <a:spcBef>
                <a:spcPts val="837"/>
              </a:spcBef>
              <a:spcAft>
                <a:spcPts val="1004"/>
              </a:spcAft>
            </a:pPr>
            <a:r>
              <a:rPr lang="en-CA" sz="6000" dirty="0" smtClean="0">
                <a:latin typeface="Trebuchet MS" pitchFamily="-103" charset="0"/>
              </a:rPr>
              <a:t>A low-level yet practical problem: </a:t>
            </a:r>
            <a:r>
              <a:rPr lang="en-CA" sz="6000" dirty="0" smtClean="0">
                <a:solidFill>
                  <a:srgbClr val="3366FF"/>
                </a:solidFill>
                <a:latin typeface="Trebuchet MS" pitchFamily="-103" charset="0"/>
              </a:rPr>
              <a:t>“stitching”</a:t>
            </a:r>
            <a:r>
              <a:rPr lang="en-CA" sz="6000" dirty="0" smtClean="0">
                <a:latin typeface="Trebuchet MS" pitchFamily="-103" charset="0"/>
              </a:rPr>
              <a:t> when recombining parts, is largely overlooked</a:t>
            </a:r>
          </a:p>
          <a:p>
            <a:pPr marL="605940">
              <a:lnSpc>
                <a:spcPct val="140000"/>
              </a:lnSpc>
              <a:spcBef>
                <a:spcPts val="837"/>
              </a:spcBef>
              <a:spcAft>
                <a:spcPts val="1004"/>
              </a:spcAft>
            </a:pPr>
            <a:r>
              <a:rPr lang="en-CA" sz="6000" dirty="0" smtClean="0">
                <a:latin typeface="Trebuchet MS" pitchFamily="-103" charset="0"/>
              </a:rPr>
              <a:t>Too much “fit” and not enough “diverse”:</a:t>
            </a:r>
          </a:p>
          <a:p>
            <a:pPr marL="1020531" lvl="1">
              <a:lnSpc>
                <a:spcPct val="140000"/>
              </a:lnSpc>
              <a:spcBef>
                <a:spcPts val="837"/>
              </a:spcBef>
              <a:spcAft>
                <a:spcPts val="1004"/>
              </a:spcAft>
            </a:pPr>
            <a:r>
              <a:rPr lang="en-CA" sz="5400" dirty="0" smtClean="0">
                <a:latin typeface="Trebuchet MS" pitchFamily="-103" charset="0"/>
              </a:rPr>
              <a:t>More structure preservation than creating significant diversity</a:t>
            </a:r>
          </a:p>
          <a:p>
            <a:pPr marL="1020531" lvl="1">
              <a:lnSpc>
                <a:spcPct val="140000"/>
              </a:lnSpc>
              <a:spcBef>
                <a:spcPts val="837"/>
              </a:spcBef>
              <a:spcAft>
                <a:spcPts val="1004"/>
              </a:spcAft>
            </a:pPr>
            <a:r>
              <a:rPr lang="en-CA" sz="5400" dirty="0" smtClean="0">
                <a:latin typeface="Trebuchet MS" pitchFamily="-103" charset="0"/>
              </a:rPr>
              <a:t>What is ultimately important is whether a new model is </a:t>
            </a:r>
            <a:r>
              <a:rPr lang="en-CA" sz="5400" dirty="0" smtClean="0">
                <a:solidFill>
                  <a:srgbClr val="3366FF"/>
                </a:solidFill>
                <a:latin typeface="Trebuchet MS" pitchFamily="-103" charset="0"/>
              </a:rPr>
              <a:t>functionally </a:t>
            </a:r>
            <a:r>
              <a:rPr lang="en-CA" sz="5400" dirty="0" smtClean="0">
                <a:latin typeface="Trebuchet MS" pitchFamily="-103" charset="0"/>
              </a:rPr>
              <a:t>valid; we have yet been able to define it</a:t>
            </a:r>
            <a:endParaRPr lang="en-CA" sz="6000" dirty="0" smtClean="0">
              <a:latin typeface="Trebuchet MS" pitchFamily="-103" charset="0"/>
            </a:endParaRPr>
          </a:p>
          <a:p>
            <a:pPr marL="605940">
              <a:lnSpc>
                <a:spcPct val="140000"/>
              </a:lnSpc>
              <a:spcBef>
                <a:spcPts val="837"/>
              </a:spcBef>
              <a:spcAft>
                <a:spcPts val="1004"/>
              </a:spcAft>
            </a:pPr>
            <a:r>
              <a:rPr lang="en-CA" sz="6000" dirty="0" smtClean="0">
                <a:latin typeface="Trebuchet MS" pitchFamily="-103" charset="0"/>
              </a:rPr>
              <a:t>Can machine really become “creative”?</a:t>
            </a:r>
          </a:p>
          <a:p>
            <a:pPr marL="1020531" lvl="1">
              <a:lnSpc>
                <a:spcPct val="140000"/>
              </a:lnSpc>
              <a:spcBef>
                <a:spcPts val="837"/>
              </a:spcBef>
              <a:spcAft>
                <a:spcPts val="1004"/>
              </a:spcAft>
            </a:pPr>
            <a:r>
              <a:rPr lang="en-CA" sz="5400" dirty="0" smtClean="0">
                <a:latin typeface="Trebuchet MS" pitchFamily="-103" charset="0"/>
              </a:rPr>
              <a:t>SIGGRAPH Asia 2014 workshop: Creative Shape Modeling &amp; Design</a:t>
            </a:r>
          </a:p>
        </p:txBody>
      </p:sp>
      <p:sp>
        <p:nvSpPr>
          <p:cNvPr id="4198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dirty="0" smtClean="0">
                <a:latin typeface="Trebuchet MS" pitchFamily="-103" charset="0"/>
              </a:rPr>
              <a:t>Now and beyond</a:t>
            </a: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893219"/>
            <a:ext cx="22407563" cy="8911828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CA">
                <a:latin typeface="Trebuchet MS" pitchFamily="-103" charset="0"/>
              </a:rPr>
              <a:t>Creation of </a:t>
            </a:r>
            <a:r>
              <a:rPr lang="en-CA">
                <a:solidFill>
                  <a:srgbClr val="3366FF"/>
                </a:solidFill>
                <a:latin typeface="Trebuchet MS" pitchFamily="-103" charset="0"/>
              </a:rPr>
              <a:t>novel 3D shapes</a:t>
            </a:r>
          </a:p>
          <a:p>
            <a:pPr>
              <a:lnSpc>
                <a:spcPct val="130000"/>
              </a:lnSpc>
            </a:pPr>
            <a:r>
              <a:rPr lang="en-CA">
                <a:latin typeface="Trebuchet MS" pitchFamily="-103" charset="0"/>
              </a:rPr>
              <a:t>Inspiration = design, sketch, photo, other examples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488406" y="6029772"/>
            <a:ext cx="19660196" cy="5552033"/>
            <a:chOff x="480" y="1824"/>
            <a:chExt cx="4644" cy="1749"/>
          </a:xfrm>
        </p:grpSpPr>
        <p:sp>
          <p:nvSpPr>
            <p:cNvPr id="7176" name="AutoShape 5"/>
            <p:cNvSpPr>
              <a:spLocks noChangeArrowheads="1"/>
            </p:cNvSpPr>
            <p:nvPr/>
          </p:nvSpPr>
          <p:spPr bwMode="auto">
            <a:xfrm flipH="1">
              <a:off x="480" y="1824"/>
              <a:ext cx="2257" cy="1749"/>
            </a:xfrm>
            <a:prstGeom prst="cloudCallout">
              <a:avLst>
                <a:gd name="adj1" fmla="val -43620"/>
                <a:gd name="adj2" fmla="val 33532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pic>
          <p:nvPicPr>
            <p:cNvPr id="7177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30" y="2112"/>
              <a:ext cx="1422" cy="1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8" name="Rectangle 7"/>
            <p:cNvSpPr>
              <a:spLocks noChangeArrowheads="1"/>
            </p:cNvSpPr>
            <p:nvPr/>
          </p:nvSpPr>
          <p:spPr bwMode="auto">
            <a:xfrm>
              <a:off x="2171" y="3007"/>
              <a:ext cx="181" cy="13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sp>
          <p:nvSpPr>
            <p:cNvPr id="7179" name="AutoShape 8"/>
            <p:cNvSpPr>
              <a:spLocks noChangeArrowheads="1"/>
            </p:cNvSpPr>
            <p:nvPr/>
          </p:nvSpPr>
          <p:spPr bwMode="auto">
            <a:xfrm>
              <a:off x="2782" y="2620"/>
              <a:ext cx="434" cy="212"/>
            </a:xfrm>
            <a:prstGeom prst="rightArrow">
              <a:avLst>
                <a:gd name="adj1" fmla="val 50000"/>
                <a:gd name="adj2" fmla="val 51179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CA"/>
            </a:p>
          </p:txBody>
        </p:sp>
        <p:pic>
          <p:nvPicPr>
            <p:cNvPr id="7180" name="Picture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64" y="2042"/>
              <a:ext cx="1860" cy="1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9980" name="Text Box 12"/>
          <p:cNvSpPr txBox="1">
            <a:spLocks noChangeArrowheads="1"/>
          </p:cNvSpPr>
          <p:nvPr/>
        </p:nvSpPr>
        <p:spPr bwMode="auto">
          <a:xfrm>
            <a:off x="6096000" y="10059293"/>
            <a:ext cx="3348634" cy="109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CA" sz="5700" dirty="0">
                <a:latin typeface="Trebuchet MS" pitchFamily="7" charset="0"/>
                <a:ea typeface="ヒラギノ角ゴ ProN W3" pitchFamily="7" charset="-128"/>
                <a:cs typeface="ヒラギノ角ゴ ProN W3" pitchFamily="7" charset="-128"/>
                <a:sym typeface="Gill Sans" pitchFamily="7" charset="0"/>
              </a:rPr>
              <a:t>sketch</a:t>
            </a:r>
          </a:p>
        </p:txBody>
      </p:sp>
      <p:sp>
        <p:nvSpPr>
          <p:cNvPr id="337927" name="Text Box 7"/>
          <p:cNvSpPr txBox="1">
            <a:spLocks noChangeArrowheads="1"/>
          </p:cNvSpPr>
          <p:nvPr/>
        </p:nvSpPr>
        <p:spPr bwMode="auto">
          <a:xfrm>
            <a:off x="1625204" y="8791278"/>
            <a:ext cx="21094899" cy="1250888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CA" sz="6700" dirty="0">
                <a:solidFill>
                  <a:srgbClr val="215882"/>
                </a:solidFill>
                <a:latin typeface="Trebuchet MS" pitchFamily="7" charset="0"/>
                <a:ea typeface="ヒラギノ角ゴ ProN W3" pitchFamily="7" charset="-128"/>
                <a:cs typeface="ヒラギノ角ゴ ProN W3" pitchFamily="7" charset="-128"/>
                <a:sym typeface="Gill Sans" pitchFamily="7" charset="0"/>
              </a:rPr>
              <a:t>High demand in VFX, games, simulation, VR, …</a:t>
            </a:r>
          </a:p>
        </p:txBody>
      </p:sp>
      <p:sp>
        <p:nvSpPr>
          <p:cNvPr id="717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Focus on </a:t>
            </a:r>
            <a:r>
              <a:rPr lang="en-CA" altLang="zh-CN" sz="8400" b="0" dirty="0" smtClean="0">
                <a:solidFill>
                  <a:srgbClr val="3366FF"/>
                </a:solidFill>
                <a:latin typeface="Trebuchet MS" pitchFamily="-103" charset="0"/>
              </a:rPr>
              <a:t>creative</a:t>
            </a:r>
            <a:r>
              <a:rPr lang="en-CA" altLang="zh-CN" sz="8400" b="0" dirty="0" smtClean="0">
                <a:latin typeface="Trebuchet MS" pitchFamily="-103" charset="0"/>
              </a:rPr>
              <a:t> modeling</a:t>
            </a:r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/>
          </p:cNvSpPr>
          <p:nvPr>
            <p:ph type="body" idx="4294967295"/>
          </p:nvPr>
        </p:nvSpPr>
        <p:spPr>
          <a:xfrm>
            <a:off x="773907" y="2857500"/>
            <a:ext cx="23202306" cy="8858250"/>
          </a:xfrm>
        </p:spPr>
        <p:txBody>
          <a:bodyPr/>
          <a:lstStyle/>
          <a:p>
            <a:pPr marL="605940">
              <a:lnSpc>
                <a:spcPct val="150000"/>
              </a:lnSpc>
            </a:pPr>
            <a:r>
              <a:rPr lang="en-CA" dirty="0">
                <a:latin typeface="Trebuchet MS" pitchFamily="-103" charset="0"/>
              </a:rPr>
              <a:t>2D-to-3D: an ill-posed problem</a:t>
            </a:r>
          </a:p>
          <a:p>
            <a:pPr marL="1302241" lvl="1">
              <a:lnSpc>
                <a:spcPct val="150000"/>
              </a:lnSpc>
            </a:pPr>
            <a:r>
              <a:rPr lang="en-CA" dirty="0">
                <a:latin typeface="Trebuchet MS" pitchFamily="-103" charset="0"/>
              </a:rPr>
              <a:t>Shape from shading, sketch-based modeling, …</a:t>
            </a:r>
          </a:p>
          <a:p>
            <a:pPr marL="605940">
              <a:lnSpc>
                <a:spcPct val="150000"/>
              </a:lnSpc>
            </a:pPr>
            <a:r>
              <a:rPr lang="en-CA" dirty="0">
                <a:latin typeface="Trebuchet MS" pitchFamily="-103" charset="0"/>
              </a:rPr>
              <a:t>Creation from scratch is hard: job for skilled artists</a:t>
            </a:r>
          </a:p>
        </p:txBody>
      </p:sp>
      <p:pic>
        <p:nvPicPr>
          <p:cNvPr id="8195" name="Picture 2" descr="D:\bicycle\bicyclebox.jpg"/>
          <p:cNvPicPr>
            <a:picLocks noChangeAspect="1" noChangeArrowheads="1"/>
          </p:cNvPicPr>
          <p:nvPr/>
        </p:nvPicPr>
        <p:blipFill>
          <a:blip r:embed="rId2"/>
          <a:srcRect l="20000" r="30000"/>
          <a:stretch>
            <a:fillRect/>
          </a:stretch>
        </p:blipFill>
        <p:spPr bwMode="auto">
          <a:xfrm>
            <a:off x="2235400" y="7619257"/>
            <a:ext cx="5080991" cy="4362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5" descr="D:\hylicopter\one-man plane.jpg"/>
          <p:cNvPicPr>
            <a:picLocks noChangeAspect="1" noChangeArrowheads="1"/>
          </p:cNvPicPr>
          <p:nvPr/>
        </p:nvPicPr>
        <p:blipFill>
          <a:blip r:embed="rId3"/>
          <a:srcRect l="11125" r="24875"/>
          <a:stretch>
            <a:fillRect/>
          </a:stretch>
        </p:blipFill>
        <p:spPr bwMode="auto">
          <a:xfrm>
            <a:off x="7923609" y="7849195"/>
            <a:ext cx="6503790" cy="403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78696" y="8217545"/>
            <a:ext cx="6869906" cy="3670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27" name="Text Box 7"/>
          <p:cNvSpPr txBox="1">
            <a:spLocks noChangeArrowheads="1"/>
          </p:cNvSpPr>
          <p:nvPr/>
        </p:nvSpPr>
        <p:spPr bwMode="auto">
          <a:xfrm>
            <a:off x="2065735" y="6527602"/>
            <a:ext cx="20282297" cy="3284008"/>
          </a:xfrm>
          <a:prstGeom prst="rect">
            <a:avLst/>
          </a:prstGeom>
          <a:solidFill>
            <a:srgbClr val="FFFF99"/>
          </a:solidFill>
          <a:ln w="38100">
            <a:solidFill>
              <a:srgbClr val="333399"/>
            </a:solidFill>
            <a:miter lim="800000"/>
            <a:headEnd/>
            <a:tailEnd/>
          </a:ln>
          <a:effectLst>
            <a:prstShdw prst="shdw17" dist="17961" dir="2700000">
              <a:srgbClr val="323253">
                <a:alpha val="74997"/>
              </a:srgb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>
              <a:lnSpc>
                <a:spcPct val="40000"/>
              </a:lnSpc>
              <a:spcBef>
                <a:spcPct val="50000"/>
              </a:spcBef>
            </a:pPr>
            <a:endParaRPr lang="en-CA" sz="2200" dirty="0" smtClean="0">
              <a:latin typeface="Trebuchet MS" pitchFamily="-103" charset="0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CA" sz="5700" dirty="0" smtClean="0">
                <a:solidFill>
                  <a:srgbClr val="0000FF"/>
                </a:solidFill>
                <a:latin typeface="Trebuchet MS" pitchFamily="-103" charset="0"/>
              </a:rPr>
              <a:t>Main </a:t>
            </a:r>
            <a:r>
              <a:rPr lang="en-CA" sz="5700" dirty="0">
                <a:solidFill>
                  <a:srgbClr val="0000FF"/>
                </a:solidFill>
                <a:latin typeface="Trebuchet MS" pitchFamily="-103" charset="0"/>
              </a:rPr>
              <a:t>reason why graphics is not as ubiquitous as we wanted it to be </a:t>
            </a:r>
            <a:r>
              <a:rPr lang="en-CA" sz="5700" dirty="0" err="1">
                <a:solidFill>
                  <a:srgbClr val="0000FF"/>
                </a:solidFill>
                <a:latin typeface="Trebuchet MS" pitchFamily="-103" charset="0"/>
                <a:sym typeface="Symbol" pitchFamily="-103" charset="2"/>
              </a:rPr>
              <a:t></a:t>
            </a:r>
            <a:r>
              <a:rPr lang="en-CA" sz="5700" dirty="0" smtClean="0">
                <a:solidFill>
                  <a:srgbClr val="0000FF"/>
                </a:solidFill>
                <a:latin typeface="Trebuchet MS" pitchFamily="-103" charset="0"/>
                <a:sym typeface="Symbol" pitchFamily="-103" charset="2"/>
              </a:rPr>
              <a:t> Jim </a:t>
            </a:r>
            <a:r>
              <a:rPr lang="en-CA" sz="5700" dirty="0" err="1" smtClean="0">
                <a:solidFill>
                  <a:srgbClr val="0000FF"/>
                </a:solidFill>
                <a:latin typeface="Trebuchet MS" pitchFamily="-103" charset="0"/>
                <a:sym typeface="Symbol" pitchFamily="-103" charset="2"/>
              </a:rPr>
              <a:t>Kajia’s</a:t>
            </a:r>
            <a:r>
              <a:rPr lang="en-CA" sz="5700" dirty="0" smtClean="0">
                <a:solidFill>
                  <a:srgbClr val="0000FF"/>
                </a:solidFill>
                <a:latin typeface="Trebuchet MS" pitchFamily="-103" charset="0"/>
                <a:sym typeface="Symbol" pitchFamily="-103" charset="2"/>
              </a:rPr>
              <a:t> </a:t>
            </a:r>
            <a:r>
              <a:rPr lang="en-CA" sz="5700" dirty="0" smtClean="0">
                <a:solidFill>
                  <a:srgbClr val="0000FF"/>
                </a:solidFill>
                <a:latin typeface="Trebuchet MS" pitchFamily="-103" charset="0"/>
              </a:rPr>
              <a:t>SIG</a:t>
            </a:r>
            <a:r>
              <a:rPr lang="en-CA" sz="5700" dirty="0">
                <a:solidFill>
                  <a:srgbClr val="0000FF"/>
                </a:solidFill>
                <a:latin typeface="Trebuchet MS" pitchFamily="-103" charset="0"/>
              </a:rPr>
              <a:t>’11 Award Talk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endParaRPr lang="en-CA" sz="2300" dirty="0">
              <a:solidFill>
                <a:srgbClr val="0000FF"/>
              </a:solidFill>
              <a:latin typeface="Trebuchet MS" pitchFamily="-103" charset="0"/>
            </a:endParaRPr>
          </a:p>
        </p:txBody>
      </p:sp>
      <p:sp>
        <p:nvSpPr>
          <p:cNvPr id="819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3D content creation is hard</a:t>
            </a:r>
          </a:p>
        </p:txBody>
      </p:sp>
      <p:sp>
        <p:nvSpPr>
          <p:cNvPr id="9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1836063" cy="4893469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en-CA">
                <a:latin typeface="Trebuchet MS" pitchFamily="-103" charset="0"/>
              </a:rPr>
              <a:t>Models created are meant for subsequent use</a:t>
            </a:r>
          </a:p>
          <a:p>
            <a:pPr>
              <a:lnSpc>
                <a:spcPct val="160000"/>
              </a:lnSpc>
            </a:pPr>
            <a:r>
              <a:rPr lang="en-CA">
                <a:latin typeface="Trebuchet MS" pitchFamily="-103" charset="0"/>
              </a:rPr>
              <a:t>Desire to create </a:t>
            </a:r>
            <a:r>
              <a:rPr lang="en-CA">
                <a:solidFill>
                  <a:srgbClr val="3366FF"/>
                </a:solidFill>
                <a:latin typeface="Trebuchet MS" pitchFamily="-103" charset="0"/>
              </a:rPr>
              <a:t>readily usable </a:t>
            </a:r>
            <a:r>
              <a:rPr lang="en-CA">
                <a:latin typeface="Trebuchet MS" pitchFamily="-103" charset="0"/>
              </a:rPr>
              <a:t>3D models</a:t>
            </a:r>
          </a:p>
        </p:txBody>
      </p:sp>
      <p:sp>
        <p:nvSpPr>
          <p:cNvPr id="9219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Usable 3D content even harder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1978938" cy="8911828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en-CA">
                <a:solidFill>
                  <a:schemeClr val="bg2"/>
                </a:solidFill>
                <a:latin typeface="Trebuchet MS" pitchFamily="-103" charset="0"/>
              </a:rPr>
              <a:t>Models created are meant for subsequent use </a:t>
            </a:r>
          </a:p>
          <a:p>
            <a:pPr>
              <a:lnSpc>
                <a:spcPct val="160000"/>
              </a:lnSpc>
            </a:pPr>
            <a:r>
              <a:rPr lang="en-CA">
                <a:solidFill>
                  <a:schemeClr val="bg2"/>
                </a:solidFill>
                <a:latin typeface="Trebuchet MS" pitchFamily="-103" charset="0"/>
              </a:rPr>
              <a:t>Desire to create readily usable 3D models</a:t>
            </a:r>
          </a:p>
          <a:p>
            <a:pPr>
              <a:lnSpc>
                <a:spcPct val="160000"/>
              </a:lnSpc>
            </a:pPr>
            <a:r>
              <a:rPr lang="en-CA">
                <a:solidFill>
                  <a:srgbClr val="000000"/>
                </a:solidFill>
                <a:latin typeface="Trebuchet MS" pitchFamily="-103" charset="0"/>
              </a:rPr>
              <a:t>Usability: </a:t>
            </a:r>
            <a:r>
              <a:rPr lang="en-CA">
                <a:solidFill>
                  <a:srgbClr val="3366FF"/>
                </a:solidFill>
                <a:latin typeface="Trebuchet MS" pitchFamily="-103" charset="0"/>
              </a:rPr>
              <a:t>higher-level info </a:t>
            </a:r>
            <a:r>
              <a:rPr lang="en-CA">
                <a:latin typeface="Trebuchet MS" pitchFamily="-103" charset="0"/>
              </a:rPr>
              <a:t>beyond low-level mesh</a:t>
            </a:r>
          </a:p>
          <a:p>
            <a:pPr lvl="1">
              <a:lnSpc>
                <a:spcPct val="160000"/>
              </a:lnSpc>
            </a:pPr>
            <a:r>
              <a:rPr lang="en-CA">
                <a:latin typeface="Trebuchet MS" pitchFamily="-103" charset="0"/>
              </a:rPr>
              <a:t>Part or segmentation information</a:t>
            </a:r>
          </a:p>
          <a:p>
            <a:pPr lvl="1">
              <a:lnSpc>
                <a:spcPct val="160000"/>
              </a:lnSpc>
            </a:pPr>
            <a:r>
              <a:rPr lang="en-CA">
                <a:latin typeface="Trebuchet MS" pitchFamily="-103" charset="0"/>
              </a:rPr>
              <a:t>Structural relations between parts</a:t>
            </a:r>
          </a:p>
          <a:p>
            <a:pPr lvl="1">
              <a:lnSpc>
                <a:spcPct val="160000"/>
              </a:lnSpc>
            </a:pPr>
            <a:r>
              <a:rPr lang="en-CA">
                <a:latin typeface="Trebuchet MS" pitchFamily="-103" charset="0"/>
              </a:rPr>
              <a:t>Correspondence to relevant models, etc.</a:t>
            </a:r>
          </a:p>
        </p:txBody>
      </p:sp>
      <p:sp>
        <p:nvSpPr>
          <p:cNvPr id="337927" name="Text Box 7"/>
          <p:cNvSpPr txBox="1">
            <a:spLocks noChangeArrowheads="1"/>
          </p:cNvSpPr>
          <p:nvPr/>
        </p:nvSpPr>
        <p:spPr bwMode="auto">
          <a:xfrm>
            <a:off x="4402337" y="8610452"/>
            <a:ext cx="15406688" cy="1250888"/>
          </a:xfrm>
          <a:prstGeom prst="rect">
            <a:avLst/>
          </a:prstGeom>
          <a:solidFill>
            <a:srgbClr val="FFFF99"/>
          </a:solidFill>
          <a:ln w="38100">
            <a:solidFill>
              <a:schemeClr val="accent1"/>
            </a:solidFill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74998"/>
              </a:schemeClr>
            </a:prstShdw>
          </a:effectLst>
        </p:spPr>
        <p:txBody>
          <a:bodyPr lIns="217710" tIns="108855" rIns="217710" bIns="108855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CA" sz="6700" dirty="0">
                <a:solidFill>
                  <a:srgbClr val="0000FF"/>
                </a:solidFill>
                <a:latin typeface="Trebuchet MS" pitchFamily="7" charset="0"/>
                <a:ea typeface="ヒラギノ角ゴ ProN W3" pitchFamily="7" charset="-128"/>
                <a:cs typeface="ヒラギノ角ゴ ProN W3" pitchFamily="7" charset="-128"/>
                <a:sym typeface="Gill Sans" pitchFamily="7" charset="0"/>
              </a:rPr>
              <a:t>Hard shape analysis problems!</a:t>
            </a:r>
            <a:endParaRPr lang="en-CA" sz="8500" dirty="0">
              <a:solidFill>
                <a:srgbClr val="0000FF"/>
              </a:solidFill>
              <a:latin typeface="Trebuchet MS" pitchFamily="7" charset="0"/>
              <a:ea typeface="ヒラギノ角ゴ ProN W3" pitchFamily="7" charset="-128"/>
              <a:cs typeface="ヒラギノ角ゴ ProN W3" pitchFamily="7" charset="-128"/>
              <a:sym typeface="Gill Sans" pitchFamily="7" charset="0"/>
            </a:endParaRPr>
          </a:p>
        </p:txBody>
      </p:sp>
      <p:sp>
        <p:nvSpPr>
          <p:cNvPr id="1024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Usable 3D content even harder</a:t>
            </a:r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2264688" cy="8911828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CA">
                <a:solidFill>
                  <a:srgbClr val="3366FF"/>
                </a:solidFill>
                <a:latin typeface="Trebuchet MS" pitchFamily="-103" charset="0"/>
              </a:rPr>
              <a:t>Reuse</a:t>
            </a:r>
            <a:r>
              <a:rPr lang="en-CA">
                <a:latin typeface="Trebuchet MS" pitchFamily="-103" charset="0"/>
              </a:rPr>
              <a:t> existing 3D models and associated info</a:t>
            </a:r>
          </a:p>
          <a:p>
            <a:pPr>
              <a:lnSpc>
                <a:spcPct val="140000"/>
              </a:lnSpc>
            </a:pPr>
            <a:r>
              <a:rPr lang="en-CA">
                <a:solidFill>
                  <a:srgbClr val="3366FF"/>
                </a:solidFill>
                <a:latin typeface="Trebuchet MS" pitchFamily="-103" charset="0"/>
              </a:rPr>
              <a:t>Data- or model-driven </a:t>
            </a:r>
            <a:r>
              <a:rPr lang="en-CA">
                <a:latin typeface="Trebuchet MS" pitchFamily="-103" charset="0"/>
              </a:rPr>
              <a:t>approach: creation is driven by or based on existing (pre-analyzed) models</a:t>
            </a:r>
          </a:p>
        </p:txBody>
      </p:sp>
      <p:sp>
        <p:nvSpPr>
          <p:cNvPr id="11267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Key: model reuse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/>
          </p:cNvSpPr>
          <p:nvPr>
            <p:ph type="body" idx="4294967295"/>
          </p:nvPr>
        </p:nvSpPr>
        <p:spPr>
          <a:xfrm>
            <a:off x="1214437" y="2571750"/>
            <a:ext cx="22264688" cy="8911828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CA">
                <a:solidFill>
                  <a:srgbClr val="3366FF"/>
                </a:solidFill>
                <a:latin typeface="Trebuchet MS" pitchFamily="-103" charset="0"/>
              </a:rPr>
              <a:t>Reuse</a:t>
            </a:r>
            <a:r>
              <a:rPr lang="en-CA">
                <a:latin typeface="Trebuchet MS" pitchFamily="-103" charset="0"/>
              </a:rPr>
              <a:t> existing 3D models and associated info</a:t>
            </a:r>
          </a:p>
          <a:p>
            <a:pPr>
              <a:lnSpc>
                <a:spcPct val="140000"/>
              </a:lnSpc>
            </a:pPr>
            <a:r>
              <a:rPr lang="en-CA">
                <a:solidFill>
                  <a:srgbClr val="3366FF"/>
                </a:solidFill>
                <a:latin typeface="Trebuchet MS" pitchFamily="-103" charset="0"/>
              </a:rPr>
              <a:t>Data- or model-driven </a:t>
            </a:r>
            <a:r>
              <a:rPr lang="en-CA">
                <a:latin typeface="Trebuchet MS" pitchFamily="-103" charset="0"/>
              </a:rPr>
              <a:t>approach: creation is driven by or based on existing (pre-analyzed) models</a:t>
            </a:r>
          </a:p>
        </p:txBody>
      </p:sp>
      <p:sp>
        <p:nvSpPr>
          <p:cNvPr id="12291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04875" y="428626"/>
            <a:ext cx="21946196" cy="13282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217710" tIns="108855" rIns="217710" bIns="108855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CA" altLang="zh-CN" sz="8400" b="0" dirty="0" smtClean="0">
                <a:latin typeface="Trebuchet MS" pitchFamily="-103" charset="0"/>
              </a:rPr>
              <a:t>Key: model reuse</a:t>
            </a: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2143125"/>
            <a:ext cx="24384000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 dirty="0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697" y="2734718"/>
            <a:ext cx="22782609" cy="870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61166" y="3897810"/>
            <a:ext cx="9182694" cy="6389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Calibri"/>
        <a:ea typeface="Calibri"/>
        <a:cs typeface="Calibri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77800" dist="101600" dir="27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00000"/>
          </a:solidFill>
          <a:prstDash val="solid"/>
          <a:round/>
        </a:ln>
        <a:effectLst>
          <a:outerShdw blurRad="177800" dist="101600" dir="2700000" rotWithShape="0">
            <a:srgbClr val="000000">
              <a:alpha val="75000"/>
            </a:srgbClr>
          </a:outerShdw>
        </a:effectLst>
      </a:spPr>
      <a:bodyPr rot="0" spcFirstLastPara="1" vertOverflow="overflow" horzOverflow="overflow" vert="horz" wrap="square" lIns="107156" tIns="107156" rIns="107156" bIns="107156" numCol="1" spcCol="38100" rtlCol="0" anchor="ctr">
        <a:spAutoFit/>
      </a:bodyPr>
      <a:lstStyle>
        <a:defPPr marL="0" marR="0" indent="0" algn="l" defTabSz="1295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000000"/>
          </a:buClr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508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Calibri"/>
        <a:ea typeface="Calibri"/>
        <a:cs typeface="Calibri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77800" dist="101600" dir="27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00000"/>
          </a:solidFill>
          <a:prstDash val="solid"/>
          <a:round/>
        </a:ln>
        <a:effectLst>
          <a:outerShdw blurRad="177800" dist="101600" dir="2700000" rotWithShape="0">
            <a:srgbClr val="000000">
              <a:alpha val="75000"/>
            </a:srgbClr>
          </a:outerShdw>
        </a:effectLst>
      </a:spPr>
      <a:bodyPr rot="0" spcFirstLastPara="1" vertOverflow="overflow" horzOverflow="overflow" vert="horz" wrap="square" lIns="107156" tIns="107156" rIns="107156" bIns="107156" numCol="1" spcCol="38100" rtlCol="0" anchor="ctr">
        <a:spAutoFit/>
      </a:bodyPr>
      <a:lstStyle>
        <a:defPPr marL="0" marR="0" indent="0" algn="l" defTabSz="1295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000000"/>
          </a:buClr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Gill Sans"/>
            <a:ea typeface="Gill Sans"/>
            <a:cs typeface="Gill San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508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1422</Words>
  <Application>Microsoft Macintosh PowerPoint</Application>
  <PresentationFormat>Custom</PresentationFormat>
  <Paragraphs>185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White</vt:lpstr>
      <vt:lpstr>Structure-Aware Shape Processing</vt:lpstr>
      <vt:lpstr>Modeling: 3D content creation</vt:lpstr>
      <vt:lpstr>Realistic reconstruction</vt:lpstr>
      <vt:lpstr>Focus on creative modeling</vt:lpstr>
      <vt:lpstr>3D content creation is hard</vt:lpstr>
      <vt:lpstr>Usable 3D content even harder</vt:lpstr>
      <vt:lpstr>Usable 3D content even harder</vt:lpstr>
      <vt:lpstr>Key: model reuse</vt:lpstr>
      <vt:lpstr>Key: model reuse</vt:lpstr>
      <vt:lpstr>Modeling as variation</vt:lpstr>
      <vt:lpstr>Modeling as variation</vt:lpstr>
      <vt:lpstr>Not too structure-aware</vt:lpstr>
      <vt:lpstr>Modeling by deformation</vt:lpstr>
      <vt:lpstr>iWire: analyze-and-edit</vt:lpstr>
      <vt:lpstr>Component-wise controllers</vt:lpstr>
      <vt:lpstr>Photo-inspired modeling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Structural retargeting</vt:lpstr>
      <vt:lpstr>Retarget w/ semi-auto analysis</vt:lpstr>
      <vt:lpstr>Automatic analysis</vt:lpstr>
      <vt:lpstr>Topology-varying blending</vt:lpstr>
      <vt:lpstr>Modeling by part composition</vt:lpstr>
      <vt:lpstr>Modeling by example</vt:lpstr>
      <vt:lpstr>Probabilistic synthesis</vt:lpstr>
      <vt:lpstr>Probabilistic synthesis</vt:lpstr>
      <vt:lpstr>Set evolution</vt:lpstr>
      <vt:lpstr>Fit &amp; diverse</vt:lpstr>
      <vt:lpstr>Structure recovery by assembly</vt:lpstr>
      <vt:lpstr>Replacing sub-structures</vt:lpstr>
      <vt:lpstr>Deform vs. part combination</vt:lpstr>
      <vt:lpstr>Now and beyond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Structure-Aware Shape Processing</dc:title>
  <cp:lastModifiedBy>Niloy J. Mitra</cp:lastModifiedBy>
  <cp:revision>4</cp:revision>
  <dcterms:created xsi:type="dcterms:W3CDTF">2014-08-11T07:49:32Z</dcterms:created>
  <dcterms:modified xsi:type="dcterms:W3CDTF">2014-08-23T04:46:55Z</dcterms:modified>
</cp:coreProperties>
</file>