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77" r:id="rId9"/>
    <p:sldId id="266" r:id="rId10"/>
    <p:sldId id="262" r:id="rId11"/>
    <p:sldId id="263" r:id="rId12"/>
    <p:sldId id="264" r:id="rId13"/>
    <p:sldId id="271" r:id="rId14"/>
    <p:sldId id="265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030291-BF96-44E0-8449-640E7866DD3C}"/>
              </a:ext>
            </a:extLst>
          </p:cNvPr>
          <p:cNvSpPr/>
          <p:nvPr/>
        </p:nvSpPr>
        <p:spPr>
          <a:xfrm>
            <a:off x="1826728" y="-107066"/>
            <a:ext cx="90247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uk-UA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браузера, як програми для роботи в Інтернеті. Вікно браузера. Кнопки керування вікном. </a:t>
            </a:r>
            <a:endParaRPr kumimoji="0" lang="ru-RU" sz="48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3DA9C03-D5AF-4128-94E9-39F081661D77}"/>
              </a:ext>
            </a:extLst>
          </p:cNvPr>
          <p:cNvSpPr/>
          <p:nvPr/>
        </p:nvSpPr>
        <p:spPr>
          <a:xfrm>
            <a:off x="8424123" y="2255358"/>
            <a:ext cx="2363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5468371-51E6-4B83-8AE8-4D66EA6FA96F}"/>
              </a:ext>
            </a:extLst>
          </p:cNvPr>
          <p:cNvSpPr/>
          <p:nvPr/>
        </p:nvSpPr>
        <p:spPr>
          <a:xfrm>
            <a:off x="4717774" y="3918079"/>
            <a:ext cx="7328451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Кравченко Яна Степанівна, </a:t>
            </a:r>
          </a:p>
          <a:p>
            <a:pPr lvl="0" algn="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початкових класів, </a:t>
            </a:r>
          </a:p>
          <a:p>
            <a:pPr lvl="0" algn="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Лукашівський навчально – виховний комплекс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«Дошкільний навчальний заклад –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spcBef>
                <a:spcPts val="1000"/>
              </a:spcBef>
              <a:buClr>
                <a:srgbClr val="5FCBEF"/>
              </a:buClr>
              <a:buSzPct val="80000"/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 школа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7" name="Picture 2" descr="http://cdn.comss.net/img/browsers2.png">
            <a:extLst>
              <a:ext uri="{FF2B5EF4-FFF2-40B4-BE49-F238E27FC236}">
                <a16:creationId xmlns:a16="http://schemas.microsoft.com/office/drawing/2014/main" id="{4098118E-1EA0-417D-8284-077F84851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622" y="2544241"/>
            <a:ext cx="4991607" cy="27537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7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ED162A-8807-45C9-825C-F92CDAB58751}"/>
              </a:ext>
            </a:extLst>
          </p:cNvPr>
          <p:cNvSpPr/>
          <p:nvPr/>
        </p:nvSpPr>
        <p:spPr>
          <a:xfrm>
            <a:off x="2086152" y="138212"/>
            <a:ext cx="8019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 запитання</a:t>
            </a:r>
            <a:endParaRPr lang="ru-RU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AE900E-5ADD-4701-BA99-8D7990F58943}"/>
              </a:ext>
            </a:extLst>
          </p:cNvPr>
          <p:cNvSpPr/>
          <p:nvPr/>
        </p:nvSpPr>
        <p:spPr>
          <a:xfrm>
            <a:off x="707926" y="1695200"/>
            <a:ext cx="80196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Чисельність користувачів Інтернету стрімко зростає з року в рік. У наслідок чого виникає запитання: </a:t>
            </a:r>
            <a:r>
              <a:rPr lang="uk-UA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 же приваблює Інтернет людей?</a:t>
            </a:r>
            <a:endParaRPr lang="ru-RU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F29F14-B452-4C65-920C-86CF794AF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0944">
            <a:off x="8711402" y="2694652"/>
            <a:ext cx="3274806" cy="399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595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8F2A54-EB97-4032-85CB-23AA1CED4FAA}"/>
              </a:ext>
            </a:extLst>
          </p:cNvPr>
          <p:cNvSpPr/>
          <p:nvPr/>
        </p:nvSpPr>
        <p:spPr>
          <a:xfrm>
            <a:off x="1113182" y="172165"/>
            <a:ext cx="101644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готовий ти вирушити в захоплюючу подорож всесвітньою мережею Інтернет? </a:t>
            </a:r>
          </a:p>
          <a:p>
            <a:pPr lvl="0"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цього стануть у пригоді програми-браузери. У перекладі з англійської слово «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браузер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означає «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переглядати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D6708EE4-2B0E-4133-91AF-60B2A542A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797">
            <a:off x="7093100" y="2411894"/>
            <a:ext cx="4985896" cy="28045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A8A32F-F121-4827-A5F9-06CD7FE056D5}"/>
              </a:ext>
            </a:extLst>
          </p:cNvPr>
          <p:cNvSpPr/>
          <p:nvPr/>
        </p:nvSpPr>
        <p:spPr>
          <a:xfrm>
            <a:off x="768998" y="34290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Браузер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комп’ютерна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призначена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перегляду веб-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сторінок</a:t>
            </a:r>
            <a:r>
              <a:rPr lang="uk-UA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Картинки по запросу веб браузери">
            <a:extLst>
              <a:ext uri="{FF2B5EF4-FFF2-40B4-BE49-F238E27FC236}">
                <a16:creationId xmlns:a16="http://schemas.microsoft.com/office/drawing/2014/main" id="{51B9C6CC-18FA-4003-8C64-1C2AA54F5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36" y="4349592"/>
            <a:ext cx="4490864" cy="247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81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370B8DF-D5DE-4745-A0E5-E2C51B54C85E}"/>
              </a:ext>
            </a:extLst>
          </p:cNvPr>
          <p:cNvSpPr/>
          <p:nvPr/>
        </p:nvSpPr>
        <p:spPr>
          <a:xfrm>
            <a:off x="1603512" y="0"/>
            <a:ext cx="10151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189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Розглянь значки популярних програм-браузерів. Які з цих браузерів тобі знайомі?</a:t>
            </a:r>
          </a:p>
        </p:txBody>
      </p:sp>
      <p:pic>
        <p:nvPicPr>
          <p:cNvPr id="5" name="Picture 4" descr="Картинки по запросу internet explorer иконка">
            <a:extLst>
              <a:ext uri="{FF2B5EF4-FFF2-40B4-BE49-F238E27FC236}">
                <a16:creationId xmlns:a16="http://schemas.microsoft.com/office/drawing/2014/main" id="{46026B8C-B77F-4412-BE8A-44F75F14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20" y="2179090"/>
            <a:ext cx="1728360" cy="1728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Картинки по запросу Mozilla Firefox иконка">
            <a:extLst>
              <a:ext uri="{FF2B5EF4-FFF2-40B4-BE49-F238E27FC236}">
                <a16:creationId xmlns:a16="http://schemas.microsoft.com/office/drawing/2014/main" id="{B8310449-6CF7-4B03-87BD-F2D91825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09" y="2201446"/>
            <a:ext cx="1795793" cy="1706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EE5B2F1C-4982-4E94-B4EA-68ADD9715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92" y="2231988"/>
            <a:ext cx="1675462" cy="167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8">
            <a:extLst>
              <a:ext uri="{FF2B5EF4-FFF2-40B4-BE49-F238E27FC236}">
                <a16:creationId xmlns:a16="http://schemas.microsoft.com/office/drawing/2014/main" id="{1D1B1E16-D333-4450-A893-1BC589DFB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846" y="2231988"/>
            <a:ext cx="1675462" cy="1675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id="{03222B8E-E0E4-44B2-90CC-32D341FD6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98" y="2201446"/>
            <a:ext cx="1795793" cy="1740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07BD37-D00B-4A6B-9040-3D6F19B174C4}"/>
              </a:ext>
            </a:extLst>
          </p:cNvPr>
          <p:cNvSpPr/>
          <p:nvPr/>
        </p:nvSpPr>
        <p:spPr>
          <a:xfrm>
            <a:off x="9465997" y="4908567"/>
            <a:ext cx="1795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Safari</a:t>
            </a:r>
            <a:endParaRPr lang="uk-UA" sz="3200" b="1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8E682DA-F20E-428F-89D2-253076FF3544}"/>
              </a:ext>
            </a:extLst>
          </p:cNvPr>
          <p:cNvSpPr/>
          <p:nvPr/>
        </p:nvSpPr>
        <p:spPr>
          <a:xfrm>
            <a:off x="1087357" y="4908567"/>
            <a:ext cx="14814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FFFF"/>
                </a:solidFill>
                <a:latin typeface="Arial" panose="020B0604020202020204" pitchFamily="34" charset="0"/>
              </a:rPr>
              <a:t>Mozilla </a:t>
            </a:r>
            <a:endParaRPr lang="uk-UA" sz="2800" b="1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FFFF"/>
                </a:solidFill>
                <a:latin typeface="Arial" panose="020B0604020202020204" pitchFamily="34" charset="0"/>
              </a:rPr>
              <a:t>Firefox</a:t>
            </a:r>
            <a:endParaRPr lang="uk-UA" sz="2800" b="1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DA1C61-C81C-4787-B214-8CF77D9F443C}"/>
              </a:ext>
            </a:extLst>
          </p:cNvPr>
          <p:cNvSpPr/>
          <p:nvPr/>
        </p:nvSpPr>
        <p:spPr>
          <a:xfrm>
            <a:off x="3238001" y="5586103"/>
            <a:ext cx="1369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FFFF"/>
                </a:solidFill>
                <a:latin typeface="Arial" panose="020B0604020202020204" pitchFamily="34" charset="0"/>
              </a:rPr>
              <a:t>Opera</a:t>
            </a:r>
            <a:endParaRPr lang="uk-UA" sz="3200" b="1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2DEA70D-4CA9-46DC-8684-0E517E28D77B}"/>
              </a:ext>
            </a:extLst>
          </p:cNvPr>
          <p:cNvSpPr/>
          <p:nvPr/>
        </p:nvSpPr>
        <p:spPr>
          <a:xfrm>
            <a:off x="4755729" y="4886211"/>
            <a:ext cx="2680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FFFF"/>
                </a:solidFill>
                <a:latin typeface="Arial" panose="020B0604020202020204" pitchFamily="34" charset="0"/>
              </a:rPr>
              <a:t>Internet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FFFF"/>
                </a:solidFill>
                <a:latin typeface="Arial" panose="020B0604020202020204" pitchFamily="34" charset="0"/>
              </a:rPr>
              <a:t>Explorer</a:t>
            </a:r>
            <a:endParaRPr lang="uk-UA" sz="2800" b="1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AFE6FCF-A39C-4BD5-9D62-AD8874E03623}"/>
              </a:ext>
            </a:extLst>
          </p:cNvPr>
          <p:cNvSpPr/>
          <p:nvPr/>
        </p:nvSpPr>
        <p:spPr>
          <a:xfrm>
            <a:off x="7481215" y="5431787"/>
            <a:ext cx="15424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FFFF"/>
                </a:solidFill>
                <a:latin typeface="Arial" panose="020B0604020202020204" pitchFamily="34" charset="0"/>
              </a:rPr>
              <a:t>Google </a:t>
            </a:r>
            <a:endParaRPr lang="uk-UA" sz="2800" b="1" i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FFFFFF"/>
                </a:solidFill>
                <a:latin typeface="Arial" panose="020B0604020202020204" pitchFamily="34" charset="0"/>
              </a:rPr>
              <a:t>Chrome</a:t>
            </a:r>
            <a:endParaRPr lang="uk-UA" sz="2800" b="1" i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B738E8-EF28-4D67-A00A-55E66729C049}"/>
              </a:ext>
            </a:extLst>
          </p:cNvPr>
          <p:cNvSpPr/>
          <p:nvPr/>
        </p:nvSpPr>
        <p:spPr>
          <a:xfrm>
            <a:off x="1325216" y="503583"/>
            <a:ext cx="10694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Веб­-</a:t>
            </a:r>
            <a:r>
              <a:rPr lang="ru-RU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сторінка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електронний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документ,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підготовлений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для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розміщення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мережі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Інтернет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  Веб­-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сторінка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може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містити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текст,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малюнки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інші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 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дані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, а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її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основним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елементом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є </a:t>
            </a:r>
            <a:r>
              <a:rPr lang="ru-RU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посилання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600" dirty="0"/>
          </a:p>
        </p:txBody>
      </p:sp>
      <p:pic>
        <p:nvPicPr>
          <p:cNvPr id="205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B8F433F4-64E9-43F3-989A-05AF03175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035" b="4125"/>
          <a:stretch/>
        </p:blipFill>
        <p:spPr bwMode="auto">
          <a:xfrm>
            <a:off x="1937405" y="3220278"/>
            <a:ext cx="8317190" cy="28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84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F1F760C-5AA1-40D3-8CA2-0C796E9180D4}"/>
              </a:ext>
            </a:extLst>
          </p:cNvPr>
          <p:cNvSpPr/>
          <p:nvPr/>
        </p:nvSpPr>
        <p:spPr>
          <a:xfrm>
            <a:off x="1364974" y="0"/>
            <a:ext cx="1005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керування вікном браузера використовують </a:t>
            </a:r>
            <a:r>
              <a:rPr kumimoji="0" lang="uk-UA" sz="4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керування вікном.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6B1617A-DD86-4E9B-8510-10D5C6F7F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21" y="2347795"/>
            <a:ext cx="8958357" cy="279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8D03CD-7A9C-4340-8F5A-036900CF6DF3}"/>
              </a:ext>
            </a:extLst>
          </p:cNvPr>
          <p:cNvSpPr txBox="1"/>
          <p:nvPr/>
        </p:nvSpPr>
        <p:spPr>
          <a:xfrm>
            <a:off x="4585830" y="3713435"/>
            <a:ext cx="1829734" cy="707886"/>
          </a:xfrm>
          <a:prstGeom prst="wedgeRectCallout">
            <a:avLst>
              <a:gd name="adj1" fmla="val -123009"/>
              <a:gd name="adj2" fmla="val -19919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Arial" panose="020B0604020202020204" pitchFamily="34" charset="0"/>
              </a:rPr>
              <a:t>Закрити вкладку</a:t>
            </a:r>
          </a:p>
        </p:txBody>
      </p:sp>
      <p:sp>
        <p:nvSpPr>
          <p:cNvPr id="8" name="Прямокутник 10">
            <a:extLst>
              <a:ext uri="{FF2B5EF4-FFF2-40B4-BE49-F238E27FC236}">
                <a16:creationId xmlns:a16="http://schemas.microsoft.com/office/drawing/2014/main" id="{16B22438-CE80-44EF-B22F-0FBA75A5D2CA}"/>
              </a:ext>
            </a:extLst>
          </p:cNvPr>
          <p:cNvSpPr/>
          <p:nvPr/>
        </p:nvSpPr>
        <p:spPr>
          <a:xfrm>
            <a:off x="5026415" y="2402878"/>
            <a:ext cx="428142" cy="49908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Прямокутник 18">
            <a:extLst>
              <a:ext uri="{FF2B5EF4-FFF2-40B4-BE49-F238E27FC236}">
                <a16:creationId xmlns:a16="http://schemas.microsoft.com/office/drawing/2014/main" id="{67BD1996-A7B7-4CC0-8B13-CD574C09BE4A}"/>
              </a:ext>
            </a:extLst>
          </p:cNvPr>
          <p:cNvSpPr/>
          <p:nvPr/>
        </p:nvSpPr>
        <p:spPr>
          <a:xfrm>
            <a:off x="3047229" y="2401695"/>
            <a:ext cx="428142" cy="500267"/>
          </a:xfrm>
          <a:prstGeom prst="rect">
            <a:avLst/>
          </a:prstGeom>
          <a:solidFill>
            <a:srgbClr val="7030A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D81E6-668A-442C-8AAE-44509919C875}"/>
              </a:ext>
            </a:extLst>
          </p:cNvPr>
          <p:cNvSpPr txBox="1"/>
          <p:nvPr/>
        </p:nvSpPr>
        <p:spPr>
          <a:xfrm>
            <a:off x="2470750" y="1814518"/>
            <a:ext cx="2009241" cy="400110"/>
          </a:xfrm>
          <a:prstGeom prst="wedgeRectCallout">
            <a:avLst>
              <a:gd name="adj1" fmla="val 40973"/>
              <a:gd name="adj2" fmla="val 14205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Arial" panose="020B0604020202020204" pitchFamily="34" charset="0"/>
              </a:rPr>
              <a:t>Вкладки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F9DE9A-CCC6-4E9D-B3D6-ACFD9FFF591D}"/>
              </a:ext>
            </a:extLst>
          </p:cNvPr>
          <p:cNvSpPr txBox="1"/>
          <p:nvPr/>
        </p:nvSpPr>
        <p:spPr>
          <a:xfrm>
            <a:off x="4876963" y="1319107"/>
            <a:ext cx="2009241" cy="369332"/>
          </a:xfrm>
          <a:prstGeom prst="wedgeRectCallout">
            <a:avLst>
              <a:gd name="adj1" fmla="val -34890"/>
              <a:gd name="adj2" fmla="val 28741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Arial" panose="020B0604020202020204" pitchFamily="34" charset="0"/>
              </a:rPr>
              <a:t>Нова вкладка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0A42B1F-F1F5-4255-859A-7C4628C510B5}"/>
              </a:ext>
            </a:extLst>
          </p:cNvPr>
          <p:cNvSpPr/>
          <p:nvPr/>
        </p:nvSpPr>
        <p:spPr>
          <a:xfrm>
            <a:off x="9903581" y="2248109"/>
            <a:ext cx="323593" cy="30717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8E287DA7-2E5B-4E96-8D7F-EA3B82F7EBCF}"/>
              </a:ext>
            </a:extLst>
          </p:cNvPr>
          <p:cNvSpPr/>
          <p:nvPr/>
        </p:nvSpPr>
        <p:spPr>
          <a:xfrm>
            <a:off x="9636534" y="2255119"/>
            <a:ext cx="267048" cy="30717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Прямокутник 16">
            <a:extLst>
              <a:ext uri="{FF2B5EF4-FFF2-40B4-BE49-F238E27FC236}">
                <a16:creationId xmlns:a16="http://schemas.microsoft.com/office/drawing/2014/main" id="{3C69A260-4024-46BB-897B-B67FF0FE44FE}"/>
              </a:ext>
            </a:extLst>
          </p:cNvPr>
          <p:cNvSpPr/>
          <p:nvPr/>
        </p:nvSpPr>
        <p:spPr>
          <a:xfrm>
            <a:off x="10221156" y="2208703"/>
            <a:ext cx="360040" cy="34657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 cap="flat" cmpd="sng" algn="ctr">
            <a:solidFill>
              <a:srgbClr val="D2472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F9A320-FFCC-412D-9A89-297189C4E599}"/>
              </a:ext>
            </a:extLst>
          </p:cNvPr>
          <p:cNvSpPr txBox="1"/>
          <p:nvPr/>
        </p:nvSpPr>
        <p:spPr>
          <a:xfrm>
            <a:off x="7210128" y="2142269"/>
            <a:ext cx="1689777" cy="400110"/>
          </a:xfrm>
          <a:prstGeom prst="wedgeRectCallout">
            <a:avLst>
              <a:gd name="adj1" fmla="val 104384"/>
              <a:gd name="adj2" fmla="val 2365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Arial" panose="020B0604020202020204" pitchFamily="34" charset="0"/>
              </a:rPr>
              <a:t>Згорнути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B09582-A8B6-4816-BCAF-66CA2801DF67}"/>
              </a:ext>
            </a:extLst>
          </p:cNvPr>
          <p:cNvSpPr txBox="1"/>
          <p:nvPr/>
        </p:nvSpPr>
        <p:spPr>
          <a:xfrm>
            <a:off x="7139379" y="3075057"/>
            <a:ext cx="2441764" cy="400110"/>
          </a:xfrm>
          <a:prstGeom prst="wedgeRectCallout">
            <a:avLst>
              <a:gd name="adj1" fmla="val 69535"/>
              <a:gd name="adj2" fmla="val -20367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Arial" panose="020B0604020202020204" pitchFamily="34" charset="0"/>
              </a:rPr>
              <a:t>Розгорнути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64E5F0-56FC-47E1-B3B2-5130AB413745}"/>
              </a:ext>
            </a:extLst>
          </p:cNvPr>
          <p:cNvSpPr txBox="1"/>
          <p:nvPr/>
        </p:nvSpPr>
        <p:spPr>
          <a:xfrm>
            <a:off x="9721250" y="1492006"/>
            <a:ext cx="1561434" cy="400110"/>
          </a:xfrm>
          <a:prstGeom prst="wedgeRectCallout">
            <a:avLst>
              <a:gd name="adj1" fmla="val -5573"/>
              <a:gd name="adj2" fmla="val 153558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Arial" panose="020B0604020202020204" pitchFamily="34" charset="0"/>
              </a:rPr>
              <a:t>Закрити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4D4DE6-BCCE-4C77-B96A-521E6482C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803" y="4487639"/>
            <a:ext cx="8958356" cy="223121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B8B7222-0380-40E7-A519-8EA9C6715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11" y="4259353"/>
            <a:ext cx="2969009" cy="14875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72DB2A4-E353-4196-8CC3-B50542E4C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0" y="1441499"/>
            <a:ext cx="2358579" cy="14875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37D3D0D-1128-4450-B985-81767ADE2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8650" y="2894434"/>
            <a:ext cx="2054530" cy="115224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0F0787B-39B0-47A2-BF60-95EEE2278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0655" y="1223630"/>
            <a:ext cx="3510381" cy="181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7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6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CE2905-67CE-4274-A2C7-1628D1634A3C}"/>
              </a:ext>
            </a:extLst>
          </p:cNvPr>
          <p:cNvSpPr/>
          <p:nvPr/>
        </p:nvSpPr>
        <p:spPr>
          <a:xfrm>
            <a:off x="1192695" y="258778"/>
            <a:ext cx="56984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переходу </a:t>
            </a: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веб-сторінками використовуються для переходу на сторінку, яка переглядалася перед цим.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A09451-944B-4F2D-B691-D0042B14E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8240" y="1002551"/>
            <a:ext cx="3019545" cy="1740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3E49BD-5373-4DE0-9FD1-79D29EEB87D6}"/>
              </a:ext>
            </a:extLst>
          </p:cNvPr>
          <p:cNvSpPr/>
          <p:nvPr/>
        </p:nvSpPr>
        <p:spPr>
          <a:xfrm>
            <a:off x="5790012" y="373690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адреси </a:t>
            </a:r>
            <a:r>
              <a:rPr lang="uk-UA" sz="3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 для введення адреси та переходу до веб-сайту.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26F95C-BF2F-46D7-8E43-97EA60754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769" y="4383130"/>
            <a:ext cx="4772216" cy="1227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8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6525B6-7FC7-4141-9204-1E656CD2FFB5}"/>
              </a:ext>
            </a:extLst>
          </p:cNvPr>
          <p:cNvSpPr/>
          <p:nvPr/>
        </p:nvSpPr>
        <p:spPr>
          <a:xfrm>
            <a:off x="1159565" y="128850"/>
            <a:ext cx="98728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клавіатури вводити складну та довгу адресу незручно. Всесвітня павутина надає можливість легко та швидко переходити з однієї веб-сторінки на іншу за допомогою </a:t>
            </a: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посилань.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982288-A417-4B04-B11F-80DCE239C7D2}"/>
              </a:ext>
            </a:extLst>
          </p:cNvPr>
          <p:cNvSpPr/>
          <p:nvPr/>
        </p:nvSpPr>
        <p:spPr>
          <a:xfrm>
            <a:off x="5897218" y="274975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  <a:r>
              <a:rPr lang="uk-UA" sz="3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 об’єкт веб-сторінки, який містить посилання на інший об’єкт. </a:t>
            </a:r>
          </a:p>
        </p:txBody>
      </p:sp>
      <p:pic>
        <p:nvPicPr>
          <p:cNvPr id="6" name="Picture 4" descr="http://webtrafff.ru/wp-content/uploads/2012/11/089099.jpg">
            <a:extLst>
              <a:ext uri="{FF2B5EF4-FFF2-40B4-BE49-F238E27FC236}">
                <a16:creationId xmlns:a16="http://schemas.microsoft.com/office/drawing/2014/main" id="{12EAF8E2-53B4-4D3A-BA20-A1BF55996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269">
            <a:off x="1683025" y="2987313"/>
            <a:ext cx="3317437" cy="271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94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7DA983-9C65-469E-8889-C8BE87C159A4}"/>
              </a:ext>
            </a:extLst>
          </p:cNvPr>
          <p:cNvSpPr/>
          <p:nvPr/>
        </p:nvSpPr>
        <p:spPr>
          <a:xfrm>
            <a:off x="1205947" y="294262"/>
            <a:ext cx="95018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Посиланням може бути слово, текст, окрема буква, малюнок, схема та ін.</a:t>
            </a:r>
          </a:p>
          <a:p>
            <a:pPr marL="0" marR="0" lvl="0" indent="4572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Якщо навести вказівник миші на посилання, то вказівник набуває вигляду руки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candix.fr/wp-content/uploads/2013/07/internet-globe-original.jpg">
            <a:extLst>
              <a:ext uri="{FF2B5EF4-FFF2-40B4-BE49-F238E27FC236}">
                <a16:creationId xmlns:a16="http://schemas.microsoft.com/office/drawing/2014/main" id="{BEC801E8-2DAE-4C59-B89A-D4C44BE3F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419" y="2678139"/>
            <a:ext cx="3024336" cy="301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samara.smskanal.ru/img/sale/Hyperlink.jpg">
            <a:extLst>
              <a:ext uri="{FF2B5EF4-FFF2-40B4-BE49-F238E27FC236}">
                <a16:creationId xmlns:a16="http://schemas.microsoft.com/office/drawing/2014/main" id="{A321B4F7-EE2D-484C-8C65-07125C7E6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76" y="3382632"/>
            <a:ext cx="3024335" cy="223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6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1EF6D4F-D6CC-4845-89E9-80E2A1507010}"/>
              </a:ext>
            </a:extLst>
          </p:cNvPr>
          <p:cNvSpPr/>
          <p:nvPr/>
        </p:nvSpPr>
        <p:spPr>
          <a:xfrm>
            <a:off x="1537253" y="248120"/>
            <a:ext cx="99523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Як відрізнити посилання від інших об’єктів веб-сторінки?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Текст, що є посиланням, може бути підкресленим або виділеним іншим кольором, малюнок — виділений рамкою тощо.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microsoft.com/mspress/books/sampchap/4800/0735611874-07.gif">
            <a:extLst>
              <a:ext uri="{FF2B5EF4-FFF2-40B4-BE49-F238E27FC236}">
                <a16:creationId xmlns:a16="http://schemas.microsoft.com/office/drawing/2014/main" id="{D312F2C4-E47D-4572-8FA7-060542C9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13" y="2843314"/>
            <a:ext cx="5611370" cy="3668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learnthenet.com/assets/images/hyperlink.png">
            <a:extLst>
              <a:ext uri="{FF2B5EF4-FFF2-40B4-BE49-F238E27FC236}">
                <a16:creationId xmlns:a16="http://schemas.microsoft.com/office/drawing/2014/main" id="{EC3C8FE9-FBFD-4777-A434-24A753E43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53" y="3043710"/>
            <a:ext cx="3267827" cy="3267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0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37.xn--d1aueo.xn--p1ai/img/skolioz.png">
            <a:extLst>
              <a:ext uri="{FF2B5EF4-FFF2-40B4-BE49-F238E27FC236}">
                <a16:creationId xmlns:a16="http://schemas.microsoft.com/office/drawing/2014/main" id="{D8BCEB54-79A4-47DF-949B-88AC70D667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4" r="6797"/>
          <a:stretch/>
        </p:blipFill>
        <p:spPr bwMode="auto">
          <a:xfrm>
            <a:off x="6096000" y="740168"/>
            <a:ext cx="4486275" cy="5377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073935-983D-4F55-86D2-75E72D782EDD}"/>
              </a:ext>
            </a:extLst>
          </p:cNvPr>
          <p:cNvSpPr/>
          <p:nvPr/>
        </p:nvSpPr>
        <p:spPr>
          <a:xfrm>
            <a:off x="927652" y="366623"/>
            <a:ext cx="48635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Хто ж там, хто ж там вже стомився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наліво похилився?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Треба дружно всім нам стати,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Фізкультпаузу почати.	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Руки в боки, вгору, вниз,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 – не помились.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Руки вгору, руки в боки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зроби чотири кроки. 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Вище руки </a:t>
            </a:r>
            <a:r>
              <a:rPr lang="uk-UA" sz="28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підніми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спокійно опусти. 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Плесніть, діти кілька раз 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роботу – все гаразд.</a:t>
            </a:r>
            <a:endParaRPr lang="ru-RU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61DFF2-0599-4BB2-B608-92CDDAAB5626}"/>
              </a:ext>
            </a:extLst>
          </p:cNvPr>
          <p:cNvSpPr/>
          <p:nvPr/>
        </p:nvSpPr>
        <p:spPr>
          <a:xfrm>
            <a:off x="901147" y="110610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40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чого потрібний інтернет?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E66564F-89BD-4B8E-A948-BB6A34C385A6}"/>
              </a:ext>
            </a:extLst>
          </p:cNvPr>
          <p:cNvSpPr/>
          <p:nvPr/>
        </p:nvSpPr>
        <p:spPr>
          <a:xfrm>
            <a:off x="901147" y="253407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Чи можна знайти в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інтернеті все?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F53A0A-6558-4069-A0F2-D5C319711D68}"/>
              </a:ext>
            </a:extLst>
          </p:cNvPr>
          <p:cNvSpPr/>
          <p:nvPr/>
        </p:nvSpPr>
        <p:spPr>
          <a:xfrm>
            <a:off x="768626" y="396204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За допомогою якого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пристрою вводиться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000" i="1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інформація?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AC03E2-087C-4A47-8C16-8D9A6DBB0990}"/>
              </a:ext>
            </a:extLst>
          </p:cNvPr>
          <p:cNvSpPr/>
          <p:nvPr/>
        </p:nvSpPr>
        <p:spPr>
          <a:xfrm>
            <a:off x="3564834" y="90440"/>
            <a:ext cx="5976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Повторюємо</a:t>
            </a:r>
            <a:r>
              <a:rPr lang="uk-UA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:\Документи\Sait\сайт кабінет\icons\книга.png">
            <a:extLst>
              <a:ext uri="{FF2B5EF4-FFF2-40B4-BE49-F238E27FC236}">
                <a16:creationId xmlns:a16="http://schemas.microsoft.com/office/drawing/2014/main" id="{FFFE5380-210B-481D-8AD5-8A000C2E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1027">
            <a:off x="7081270" y="911824"/>
            <a:ext cx="3807015" cy="5034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3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8074C4F-7B60-4ECA-B9F8-930C9589AD3A}"/>
              </a:ext>
            </a:extLst>
          </p:cNvPr>
          <p:cNvSpPr/>
          <p:nvPr/>
        </p:nvSpPr>
        <p:spPr>
          <a:xfrm>
            <a:off x="1604766" y="-16653"/>
            <a:ext cx="7209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за комп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ютером</a:t>
            </a:r>
            <a:endParaRPr lang="uk-UA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4C9D18-BDF6-4DCD-A1F2-57F1BA323DA9}"/>
              </a:ext>
            </a:extLst>
          </p:cNvPr>
          <p:cNvSpPr/>
          <p:nvPr/>
        </p:nvSpPr>
        <p:spPr>
          <a:xfrm>
            <a:off x="0" y="697256"/>
            <a:ext cx="92995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 правил безпечної поведінки за комп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ютером</a:t>
            </a:r>
            <a:endParaRPr lang="uk-UA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20BE18-E77D-47BA-899D-B303BCB920F6}"/>
              </a:ext>
            </a:extLst>
          </p:cNvPr>
          <p:cNvSpPr/>
          <p:nvPr/>
        </p:nvSpPr>
        <p:spPr>
          <a:xfrm>
            <a:off x="693864" y="1889303"/>
            <a:ext cx="8618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Тримай безпечну відстань від очей до екрану монітора – 50 см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0829300-F25E-4C28-9DB4-FE7555BF962E}"/>
              </a:ext>
            </a:extLst>
          </p:cNvPr>
          <p:cNvSpPr/>
          <p:nvPr/>
        </p:nvSpPr>
        <p:spPr>
          <a:xfrm>
            <a:off x="693864" y="2797243"/>
            <a:ext cx="6125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Руки мають бути чистими та сухими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86BF44D-79BB-472E-8E24-D877CF0F750A}"/>
              </a:ext>
            </a:extLst>
          </p:cNvPr>
          <p:cNvSpPr/>
          <p:nvPr/>
        </p:nvSpPr>
        <p:spPr>
          <a:xfrm>
            <a:off x="693864" y="3291640"/>
            <a:ext cx="6705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Розміщуй ПК лише на рівній поверхні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122D53-8988-42C3-ABB2-133794DE8938}"/>
              </a:ext>
            </a:extLst>
          </p:cNvPr>
          <p:cNvSpPr/>
          <p:nvPr/>
        </p:nvSpPr>
        <p:spPr>
          <a:xfrm>
            <a:off x="693864" y="3786037"/>
            <a:ext cx="9713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Підключай шнур живлення лише під керівництвом учителя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E5F40EC-3174-4AB8-A80A-531B4FA2391C}"/>
              </a:ext>
            </a:extLst>
          </p:cNvPr>
          <p:cNvSpPr/>
          <p:nvPr/>
        </p:nvSpPr>
        <p:spPr>
          <a:xfrm>
            <a:off x="693864" y="4280391"/>
            <a:ext cx="11131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Не торкайся проводів живлення, розеток, задньої панелі системного блока та монітора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4A18FEB-FAA0-499B-A190-279FFABC476C}"/>
              </a:ext>
            </a:extLst>
          </p:cNvPr>
          <p:cNvSpPr/>
          <p:nvPr/>
        </p:nvSpPr>
        <p:spPr>
          <a:xfrm>
            <a:off x="693864" y="5173537"/>
            <a:ext cx="10429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Не користуйся сторонніми предметами та не </a:t>
            </a:r>
            <a:r>
              <a:rPr lang="uk-UA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принось</a:t>
            </a: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їжі і напої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527A779-77BF-424D-B1FB-4B911A9B42C0}"/>
              </a:ext>
            </a:extLst>
          </p:cNvPr>
          <p:cNvSpPr/>
          <p:nvPr/>
        </p:nvSpPr>
        <p:spPr>
          <a:xfrm>
            <a:off x="693864" y="5635795"/>
            <a:ext cx="9311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Час безперервної роботи за комп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ютером</a:t>
            </a:r>
            <a:r>
              <a:rPr lang="uk-UA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більше 15 хв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9E04579-8F6F-4864-AEDA-8AACC4556010}"/>
              </a:ext>
            </a:extLst>
          </p:cNvPr>
          <p:cNvSpPr/>
          <p:nvPr/>
        </p:nvSpPr>
        <p:spPr>
          <a:xfrm>
            <a:off x="693864" y="6098054"/>
            <a:ext cx="11413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При виникненні незвичайної ситуації – негайно повідом учителя</a:t>
            </a:r>
          </a:p>
        </p:txBody>
      </p:sp>
      <p:pic>
        <p:nvPicPr>
          <p:cNvPr id="4100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DFF82C91-44B6-4AE4-8ADA-2509AD35E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3503">
            <a:off x="9100459" y="456830"/>
            <a:ext cx="2810076" cy="2928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0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F8E0BF5-90EC-4198-9B5E-0295B33F617D}"/>
              </a:ext>
            </a:extLst>
          </p:cNvPr>
          <p:cNvSpPr/>
          <p:nvPr/>
        </p:nvSpPr>
        <p:spPr>
          <a:xfrm>
            <a:off x="1601638" y="94590"/>
            <a:ext cx="9329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Інструктаж учителя та виконання роботи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E6EE27-55D2-4229-8C23-0D1E2467DD09}"/>
              </a:ext>
            </a:extLst>
          </p:cNvPr>
          <p:cNvSpPr/>
          <p:nvPr/>
        </p:nvSpPr>
        <p:spPr>
          <a:xfrm>
            <a:off x="991004" y="852373"/>
            <a:ext cx="10146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Запустити на виконання браузер, який </a:t>
            </a:r>
            <a:r>
              <a:rPr lang="uk-UA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вкаже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вчитель</a:t>
            </a:r>
            <a:endParaRPr lang="ru-RU" sz="3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031B94A-44C5-49E9-B0B4-EBA290499378}"/>
              </a:ext>
            </a:extLst>
          </p:cNvPr>
          <p:cNvSpPr/>
          <p:nvPr/>
        </p:nvSpPr>
        <p:spPr>
          <a:xfrm>
            <a:off x="991004" y="1992777"/>
            <a:ext cx="10790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3.</a:t>
            </a:r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uk-UA" sz="3200" i="1" dirty="0">
                <a:latin typeface="Times New Roman" panose="02020603050405020304" pitchFamily="18" charset="0"/>
              </a:rPr>
              <a:t>Розглянь головну сторінку </a:t>
            </a:r>
            <a:r>
              <a:rPr lang="uk-UA" sz="3200" i="1" dirty="0" err="1">
                <a:latin typeface="Times New Roman" panose="02020603050405020304" pitchFamily="18" charset="0"/>
              </a:rPr>
              <a:t>сайта</a:t>
            </a:r>
            <a:r>
              <a:rPr lang="uk-UA" sz="3200" i="1" dirty="0">
                <a:latin typeface="Times New Roman" panose="02020603050405020304" pitchFamily="18" charset="0"/>
              </a:rPr>
              <a:t>. </a:t>
            </a:r>
            <a:endParaRPr lang="ru-RU" sz="32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C93029-17B3-4ACD-8D65-BDD6A187ED77}"/>
              </a:ext>
            </a:extLst>
          </p:cNvPr>
          <p:cNvSpPr/>
          <p:nvPr/>
        </p:nvSpPr>
        <p:spPr>
          <a:xfrm>
            <a:off x="991005" y="1408002"/>
            <a:ext cx="10888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У поле адреси введи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tuxpaint.org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та натисни клавішу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Enter</a:t>
            </a:r>
            <a:endParaRPr lang="ru-RU" sz="3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5E446D0-2313-40AE-BF5F-B58E14D1F5CE}"/>
              </a:ext>
            </a:extLst>
          </p:cNvPr>
          <p:cNvSpPr/>
          <p:nvPr/>
        </p:nvSpPr>
        <p:spPr>
          <a:xfrm>
            <a:off x="942038" y="3069995"/>
            <a:ext cx="10888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Перейди на сторінку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Gallery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(Галерея) та ознайомся з малюнками твоїх однолітків з усього світу.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414A00-5531-4302-B639-916205E11D03}"/>
              </a:ext>
            </a:extLst>
          </p:cNvPr>
          <p:cNvSpPr/>
          <p:nvPr/>
        </p:nvSpPr>
        <p:spPr>
          <a:xfrm>
            <a:off x="991004" y="5054860"/>
            <a:ext cx="87327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Збережи малюнок у папці, яку </a:t>
            </a:r>
            <a:r>
              <a:rPr lang="uk-UA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вкаже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вчитель.</a:t>
            </a:r>
          </a:p>
          <a:p>
            <a:r>
              <a:rPr lang="uk-UA" sz="3200" i="1" dirty="0">
                <a:latin typeface="Times New Roman" panose="02020603050405020304" pitchFamily="18" charset="0"/>
              </a:rPr>
              <a:t>    Вибери малюнок, який ти хочеш зберегти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AB00960-BE74-4D9F-A081-3D73A0468558}"/>
              </a:ext>
            </a:extLst>
          </p:cNvPr>
          <p:cNvSpPr/>
          <p:nvPr/>
        </p:nvSpPr>
        <p:spPr>
          <a:xfrm>
            <a:off x="942038" y="6132078"/>
            <a:ext cx="3730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6. </a:t>
            </a:r>
            <a:r>
              <a:rPr lang="uk-UA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Закрийте браузер</a:t>
            </a:r>
            <a:endParaRPr lang="ru-RU" sz="3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D49BFC9-DE00-4005-9814-053CF4149C82}"/>
              </a:ext>
            </a:extLst>
          </p:cNvPr>
          <p:cNvSpPr/>
          <p:nvPr/>
        </p:nvSpPr>
        <p:spPr>
          <a:xfrm>
            <a:off x="1118348" y="4044544"/>
            <a:ext cx="10760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prstClr val="white"/>
                </a:solidFill>
                <a:latin typeface="Times New Roman" panose="02020603050405020304" pitchFamily="18" charset="0"/>
              </a:rPr>
              <a:t>Для переходу на нову сторінку віртуальної експозиції вибери номер сторінки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6A505C-D242-44F0-8EFC-597E0A624C7E}"/>
              </a:ext>
            </a:extLst>
          </p:cNvPr>
          <p:cNvSpPr/>
          <p:nvPr/>
        </p:nvSpPr>
        <p:spPr>
          <a:xfrm>
            <a:off x="532132" y="2514366"/>
            <a:ext cx="114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i="1" dirty="0">
                <a:solidFill>
                  <a:prstClr val="white"/>
                </a:solidFill>
                <a:latin typeface="Times New Roman" panose="02020603050405020304" pitchFamily="18" charset="0"/>
              </a:rPr>
              <a:t>Ліворуч ти побачиш перелік сторінок, з яких складається 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3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56E519D-3010-4E2C-B2EB-E1003DE281EA}"/>
              </a:ext>
            </a:extLst>
          </p:cNvPr>
          <p:cNvSpPr/>
          <p:nvPr/>
        </p:nvSpPr>
        <p:spPr>
          <a:xfrm>
            <a:off x="1099929" y="228049"/>
            <a:ext cx="102704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зараз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користуються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сайтами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Однокласники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«В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почули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принесе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37A7EC-7DE9-42F8-92DD-0D20E26F52E3}"/>
              </a:ext>
            </a:extLst>
          </p:cNvPr>
          <p:cNvSpPr/>
          <p:nvPr/>
        </p:nvSpPr>
        <p:spPr>
          <a:xfrm>
            <a:off x="714663" y="2858750"/>
            <a:ext cx="4428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Мікрофон</a:t>
            </a:r>
            <a:r>
              <a:rPr lang="ru-RU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81DC4C-5AE8-47CD-B6B9-9A5A4D1261F9}"/>
              </a:ext>
            </a:extLst>
          </p:cNvPr>
          <p:cNvSpPr/>
          <p:nvPr/>
        </p:nvSpPr>
        <p:spPr>
          <a:xfrm>
            <a:off x="1603513" y="3628191"/>
            <a:ext cx="49430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Закінчіть</a:t>
            </a:r>
            <a:r>
              <a:rPr lang="ru-RU" sz="40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u="sng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40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знаю…</a:t>
            </a:r>
          </a:p>
          <a:p>
            <a:pPr lvl="0"/>
            <a:r>
              <a:rPr lang="ru-RU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умію</a:t>
            </a:r>
            <a:r>
              <a:rPr lang="ru-RU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буду </a:t>
            </a:r>
            <a:r>
              <a:rPr lang="ru-RU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57B2AE-1BC3-4033-AFA7-63444CB6A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5099">
            <a:off x="6663474" y="2451000"/>
            <a:ext cx="4248978" cy="40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62F35B-59DA-41CE-B194-FF8A3730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310" y="2164039"/>
            <a:ext cx="4439505" cy="34507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593E8F3-65E6-4B7A-B8F6-24F14C99A15D}"/>
              </a:ext>
            </a:extLst>
          </p:cNvPr>
          <p:cNvSpPr/>
          <p:nvPr/>
        </p:nvSpPr>
        <p:spPr>
          <a:xfrm>
            <a:off x="3274088" y="661457"/>
            <a:ext cx="51059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5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1184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EB15532-AC33-4FBD-B53C-6944E15BC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631685"/>
              </p:ext>
            </p:extLst>
          </p:nvPr>
        </p:nvGraphicFramePr>
        <p:xfrm>
          <a:off x="4146456" y="1342539"/>
          <a:ext cx="3032624" cy="640080"/>
        </p:xfrm>
        <a:graphic>
          <a:graphicData uri="http://schemas.openxmlformats.org/drawingml/2006/table">
            <a:tbl>
              <a:tblPr firstRow="1" bandRow="1"/>
              <a:tblGrid>
                <a:gridCol w="433232">
                  <a:extLst>
                    <a:ext uri="{9D8B030D-6E8A-4147-A177-3AD203B41FA5}">
                      <a16:colId xmlns:a16="http://schemas.microsoft.com/office/drawing/2014/main" val="3347015841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698626843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9071732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1148905700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942116930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058517373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772472140"/>
                    </a:ext>
                  </a:extLst>
                </a:gridCol>
              </a:tblGrid>
              <a:tr h="473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32839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7FABB1B-B8CC-455C-92DE-2DC4E5021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581743"/>
              </p:ext>
            </p:extLst>
          </p:nvPr>
        </p:nvGraphicFramePr>
        <p:xfrm>
          <a:off x="4146456" y="1981972"/>
          <a:ext cx="2599392" cy="640080"/>
        </p:xfrm>
        <a:graphic>
          <a:graphicData uri="http://schemas.openxmlformats.org/drawingml/2006/table">
            <a:tbl>
              <a:tblPr firstRow="1" bandRow="1"/>
              <a:tblGrid>
                <a:gridCol w="433232">
                  <a:extLst>
                    <a:ext uri="{9D8B030D-6E8A-4147-A177-3AD203B41FA5}">
                      <a16:colId xmlns:a16="http://schemas.microsoft.com/office/drawing/2014/main" val="783997907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515671114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260944155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818843382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143718132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819290988"/>
                    </a:ext>
                  </a:extLst>
                </a:gridCol>
              </a:tblGrid>
              <a:tr h="473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49537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6BF2F16-814E-44C8-BB48-838297FA8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317264"/>
              </p:ext>
            </p:extLst>
          </p:nvPr>
        </p:nvGraphicFramePr>
        <p:xfrm>
          <a:off x="3713224" y="2593493"/>
          <a:ext cx="3032624" cy="640080"/>
        </p:xfrm>
        <a:graphic>
          <a:graphicData uri="http://schemas.openxmlformats.org/drawingml/2006/table">
            <a:tbl>
              <a:tblPr firstRow="1" bandRow="1"/>
              <a:tblGrid>
                <a:gridCol w="433232">
                  <a:extLst>
                    <a:ext uri="{9D8B030D-6E8A-4147-A177-3AD203B41FA5}">
                      <a16:colId xmlns:a16="http://schemas.microsoft.com/office/drawing/2014/main" val="2743879029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634515054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1799064244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1395278103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609490497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1921060599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497616059"/>
                    </a:ext>
                  </a:extLst>
                </a:gridCol>
              </a:tblGrid>
              <a:tr h="473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8842707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02CC20DF-E75A-4147-8A5A-49B1D63E7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12698"/>
              </p:ext>
            </p:extLst>
          </p:nvPr>
        </p:nvGraphicFramePr>
        <p:xfrm>
          <a:off x="3713224" y="3239455"/>
          <a:ext cx="3899088" cy="640080"/>
        </p:xfrm>
        <a:graphic>
          <a:graphicData uri="http://schemas.openxmlformats.org/drawingml/2006/table">
            <a:tbl>
              <a:tblPr firstRow="1" bandRow="1"/>
              <a:tblGrid>
                <a:gridCol w="433232">
                  <a:extLst>
                    <a:ext uri="{9D8B030D-6E8A-4147-A177-3AD203B41FA5}">
                      <a16:colId xmlns:a16="http://schemas.microsoft.com/office/drawing/2014/main" val="1183905137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920073778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815816852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911817376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414744000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52530964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510355572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047336436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216627816"/>
                    </a:ext>
                  </a:extLst>
                </a:gridCol>
              </a:tblGrid>
              <a:tr h="473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6319359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44EC33B-E07C-47BC-9309-8F646D392F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365063"/>
              </p:ext>
            </p:extLst>
          </p:nvPr>
        </p:nvGraphicFramePr>
        <p:xfrm>
          <a:off x="4146456" y="3878888"/>
          <a:ext cx="3465856" cy="640080"/>
        </p:xfrm>
        <a:graphic>
          <a:graphicData uri="http://schemas.openxmlformats.org/drawingml/2006/table">
            <a:tbl>
              <a:tblPr firstRow="1" bandRow="1"/>
              <a:tblGrid>
                <a:gridCol w="433232">
                  <a:extLst>
                    <a:ext uri="{9D8B030D-6E8A-4147-A177-3AD203B41FA5}">
                      <a16:colId xmlns:a16="http://schemas.microsoft.com/office/drawing/2014/main" val="2135537268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1012206126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659803412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920578482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874536463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574050427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642717536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91972032"/>
                    </a:ext>
                  </a:extLst>
                </a:gridCol>
              </a:tblGrid>
              <a:tr h="473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662948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FAF5CF3F-592C-474D-AF49-CEFD86B19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777317"/>
              </p:ext>
            </p:extLst>
          </p:nvPr>
        </p:nvGraphicFramePr>
        <p:xfrm>
          <a:off x="3713224" y="4518968"/>
          <a:ext cx="3032624" cy="640080"/>
        </p:xfrm>
        <a:graphic>
          <a:graphicData uri="http://schemas.openxmlformats.org/drawingml/2006/table">
            <a:tbl>
              <a:tblPr firstRow="1" bandRow="1"/>
              <a:tblGrid>
                <a:gridCol w="433232">
                  <a:extLst>
                    <a:ext uri="{9D8B030D-6E8A-4147-A177-3AD203B41FA5}">
                      <a16:colId xmlns:a16="http://schemas.microsoft.com/office/drawing/2014/main" val="3603480785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706568089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312728283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1457386570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1944391246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7941650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911093449"/>
                    </a:ext>
                  </a:extLst>
                </a:gridCol>
              </a:tblGrid>
              <a:tr h="473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65176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327F9E62-8617-4871-860C-9DADB213C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262342"/>
              </p:ext>
            </p:extLst>
          </p:nvPr>
        </p:nvGraphicFramePr>
        <p:xfrm>
          <a:off x="4146456" y="5169575"/>
          <a:ext cx="2599392" cy="640080"/>
        </p:xfrm>
        <a:graphic>
          <a:graphicData uri="http://schemas.openxmlformats.org/drawingml/2006/table">
            <a:tbl>
              <a:tblPr firstRow="1" bandRow="1"/>
              <a:tblGrid>
                <a:gridCol w="433232">
                  <a:extLst>
                    <a:ext uri="{9D8B030D-6E8A-4147-A177-3AD203B41FA5}">
                      <a16:colId xmlns:a16="http://schemas.microsoft.com/office/drawing/2014/main" val="1802180916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059649421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575615363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590457753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614376861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748291033"/>
                    </a:ext>
                  </a:extLst>
                </a:gridCol>
              </a:tblGrid>
              <a:tr h="473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9723011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A7564000-1FDD-4536-9F0A-691E4041F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222093"/>
              </p:ext>
            </p:extLst>
          </p:nvPr>
        </p:nvGraphicFramePr>
        <p:xfrm>
          <a:off x="3279992" y="5798481"/>
          <a:ext cx="3465856" cy="640080"/>
        </p:xfrm>
        <a:graphic>
          <a:graphicData uri="http://schemas.openxmlformats.org/drawingml/2006/table">
            <a:tbl>
              <a:tblPr firstRow="1" bandRow="1"/>
              <a:tblGrid>
                <a:gridCol w="433232">
                  <a:extLst>
                    <a:ext uri="{9D8B030D-6E8A-4147-A177-3AD203B41FA5}">
                      <a16:colId xmlns:a16="http://schemas.microsoft.com/office/drawing/2014/main" val="3005132894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1756904863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09845970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455978781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2489834137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886527132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1548113295"/>
                    </a:ext>
                  </a:extLst>
                </a:gridCol>
                <a:gridCol w="433232">
                  <a:extLst>
                    <a:ext uri="{9D8B030D-6E8A-4147-A177-3AD203B41FA5}">
                      <a16:colId xmlns:a16="http://schemas.microsoft.com/office/drawing/2014/main" val="3719119855"/>
                    </a:ext>
                  </a:extLst>
                </a:gridCol>
              </a:tblGrid>
              <a:tr h="4734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3600" b="1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613737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BA7474D-575B-443C-B81E-E5A92F7E558A}"/>
              </a:ext>
            </a:extLst>
          </p:cNvPr>
          <p:cNvSpPr/>
          <p:nvPr/>
        </p:nvSpPr>
        <p:spPr>
          <a:xfrm>
            <a:off x="3706912" y="1430193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1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C97C8C-EA5A-43CA-83E0-0EF428325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316" y="4518968"/>
            <a:ext cx="1475360" cy="1682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C8392B-CCA2-4262-B589-09336C4A0534}"/>
              </a:ext>
            </a:extLst>
          </p:cNvPr>
          <p:cNvSpPr/>
          <p:nvPr/>
        </p:nvSpPr>
        <p:spPr>
          <a:xfrm>
            <a:off x="3706912" y="2065628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2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5FAB1E6-6295-47BD-82F8-9CE8C78326BD}"/>
              </a:ext>
            </a:extLst>
          </p:cNvPr>
          <p:cNvSpPr/>
          <p:nvPr/>
        </p:nvSpPr>
        <p:spPr>
          <a:xfrm>
            <a:off x="3267368" y="270506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53A20E-0317-46A1-A1B1-2D974156916D}"/>
              </a:ext>
            </a:extLst>
          </p:cNvPr>
          <p:cNvSpPr/>
          <p:nvPr/>
        </p:nvSpPr>
        <p:spPr>
          <a:xfrm>
            <a:off x="3279992" y="3323425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4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F3BB2B1-5FEE-4CB4-A94A-C90E01377DA9}"/>
              </a:ext>
            </a:extLst>
          </p:cNvPr>
          <p:cNvSpPr/>
          <p:nvPr/>
        </p:nvSpPr>
        <p:spPr>
          <a:xfrm>
            <a:off x="3706912" y="397375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5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5DDEBCA-9696-4B4C-A90B-4775B16F6A74}"/>
              </a:ext>
            </a:extLst>
          </p:cNvPr>
          <p:cNvSpPr/>
          <p:nvPr/>
        </p:nvSpPr>
        <p:spPr>
          <a:xfrm>
            <a:off x="3279992" y="4589585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6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AFF04F6-DB42-4B0F-804D-953B256C03E2}"/>
              </a:ext>
            </a:extLst>
          </p:cNvPr>
          <p:cNvSpPr/>
          <p:nvPr/>
        </p:nvSpPr>
        <p:spPr>
          <a:xfrm>
            <a:off x="3719536" y="522962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7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768C0D6-7D87-4C96-AB7D-960761DFE308}"/>
              </a:ext>
            </a:extLst>
          </p:cNvPr>
          <p:cNvSpPr/>
          <p:nvPr/>
        </p:nvSpPr>
        <p:spPr>
          <a:xfrm>
            <a:off x="2840448" y="590656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8</a:t>
            </a:r>
          </a:p>
        </p:txBody>
      </p:sp>
      <p:grpSp>
        <p:nvGrpSpPr>
          <p:cNvPr id="20" name="Групувати 14">
            <a:extLst>
              <a:ext uri="{FF2B5EF4-FFF2-40B4-BE49-F238E27FC236}">
                <a16:creationId xmlns:a16="http://schemas.microsoft.com/office/drawing/2014/main" id="{B4FD4E72-1757-440A-895D-661860D36B3D}"/>
              </a:ext>
            </a:extLst>
          </p:cNvPr>
          <p:cNvGrpSpPr/>
          <p:nvPr/>
        </p:nvGrpSpPr>
        <p:grpSpPr>
          <a:xfrm>
            <a:off x="9578321" y="4603230"/>
            <a:ext cx="1373950" cy="1186172"/>
            <a:chOff x="7251399" y="1987682"/>
            <a:chExt cx="1774765" cy="1114932"/>
          </a:xfrm>
        </p:grpSpPr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B6223297-65A9-42D1-A8DF-208B5D2625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39588" y="1987682"/>
              <a:ext cx="1486576" cy="1114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кутна виноска 18">
              <a:extLst>
                <a:ext uri="{FF2B5EF4-FFF2-40B4-BE49-F238E27FC236}">
                  <a16:creationId xmlns:a16="http://schemas.microsoft.com/office/drawing/2014/main" id="{61B8EE9F-1E5C-4F58-A1F8-BF307B7B66FC}"/>
                </a:ext>
              </a:extLst>
            </p:cNvPr>
            <p:cNvSpPr/>
            <p:nvPr/>
          </p:nvSpPr>
          <p:spPr>
            <a:xfrm>
              <a:off x="7251399" y="2169666"/>
              <a:ext cx="433401" cy="403051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2</a:t>
              </a:r>
            </a:p>
          </p:txBody>
        </p:sp>
      </p:grpSp>
      <p:grpSp>
        <p:nvGrpSpPr>
          <p:cNvPr id="24" name="Групувати 19">
            <a:extLst>
              <a:ext uri="{FF2B5EF4-FFF2-40B4-BE49-F238E27FC236}">
                <a16:creationId xmlns:a16="http://schemas.microsoft.com/office/drawing/2014/main" id="{81D316A8-03DE-438B-8CC9-5D43215245CD}"/>
              </a:ext>
            </a:extLst>
          </p:cNvPr>
          <p:cNvGrpSpPr/>
          <p:nvPr/>
        </p:nvGrpSpPr>
        <p:grpSpPr>
          <a:xfrm>
            <a:off x="9671434" y="555914"/>
            <a:ext cx="1679063" cy="1679063"/>
            <a:chOff x="-722890" y="1693752"/>
            <a:chExt cx="2238750" cy="2058031"/>
          </a:xfrm>
        </p:grpSpPr>
        <p:pic>
          <p:nvPicPr>
            <p:cNvPr id="26" name="Picture 6">
              <a:extLst>
                <a:ext uri="{FF2B5EF4-FFF2-40B4-BE49-F238E27FC236}">
                  <a16:creationId xmlns:a16="http://schemas.microsoft.com/office/drawing/2014/main" id="{3DED4BDE-9B04-4153-B84D-C1CE123EA9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722890" y="1693752"/>
              <a:ext cx="2238750" cy="2058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Прямокутна виноска 21">
              <a:extLst>
                <a:ext uri="{FF2B5EF4-FFF2-40B4-BE49-F238E27FC236}">
                  <a16:creationId xmlns:a16="http://schemas.microsoft.com/office/drawing/2014/main" id="{BEB36B15-B126-40F1-8395-8B981BA4E090}"/>
                </a:ext>
              </a:extLst>
            </p:cNvPr>
            <p:cNvSpPr/>
            <p:nvPr/>
          </p:nvSpPr>
          <p:spPr>
            <a:xfrm>
              <a:off x="-722890" y="1901806"/>
              <a:ext cx="433401" cy="403051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3</a:t>
              </a:r>
            </a:p>
          </p:txBody>
        </p:sp>
      </p:grpSp>
      <p:grpSp>
        <p:nvGrpSpPr>
          <p:cNvPr id="28" name="Групувати 24">
            <a:extLst>
              <a:ext uri="{FF2B5EF4-FFF2-40B4-BE49-F238E27FC236}">
                <a16:creationId xmlns:a16="http://schemas.microsoft.com/office/drawing/2014/main" id="{E7C65D77-26F2-45CC-9CAF-8029601F8012}"/>
              </a:ext>
            </a:extLst>
          </p:cNvPr>
          <p:cNvGrpSpPr/>
          <p:nvPr/>
        </p:nvGrpSpPr>
        <p:grpSpPr>
          <a:xfrm>
            <a:off x="7030514" y="4487838"/>
            <a:ext cx="2201957" cy="2370162"/>
            <a:chOff x="8388785" y="3207963"/>
            <a:chExt cx="2935943" cy="2370162"/>
          </a:xfrm>
        </p:grpSpPr>
        <p:pic>
          <p:nvPicPr>
            <p:cNvPr id="30" name="Picture 8">
              <a:extLst>
                <a:ext uri="{FF2B5EF4-FFF2-40B4-BE49-F238E27FC236}">
                  <a16:creationId xmlns:a16="http://schemas.microsoft.com/office/drawing/2014/main" id="{0A7C652A-0DF4-41DB-9458-C7CA0F2BBE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8785" y="3207963"/>
              <a:ext cx="2935943" cy="1721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кутна виноска 27">
              <a:extLst>
                <a:ext uri="{FF2B5EF4-FFF2-40B4-BE49-F238E27FC236}">
                  <a16:creationId xmlns:a16="http://schemas.microsoft.com/office/drawing/2014/main" id="{638AAE1B-BDBB-4DBB-8B23-99B473CBF5E7}"/>
                </a:ext>
              </a:extLst>
            </p:cNvPr>
            <p:cNvSpPr/>
            <p:nvPr/>
          </p:nvSpPr>
          <p:spPr>
            <a:xfrm>
              <a:off x="8671318" y="3256386"/>
              <a:ext cx="433401" cy="403051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3CA601-AABF-4303-866B-7BA53954B301}"/>
                </a:ext>
              </a:extLst>
            </p:cNvPr>
            <p:cNvSpPr txBox="1"/>
            <p:nvPr/>
          </p:nvSpPr>
          <p:spPr>
            <a:xfrm>
              <a:off x="9026165" y="5116460"/>
              <a:ext cx="2060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400" b="1" i="1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… блок</a:t>
              </a:r>
            </a:p>
          </p:txBody>
        </p:sp>
      </p:grpSp>
      <p:grpSp>
        <p:nvGrpSpPr>
          <p:cNvPr id="33" name="Групувати 29">
            <a:extLst>
              <a:ext uri="{FF2B5EF4-FFF2-40B4-BE49-F238E27FC236}">
                <a16:creationId xmlns:a16="http://schemas.microsoft.com/office/drawing/2014/main" id="{D79370AF-A98E-47A4-AC6A-EC905262CDE2}"/>
              </a:ext>
            </a:extLst>
          </p:cNvPr>
          <p:cNvGrpSpPr/>
          <p:nvPr/>
        </p:nvGrpSpPr>
        <p:grpSpPr>
          <a:xfrm>
            <a:off x="7970731" y="2207876"/>
            <a:ext cx="1261740" cy="1242847"/>
            <a:chOff x="6599116" y="4250657"/>
            <a:chExt cx="1682320" cy="1242847"/>
          </a:xfrm>
        </p:grpSpPr>
        <p:pic>
          <p:nvPicPr>
            <p:cNvPr id="35" name="Picture 10">
              <a:extLst>
                <a:ext uri="{FF2B5EF4-FFF2-40B4-BE49-F238E27FC236}">
                  <a16:creationId xmlns:a16="http://schemas.microsoft.com/office/drawing/2014/main" id="{D3553AA7-4CA6-429D-A91A-0452622766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24307" y="4250657"/>
              <a:ext cx="1657129" cy="12428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Прямокутна виноска 36">
              <a:extLst>
                <a:ext uri="{FF2B5EF4-FFF2-40B4-BE49-F238E27FC236}">
                  <a16:creationId xmlns:a16="http://schemas.microsoft.com/office/drawing/2014/main" id="{1A4FD8FC-8062-4F93-8C66-088DC91ACC17}"/>
                </a:ext>
              </a:extLst>
            </p:cNvPr>
            <p:cNvSpPr/>
            <p:nvPr/>
          </p:nvSpPr>
          <p:spPr>
            <a:xfrm>
              <a:off x="6599116" y="4726740"/>
              <a:ext cx="433401" cy="403051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5</a:t>
              </a:r>
            </a:p>
          </p:txBody>
        </p:sp>
      </p:grpSp>
      <p:grpSp>
        <p:nvGrpSpPr>
          <p:cNvPr id="37" name="Групувати 34">
            <a:extLst>
              <a:ext uri="{FF2B5EF4-FFF2-40B4-BE49-F238E27FC236}">
                <a16:creationId xmlns:a16="http://schemas.microsoft.com/office/drawing/2014/main" id="{6687627F-0BFE-4A8E-B265-46F005796A68}"/>
              </a:ext>
            </a:extLst>
          </p:cNvPr>
          <p:cNvGrpSpPr/>
          <p:nvPr/>
        </p:nvGrpSpPr>
        <p:grpSpPr>
          <a:xfrm>
            <a:off x="9746081" y="3019717"/>
            <a:ext cx="1572728" cy="1250765"/>
            <a:chOff x="-850254" y="3686179"/>
            <a:chExt cx="2096970" cy="1533066"/>
          </a:xfrm>
        </p:grpSpPr>
        <p:pic>
          <p:nvPicPr>
            <p:cNvPr id="39" name="Picture 12">
              <a:extLst>
                <a:ext uri="{FF2B5EF4-FFF2-40B4-BE49-F238E27FC236}">
                  <a16:creationId xmlns:a16="http://schemas.microsoft.com/office/drawing/2014/main" id="{467EE180-BED4-46B8-8925-B7C39A94EA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-420970" y="3686179"/>
              <a:ext cx="1667686" cy="1533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кутна виноска 39">
              <a:extLst>
                <a:ext uri="{FF2B5EF4-FFF2-40B4-BE49-F238E27FC236}">
                  <a16:creationId xmlns:a16="http://schemas.microsoft.com/office/drawing/2014/main" id="{69293FFC-862E-4FC6-A2CD-384219DC76CD}"/>
                </a:ext>
              </a:extLst>
            </p:cNvPr>
            <p:cNvSpPr/>
            <p:nvPr/>
          </p:nvSpPr>
          <p:spPr>
            <a:xfrm>
              <a:off x="-850254" y="3758023"/>
              <a:ext cx="433401" cy="403051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6</a:t>
              </a:r>
            </a:p>
          </p:txBody>
        </p:sp>
      </p:grpSp>
      <p:grpSp>
        <p:nvGrpSpPr>
          <p:cNvPr id="41" name="Групувати 38">
            <a:extLst>
              <a:ext uri="{FF2B5EF4-FFF2-40B4-BE49-F238E27FC236}">
                <a16:creationId xmlns:a16="http://schemas.microsoft.com/office/drawing/2014/main" id="{C45408C8-C73B-45E1-9355-23CFDDF6F007}"/>
              </a:ext>
            </a:extLst>
          </p:cNvPr>
          <p:cNvGrpSpPr/>
          <p:nvPr/>
        </p:nvGrpSpPr>
        <p:grpSpPr>
          <a:xfrm>
            <a:off x="1234477" y="2662652"/>
            <a:ext cx="1567556" cy="1189312"/>
            <a:chOff x="6671434" y="5545895"/>
            <a:chExt cx="2090075" cy="1189312"/>
          </a:xfrm>
        </p:grpSpPr>
        <p:pic>
          <p:nvPicPr>
            <p:cNvPr id="43" name="Picture 14">
              <a:extLst>
                <a:ext uri="{FF2B5EF4-FFF2-40B4-BE49-F238E27FC236}">
                  <a16:creationId xmlns:a16="http://schemas.microsoft.com/office/drawing/2014/main" id="{328C6E91-2CB9-491D-A68F-B2670854B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75760" y="5545895"/>
              <a:ext cx="1585749" cy="1189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Прямокутна виноска 45">
              <a:extLst>
                <a:ext uri="{FF2B5EF4-FFF2-40B4-BE49-F238E27FC236}">
                  <a16:creationId xmlns:a16="http://schemas.microsoft.com/office/drawing/2014/main" id="{ADA77FC6-1764-49DC-BB99-35391F011162}"/>
                </a:ext>
              </a:extLst>
            </p:cNvPr>
            <p:cNvSpPr/>
            <p:nvPr/>
          </p:nvSpPr>
          <p:spPr>
            <a:xfrm>
              <a:off x="6671434" y="5701435"/>
              <a:ext cx="433401" cy="403051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7</a:t>
              </a:r>
            </a:p>
          </p:txBody>
        </p:sp>
      </p:grpSp>
      <p:grpSp>
        <p:nvGrpSpPr>
          <p:cNvPr id="45" name="Групувати 7">
            <a:extLst>
              <a:ext uri="{FF2B5EF4-FFF2-40B4-BE49-F238E27FC236}">
                <a16:creationId xmlns:a16="http://schemas.microsoft.com/office/drawing/2014/main" id="{9001CB19-EDAB-4C11-B216-E22817305D48}"/>
              </a:ext>
            </a:extLst>
          </p:cNvPr>
          <p:cNvGrpSpPr/>
          <p:nvPr/>
        </p:nvGrpSpPr>
        <p:grpSpPr>
          <a:xfrm>
            <a:off x="855151" y="736909"/>
            <a:ext cx="1352226" cy="1470967"/>
            <a:chOff x="231911" y="4982401"/>
            <a:chExt cx="1802968" cy="1802968"/>
          </a:xfrm>
        </p:grpSpPr>
        <p:pic>
          <p:nvPicPr>
            <p:cNvPr id="46" name="Picture 16" descr="joystick icon">
              <a:extLst>
                <a:ext uri="{FF2B5EF4-FFF2-40B4-BE49-F238E27FC236}">
                  <a16:creationId xmlns:a16="http://schemas.microsoft.com/office/drawing/2014/main" id="{F2812F52-9E72-4A3A-BE2C-4FF365ECA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911" y="4982401"/>
              <a:ext cx="1802968" cy="1802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Прямокутна виноска 12">
              <a:extLst>
                <a:ext uri="{FF2B5EF4-FFF2-40B4-BE49-F238E27FC236}">
                  <a16:creationId xmlns:a16="http://schemas.microsoft.com/office/drawing/2014/main" id="{3281E6BC-9848-4EBF-8B86-D76270F22DA3}"/>
                </a:ext>
              </a:extLst>
            </p:cNvPr>
            <p:cNvSpPr/>
            <p:nvPr/>
          </p:nvSpPr>
          <p:spPr>
            <a:xfrm>
              <a:off x="1198879" y="5118088"/>
              <a:ext cx="433401" cy="403051"/>
            </a:xfrm>
            <a:prstGeom prst="wedgeRectCallout">
              <a:avLst>
                <a:gd name="adj1" fmla="val 69115"/>
                <a:gd name="adj2" fmla="val -7196"/>
              </a:avLst>
            </a:prstGeom>
            <a:solidFill>
              <a:srgbClr val="339933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  <a:latin typeface="Verdana"/>
                </a:rPr>
                <a:t>8</a:t>
              </a:r>
            </a:p>
          </p:txBody>
        </p:sp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65DC944-A945-4358-BB9D-7EFEFD374E8C}"/>
              </a:ext>
            </a:extLst>
          </p:cNvPr>
          <p:cNvSpPr/>
          <p:nvPr/>
        </p:nvSpPr>
        <p:spPr>
          <a:xfrm>
            <a:off x="2674919" y="89488"/>
            <a:ext cx="66743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Розгадай кросворд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76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1">
            <a:extLst>
              <a:ext uri="{FF2B5EF4-FFF2-40B4-BE49-F238E27FC236}">
                <a16:creationId xmlns:a16="http://schemas.microsoft.com/office/drawing/2014/main" id="{6772D331-2469-403D-B241-130862698841}"/>
              </a:ext>
            </a:extLst>
          </p:cNvPr>
          <p:cNvSpPr/>
          <p:nvPr/>
        </p:nvSpPr>
        <p:spPr>
          <a:xfrm>
            <a:off x="1146017" y="664011"/>
            <a:ext cx="7547212" cy="1789818"/>
          </a:xfrm>
          <a:prstGeom prst="cloudCallout">
            <a:avLst>
              <a:gd name="adj1" fmla="val 9547"/>
              <a:gd name="adj2" fmla="val 89950"/>
            </a:avLst>
          </a:prstGeom>
          <a:solidFill>
            <a:srgbClr val="00843C"/>
          </a:solidFill>
          <a:ln w="19050" cap="flat" cmpd="sng" algn="ctr">
            <a:solidFill>
              <a:srgbClr val="00843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Молодці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karaoke-city.ru/images/smile.png">
            <a:extLst>
              <a:ext uri="{FF2B5EF4-FFF2-40B4-BE49-F238E27FC236}">
                <a16:creationId xmlns:a16="http://schemas.microsoft.com/office/drawing/2014/main" id="{897F1329-5C8A-4791-9A72-453A0CDE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67" y="2178250"/>
            <a:ext cx="4690006" cy="44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25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6ABF50-11BF-43EF-B8BA-D1D6BBF9B4FE}"/>
              </a:ext>
            </a:extLst>
          </p:cNvPr>
          <p:cNvSpPr/>
          <p:nvPr/>
        </p:nvSpPr>
        <p:spPr>
          <a:xfrm>
            <a:off x="1138844" y="-9198"/>
            <a:ext cx="71180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Навчившись відвідувати мережу Інтернет ви з легкістю зможете знайти будь-яку цікаву інформацію самостійно.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53A48A-8C67-454A-954A-968682D68771}"/>
              </a:ext>
            </a:extLst>
          </p:cNvPr>
          <p:cNvSpPr/>
          <p:nvPr/>
        </p:nvSpPr>
        <p:spPr>
          <a:xfrm>
            <a:off x="4697870" y="3860361"/>
            <a:ext cx="73200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розгадаємо ребуси та дізнаємось з якими поняттями ми сьогодні познайомимось.</a:t>
            </a:r>
            <a:endParaRPr lang="ru-RU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EA460B-897C-409B-9A85-52261E05F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17" y="808244"/>
            <a:ext cx="2874339" cy="1730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CAE158-CCE1-4FFE-91C1-2AE625742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37690">
            <a:off x="1934708" y="4017429"/>
            <a:ext cx="2624186" cy="23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5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.hswstatic.com/gif/willow/cobra-info0.gif">
            <a:extLst>
              <a:ext uri="{FF2B5EF4-FFF2-40B4-BE49-F238E27FC236}">
                <a16:creationId xmlns:a16="http://schemas.microsoft.com/office/drawing/2014/main" id="{CC4497BF-9D22-4D4A-A569-375929954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81" y="1298242"/>
            <a:ext cx="2857500" cy="3371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7F5E15-AAE9-43BD-A495-45B93B0BA80B}"/>
              </a:ext>
            </a:extLst>
          </p:cNvPr>
          <p:cNvSpPr txBox="1"/>
          <p:nvPr/>
        </p:nvSpPr>
        <p:spPr>
          <a:xfrm>
            <a:off x="5028223" y="1965248"/>
            <a:ext cx="11755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3800" b="1" cap="all" dirty="0">
                <a:ln w="9000" cmpd="sng">
                  <a:solidFill>
                    <a:srgbClr val="00632C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0632C">
                        <a:shade val="20000"/>
                        <a:satMod val="245000"/>
                      </a:srgbClr>
                    </a:gs>
                    <a:gs pos="43000">
                      <a:srgbClr val="00632C">
                        <a:satMod val="255000"/>
                      </a:srgbClr>
                    </a:gs>
                    <a:gs pos="48000">
                      <a:srgbClr val="00632C">
                        <a:shade val="85000"/>
                        <a:satMod val="255000"/>
                      </a:srgbClr>
                    </a:gs>
                    <a:gs pos="100000">
                      <a:srgbClr val="00632C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У</a:t>
            </a:r>
          </a:p>
        </p:txBody>
      </p:sp>
      <p:pic>
        <p:nvPicPr>
          <p:cNvPr id="6" name="Picture 4" descr="http://4.bp.blogspot.com/-5-ymMSfDmy4/Uj_0m3s9NGI/AAAAAAAAMwo/Krhozx5Ca24/s1600/094-how-to-draw-lake-for-kids.gif">
            <a:extLst>
              <a:ext uri="{FF2B5EF4-FFF2-40B4-BE49-F238E27FC236}">
                <a16:creationId xmlns:a16="http://schemas.microsoft.com/office/drawing/2014/main" id="{382B9DF7-314F-44C4-B39F-E3C934BF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42" y="1371769"/>
            <a:ext cx="3428905" cy="34258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0DD439-2D77-40C6-B06B-7658A9A1732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00B05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311582" y="1371031"/>
            <a:ext cx="324036" cy="689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59B705-2577-48A3-AF94-5F148D311EF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00B05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458589" y="1371031"/>
            <a:ext cx="324036" cy="689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365EAE-CB75-411B-A1CC-B5DE4038BBA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00B05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815872" y="1429923"/>
            <a:ext cx="324036" cy="689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020910-A418-4EEC-BF8D-DA84DD1734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rgbClr val="00B05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524125" y="1427303"/>
            <a:ext cx="324036" cy="689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CD94D39-A86A-4B1E-B4CD-79738B61D0D9}"/>
              </a:ext>
            </a:extLst>
          </p:cNvPr>
          <p:cNvSpPr/>
          <p:nvPr/>
        </p:nvSpPr>
        <p:spPr>
          <a:xfrm>
            <a:off x="4731147" y="5299718"/>
            <a:ext cx="38165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FEF1A1-0AF3-48BF-BFFB-9B3D892EE5EC}"/>
              </a:ext>
            </a:extLst>
          </p:cNvPr>
          <p:cNvSpPr/>
          <p:nvPr/>
        </p:nvSpPr>
        <p:spPr>
          <a:xfrm>
            <a:off x="2745161" y="132889"/>
            <a:ext cx="55354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Розгадайте ребус</a:t>
            </a:r>
          </a:p>
        </p:txBody>
      </p:sp>
    </p:spTree>
    <p:extLst>
      <p:ext uri="{BB962C8B-B14F-4D97-AF65-F5344CB8AC3E}">
        <p14:creationId xmlns:p14="http://schemas.microsoft.com/office/powerpoint/2010/main" val="108901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7">
            <a:extLst>
              <a:ext uri="{FF2B5EF4-FFF2-40B4-BE49-F238E27FC236}">
                <a16:creationId xmlns:a16="http://schemas.microsoft.com/office/drawing/2014/main" id="{A5E28803-1C47-4857-9442-B933F75411EB}"/>
              </a:ext>
            </a:extLst>
          </p:cNvPr>
          <p:cNvGrpSpPr/>
          <p:nvPr/>
        </p:nvGrpSpPr>
        <p:grpSpPr>
          <a:xfrm>
            <a:off x="1179308" y="1046793"/>
            <a:ext cx="8882604" cy="2006346"/>
            <a:chOff x="247191" y="2278063"/>
            <a:chExt cx="11117479" cy="20574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A80D5AE-FB89-4A3D-A69B-26FF48D9D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191" y="2278063"/>
              <a:ext cx="7010400" cy="20574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F6761B9-A2F8-42AF-9846-A46BEC6D2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73695" y="2278063"/>
              <a:ext cx="3990975" cy="205740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64438B-5BF0-4CA3-B885-DF36FEF6BBD2}"/>
              </a:ext>
            </a:extLst>
          </p:cNvPr>
          <p:cNvSpPr/>
          <p:nvPr/>
        </p:nvSpPr>
        <p:spPr>
          <a:xfrm>
            <a:off x="3979880" y="4332310"/>
            <a:ext cx="43460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600" b="1" i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</a:t>
            </a:r>
          </a:p>
        </p:txBody>
      </p:sp>
    </p:spTree>
    <p:extLst>
      <p:ext uri="{BB962C8B-B14F-4D97-AF65-F5344CB8AC3E}">
        <p14:creationId xmlns:p14="http://schemas.microsoft.com/office/powerpoint/2010/main" val="303326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5AC8A77D-920B-4284-BC6A-6E4EFC813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91" y="1537252"/>
            <a:ext cx="2964414" cy="24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C57CBF-6C5D-429A-ABE2-B682649B0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183" y="861874"/>
            <a:ext cx="713294" cy="10790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4E5CFF-2C9F-4B39-8C4D-94AADC0E9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910" y="858562"/>
            <a:ext cx="713294" cy="10790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80617D-752E-4656-B1C4-0F9BC06EB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0966" y="861874"/>
            <a:ext cx="713294" cy="10790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246EBD7-0759-4985-8951-A7C52A4ABCDD}"/>
              </a:ext>
            </a:extLst>
          </p:cNvPr>
          <p:cNvSpPr/>
          <p:nvPr/>
        </p:nvSpPr>
        <p:spPr>
          <a:xfrm>
            <a:off x="4874670" y="2073030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62DCA9-B52D-4CE8-8779-D9177227038F}"/>
              </a:ext>
            </a:extLst>
          </p:cNvPr>
          <p:cNvSpPr/>
          <p:nvPr/>
        </p:nvSpPr>
        <p:spPr>
          <a:xfrm>
            <a:off x="6096000" y="2413337"/>
            <a:ext cx="13388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7670D382-8303-4F56-A063-D1352E31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787" y="1681055"/>
            <a:ext cx="3306968" cy="248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A7CAEBF-C21A-43E2-AAE4-C06E301B3203}"/>
              </a:ext>
            </a:extLst>
          </p:cNvPr>
          <p:cNvSpPr/>
          <p:nvPr/>
        </p:nvSpPr>
        <p:spPr>
          <a:xfrm>
            <a:off x="1826211" y="354042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1C1322-DA7A-42A0-8650-DCBA62342B3B}"/>
              </a:ext>
            </a:extLst>
          </p:cNvPr>
          <p:cNvSpPr/>
          <p:nvPr/>
        </p:nvSpPr>
        <p:spPr>
          <a:xfrm>
            <a:off x="8346739" y="561444"/>
            <a:ext cx="15023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ч=н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70783F9-02B7-4C7D-900E-53784D3C7C10}"/>
              </a:ext>
            </a:extLst>
          </p:cNvPr>
          <p:cNvCxnSpPr/>
          <p:nvPr/>
        </p:nvCxnSpPr>
        <p:spPr>
          <a:xfrm flipH="1">
            <a:off x="1840896" y="691732"/>
            <a:ext cx="743278" cy="5672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83FA5BB-9D09-40BF-8AC0-74E05DABF29C}"/>
              </a:ext>
            </a:extLst>
          </p:cNvPr>
          <p:cNvSpPr/>
          <p:nvPr/>
        </p:nvSpPr>
        <p:spPr>
          <a:xfrm>
            <a:off x="4162079" y="4917041"/>
            <a:ext cx="47634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Веб-сторінка</a:t>
            </a: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3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1">
            <a:extLst>
              <a:ext uri="{FF2B5EF4-FFF2-40B4-BE49-F238E27FC236}">
                <a16:creationId xmlns:a16="http://schemas.microsoft.com/office/drawing/2014/main" id="{6772D331-2469-403D-B241-130862698841}"/>
              </a:ext>
            </a:extLst>
          </p:cNvPr>
          <p:cNvSpPr/>
          <p:nvPr/>
        </p:nvSpPr>
        <p:spPr>
          <a:xfrm>
            <a:off x="1146017" y="664011"/>
            <a:ext cx="7547212" cy="1789818"/>
          </a:xfrm>
          <a:prstGeom prst="cloudCallout">
            <a:avLst>
              <a:gd name="adj1" fmla="val 9547"/>
              <a:gd name="adj2" fmla="val 89950"/>
            </a:avLst>
          </a:prstGeom>
          <a:solidFill>
            <a:srgbClr val="00843C"/>
          </a:solidFill>
          <a:ln w="19050" cap="flat" cmpd="sng" algn="ctr">
            <a:solidFill>
              <a:srgbClr val="00843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Молодці</a:t>
            </a:r>
            <a:endParaRPr kumimoji="0" lang="ru-RU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karaoke-city.ru/images/smile.png">
            <a:extLst>
              <a:ext uri="{FF2B5EF4-FFF2-40B4-BE49-F238E27FC236}">
                <a16:creationId xmlns:a16="http://schemas.microsoft.com/office/drawing/2014/main" id="{897F1329-5C8A-4791-9A72-453A0CDE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67" y="2178250"/>
            <a:ext cx="4690006" cy="445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4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657</TotalTime>
  <Words>707</Words>
  <Application>Microsoft Office PowerPoint</Application>
  <PresentationFormat>Широкоэкранный</PresentationFormat>
  <Paragraphs>171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Verdana</vt:lpstr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 Krav4enko</dc:creator>
  <cp:lastModifiedBy>Yana Krav4enko</cp:lastModifiedBy>
  <cp:revision>33</cp:revision>
  <dcterms:created xsi:type="dcterms:W3CDTF">2019-02-17T20:53:54Z</dcterms:created>
  <dcterms:modified xsi:type="dcterms:W3CDTF">2019-02-18T22:37:27Z</dcterms:modified>
</cp:coreProperties>
</file>