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60" r:id="rId6"/>
    <p:sldId id="258" r:id="rId7"/>
    <p:sldId id="261" r:id="rId8"/>
    <p:sldId id="265" r:id="rId9"/>
    <p:sldId id="262" r:id="rId10"/>
    <p:sldId id="266" r:id="rId11"/>
    <p:sldId id="272" r:id="rId12"/>
    <p:sldId id="273" r:id="rId13"/>
    <p:sldId id="264" r:id="rId14"/>
    <p:sldId id="267" r:id="rId15"/>
    <p:sldId id="263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05064"/>
            <a:ext cx="5472608" cy="285293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600" dirty="0" smtClean="0"/>
              <a:t>Захід-гра до Міжнародного дня рідної мови</a:t>
            </a:r>
          </a:p>
          <a:p>
            <a:pPr algn="ctr"/>
            <a:endParaRPr lang="uk-UA" sz="2600" dirty="0" smtClean="0"/>
          </a:p>
          <a:p>
            <a:pPr algn="r"/>
            <a:r>
              <a:rPr lang="uk-UA" i="1" dirty="0" smtClean="0"/>
              <a:t>Розробила: </a:t>
            </a:r>
            <a:r>
              <a:rPr lang="uk-UA" i="1" dirty="0" err="1" smtClean="0"/>
              <a:t>Скулкіна</a:t>
            </a:r>
            <a:r>
              <a:rPr lang="uk-UA" i="1" dirty="0" smtClean="0"/>
              <a:t> Н.В.</a:t>
            </a:r>
          </a:p>
          <a:p>
            <a:pPr algn="r"/>
            <a:r>
              <a:rPr lang="uk-UA" i="1" dirty="0" smtClean="0"/>
              <a:t>Учитель української</a:t>
            </a:r>
          </a:p>
          <a:p>
            <a:pPr algn="r"/>
            <a:r>
              <a:rPr lang="uk-UA" i="1" dirty="0" smtClean="0"/>
              <a:t> мови та літератури</a:t>
            </a:r>
          </a:p>
          <a:p>
            <a:pPr algn="r"/>
            <a:r>
              <a:rPr lang="uk-UA" i="1" dirty="0" smtClean="0"/>
              <a:t>Запорізький колегіум №98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44824"/>
            <a:ext cx="5124909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err="1" smtClean="0">
                <a:solidFill>
                  <a:srgbClr val="7030A0"/>
                </a:solidFill>
              </a:rPr>
              <a:t>“Мова</a:t>
            </a:r>
            <a:r>
              <a:rPr lang="uk-UA" dirty="0" smtClean="0">
                <a:solidFill>
                  <a:srgbClr val="7030A0"/>
                </a:solidFill>
              </a:rPr>
              <a:t> – </a:t>
            </a:r>
            <a:r>
              <a:rPr lang="uk-UA" dirty="0" err="1" smtClean="0">
                <a:solidFill>
                  <a:srgbClr val="7030A0"/>
                </a:solidFill>
              </a:rPr>
              <a:t>чарівниця”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9275" y="-5651"/>
            <a:ext cx="1772964" cy="6839951"/>
            <a:chOff x="-9276" y="-5651"/>
            <a:chExt cx="2126157" cy="6839951"/>
          </a:xfrm>
        </p:grpSpPr>
        <p:pic>
          <p:nvPicPr>
            <p:cNvPr id="1027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65" r="30666" b="2750"/>
            <a:stretch/>
          </p:blipFill>
          <p:spPr bwMode="auto">
            <a:xfrm rot="5400000">
              <a:off x="-139557" y="124630"/>
              <a:ext cx="2377443" cy="21168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65" r="30666" b="2750"/>
            <a:stretch/>
          </p:blipFill>
          <p:spPr bwMode="auto">
            <a:xfrm rot="5400000">
              <a:off x="-139557" y="2502073"/>
              <a:ext cx="2377443" cy="21168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65" r="37730" b="2750"/>
            <a:stretch/>
          </p:blipFill>
          <p:spPr bwMode="auto">
            <a:xfrm rot="5400000">
              <a:off x="-9175" y="4708244"/>
              <a:ext cx="2135231" cy="21168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7371036" y="18049"/>
            <a:ext cx="1772964" cy="6839951"/>
            <a:chOff x="-9276" y="-5651"/>
            <a:chExt cx="2126157" cy="6839951"/>
          </a:xfrm>
        </p:grpSpPr>
        <p:pic>
          <p:nvPicPr>
            <p:cNvPr id="22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65" r="30666" b="2750"/>
            <a:stretch/>
          </p:blipFill>
          <p:spPr bwMode="auto">
            <a:xfrm rot="5400000">
              <a:off x="-139557" y="124630"/>
              <a:ext cx="2377443" cy="21168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65" r="30666" b="2750"/>
            <a:stretch/>
          </p:blipFill>
          <p:spPr bwMode="auto">
            <a:xfrm rot="5400000">
              <a:off x="-139557" y="2502073"/>
              <a:ext cx="2377443" cy="21168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ТОЛЯ\Desktop\5555555555\201015-f0067-54343163--u3b3f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65" r="37730" b="2750"/>
            <a:stretch/>
          </p:blipFill>
          <p:spPr bwMode="auto">
            <a:xfrm rot="5400000">
              <a:off x="-9175" y="4708244"/>
              <a:ext cx="2135231" cy="21168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7" descr="C:\Users\ТОЛЯ\Desktop\5555555555\1312486457_cov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5" t="6536" r="13581" b="76893"/>
          <a:stretch/>
        </p:blipFill>
        <p:spPr bwMode="auto">
          <a:xfrm>
            <a:off x="2404370" y="-12043"/>
            <a:ext cx="4475689" cy="19899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96551" y="404664"/>
            <a:ext cx="6336704" cy="45207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Коваль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кулю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кував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кував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перековував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143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ляниц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80928"/>
            <a:ext cx="5290582" cy="3552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2520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На </a:t>
            </a:r>
            <a:r>
              <a:rPr lang="ru-RU" dirty="0" err="1" smtClean="0"/>
              <a:t>полиці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коробиці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півкороваю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паляниця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16416" cy="3024336"/>
          </a:xfrm>
        </p:spPr>
        <p:txBody>
          <a:bodyPr/>
          <a:lstStyle/>
          <a:p>
            <a:pPr algn="l">
              <a:buNone/>
            </a:pPr>
            <a:r>
              <a:rPr lang="ru-RU" dirty="0" smtClean="0"/>
              <a:t>  Ой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коточок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Украв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клубочок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uk-UA" dirty="0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сховався</a:t>
            </a:r>
            <a:r>
              <a:rPr lang="ru-RU" dirty="0" smtClean="0"/>
              <a:t> в </a:t>
            </a:r>
            <a:r>
              <a:rPr lang="ru-RU" dirty="0" err="1" smtClean="0"/>
              <a:t>куточок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лоб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2154" y="3501008"/>
            <a:ext cx="4328350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712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sz="8000" dirty="0" smtClean="0">
                <a:solidFill>
                  <a:srgbClr val="7030A0"/>
                </a:solidFill>
              </a:rPr>
              <a:t>«Читаємо - показуємо»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4422015" y="3094174"/>
            <a:ext cx="787234" cy="6823967"/>
            <a:chOff x="-3336" y="0"/>
            <a:chExt cx="787234" cy="6823967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9047" y="2991971"/>
              <a:ext cx="764851" cy="3831996"/>
              <a:chOff x="-9276" y="-5651"/>
              <a:chExt cx="2126157" cy="6839951"/>
            </a:xfrm>
          </p:grpSpPr>
          <p:pic>
            <p:nvPicPr>
              <p:cNvPr id="16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8"/>
            <p:cNvGrpSpPr/>
            <p:nvPr/>
          </p:nvGrpSpPr>
          <p:grpSpPr>
            <a:xfrm rot="10800000">
              <a:off x="-3336" y="0"/>
              <a:ext cx="764851" cy="3621324"/>
              <a:chOff x="-9276" y="-5651"/>
              <a:chExt cx="2126157" cy="6839951"/>
            </a:xfrm>
          </p:grpSpPr>
          <p:pic>
            <p:nvPicPr>
              <p:cNvPr id="20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55776" y="3933056"/>
            <a:ext cx="4374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V</a:t>
            </a:r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І</a:t>
            </a:r>
          </a:p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 етап </a:t>
            </a:r>
            <a:endParaRPr lang="ru-RU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838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1933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60648"/>
            <a:ext cx="1695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068960"/>
            <a:ext cx="19307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836712"/>
            <a:ext cx="1790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212976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Картинки по запросу гулак-артемовський малюнки до байо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28498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712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sz="8000" dirty="0" smtClean="0">
                <a:solidFill>
                  <a:srgbClr val="7030A0"/>
                </a:solidFill>
              </a:rPr>
              <a:t>«Розгадай»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4422015" y="3094174"/>
            <a:ext cx="787234" cy="6823967"/>
            <a:chOff x="-3336" y="0"/>
            <a:chExt cx="787234" cy="6823967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9047" y="2991971"/>
              <a:ext cx="764851" cy="3831996"/>
              <a:chOff x="-9276" y="-5651"/>
              <a:chExt cx="2126157" cy="6839951"/>
            </a:xfrm>
          </p:grpSpPr>
          <p:pic>
            <p:nvPicPr>
              <p:cNvPr id="16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8"/>
            <p:cNvGrpSpPr/>
            <p:nvPr/>
          </p:nvGrpSpPr>
          <p:grpSpPr>
            <a:xfrm rot="10800000">
              <a:off x="-3336" y="0"/>
              <a:ext cx="764851" cy="3621324"/>
              <a:chOff x="-9276" y="-5651"/>
              <a:chExt cx="2126157" cy="6839951"/>
            </a:xfrm>
          </p:grpSpPr>
          <p:pic>
            <p:nvPicPr>
              <p:cNvPr id="20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55776" y="3933056"/>
            <a:ext cx="4374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V</a:t>
            </a:r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ІІ</a:t>
            </a:r>
          </a:p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 етап </a:t>
            </a:r>
            <a:endParaRPr lang="ru-RU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2520280" cy="4176464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адвокат 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аудиторія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декан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колега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революція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0"/>
            <a:ext cx="7175351" cy="191683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Слова латинського походження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2564904"/>
            <a:ext cx="5148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Антон              Валентин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Валерій           Віктор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Костянтин      Максим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Марина           Наталія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Павло              Роман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Сергій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45712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smtClean="0">
                <a:solidFill>
                  <a:srgbClr val="7030A0"/>
                </a:solidFill>
              </a:rPr>
              <a:t> </a:t>
            </a:r>
            <a:r>
              <a:rPr lang="uk-UA" sz="9600" smtClean="0">
                <a:solidFill>
                  <a:srgbClr val="7030A0"/>
                </a:solidFill>
              </a:rPr>
              <a:t>Молодці!</a:t>
            </a:r>
            <a:endParaRPr lang="ru-RU" sz="9600" dirty="0"/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4422015" y="3094174"/>
            <a:ext cx="787234" cy="6823967"/>
            <a:chOff x="-3336" y="0"/>
            <a:chExt cx="787234" cy="6823967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9047" y="2991971"/>
              <a:ext cx="764851" cy="3831996"/>
              <a:chOff x="-9276" y="-5651"/>
              <a:chExt cx="2126157" cy="6839951"/>
            </a:xfrm>
          </p:grpSpPr>
          <p:pic>
            <p:nvPicPr>
              <p:cNvPr id="16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8"/>
            <p:cNvGrpSpPr/>
            <p:nvPr/>
          </p:nvGrpSpPr>
          <p:grpSpPr>
            <a:xfrm rot="10800000">
              <a:off x="-3336" y="0"/>
              <a:ext cx="764851" cy="3621324"/>
              <a:chOff x="-9276" y="-5651"/>
              <a:chExt cx="2126157" cy="6839951"/>
            </a:xfrm>
          </p:grpSpPr>
          <p:pic>
            <p:nvPicPr>
              <p:cNvPr id="20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712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sz="8000" dirty="0" smtClean="0">
                <a:solidFill>
                  <a:srgbClr val="7030A0"/>
                </a:solidFill>
              </a:rPr>
              <a:t>«Естетична насолода»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4422015" y="3094174"/>
            <a:ext cx="787234" cy="6823967"/>
            <a:chOff x="-3336" y="0"/>
            <a:chExt cx="787234" cy="682396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9047" y="2991971"/>
              <a:ext cx="764851" cy="3831996"/>
              <a:chOff x="-9276" y="-5651"/>
              <a:chExt cx="2126157" cy="6839951"/>
            </a:xfrm>
          </p:grpSpPr>
          <p:pic>
            <p:nvPicPr>
              <p:cNvPr id="16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8"/>
            <p:cNvGrpSpPr/>
            <p:nvPr/>
          </p:nvGrpSpPr>
          <p:grpSpPr>
            <a:xfrm rot="10800000">
              <a:off x="-3336" y="0"/>
              <a:ext cx="764851" cy="3621324"/>
              <a:chOff x="-9276" y="-5651"/>
              <a:chExt cx="2126157" cy="6839951"/>
            </a:xfrm>
          </p:grpSpPr>
          <p:pic>
            <p:nvPicPr>
              <p:cNvPr id="20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55776" y="3933056"/>
            <a:ext cx="4374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І</a:t>
            </a:r>
          </a:p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 етап </a:t>
            </a:r>
            <a:endParaRPr lang="ru-RU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712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sz="8000" dirty="0" smtClean="0">
                <a:solidFill>
                  <a:srgbClr val="7030A0"/>
                </a:solidFill>
              </a:rPr>
              <a:t>«Відгадай        </a:t>
            </a:r>
            <a:r>
              <a:rPr lang="uk-UA" sz="8000" dirty="0" err="1" smtClean="0">
                <a:solidFill>
                  <a:srgbClr val="7030A0"/>
                </a:solidFill>
              </a:rPr>
              <a:t>прислів</a:t>
            </a:r>
            <a:r>
              <a:rPr lang="ru-RU" sz="8000" dirty="0" smtClean="0">
                <a:solidFill>
                  <a:srgbClr val="7030A0"/>
                </a:solidFill>
              </a:rPr>
              <a:t>’</a:t>
            </a:r>
            <a:r>
              <a:rPr lang="uk-UA" sz="8000" dirty="0" smtClean="0">
                <a:solidFill>
                  <a:srgbClr val="7030A0"/>
                </a:solidFill>
              </a:rPr>
              <a:t>я»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4422015" y="3094174"/>
            <a:ext cx="787234" cy="6823967"/>
            <a:chOff x="-3336" y="0"/>
            <a:chExt cx="787234" cy="6823967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9047" y="2991971"/>
              <a:ext cx="764851" cy="3831996"/>
              <a:chOff x="-9276" y="-5651"/>
              <a:chExt cx="2126157" cy="6839951"/>
            </a:xfrm>
          </p:grpSpPr>
          <p:pic>
            <p:nvPicPr>
              <p:cNvPr id="16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8"/>
            <p:cNvGrpSpPr/>
            <p:nvPr/>
          </p:nvGrpSpPr>
          <p:grpSpPr>
            <a:xfrm rot="10800000">
              <a:off x="-3336" y="0"/>
              <a:ext cx="764851" cy="3621324"/>
              <a:chOff x="-9276" y="-5651"/>
              <a:chExt cx="2126157" cy="6839951"/>
            </a:xfrm>
          </p:grpSpPr>
          <p:pic>
            <p:nvPicPr>
              <p:cNvPr id="20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55776" y="3933056"/>
            <a:ext cx="4374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ІІ</a:t>
            </a:r>
          </a:p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 етап </a:t>
            </a:r>
            <a:endParaRPr lang="ru-RU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0880" cy="86409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Театралізуйте прислів'я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40768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Слово не горобець: вилетить - не 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впіймаєш.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60848"/>
            <a:ext cx="5214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Думай двічі, говори раз.</a:t>
            </a:r>
            <a:endParaRPr lang="uk-UA" sz="32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0928"/>
            <a:ext cx="7881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Краще спіткнутися ногою, ніж словом.</a:t>
            </a:r>
            <a:endParaRPr lang="uk-UA" sz="3200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520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4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Чутка без крил, а літає.</a:t>
            </a:r>
            <a:endParaRPr lang="uk-UA" sz="3200" dirty="0" smtClean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77072"/>
            <a:ext cx="6410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5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Перо завжди сміливіше мови.</a:t>
            </a:r>
            <a:endParaRPr lang="uk-UA" sz="3200" dirty="0" smtClean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251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uk-UA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Гострий язик обдарування, а довгий - покарання.</a:t>
            </a:r>
            <a:endParaRPr lang="uk-UA" sz="3000" dirty="0" smtClean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732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7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Що написано пером, не вирубаєш сокирою.</a:t>
            </a:r>
            <a:endParaRPr lang="uk-UA" sz="3200" dirty="0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49280"/>
            <a:ext cx="7150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8</a:t>
            </a: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Спершу подумай, а там і нам скажи.</a:t>
            </a:r>
            <a:endParaRPr lang="uk-UA" sz="32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712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sz="8000" dirty="0" smtClean="0">
                <a:solidFill>
                  <a:srgbClr val="7030A0"/>
                </a:solidFill>
              </a:rPr>
              <a:t>«Літери – </a:t>
            </a:r>
            <a:br>
              <a:rPr lang="uk-UA" sz="8000" dirty="0" smtClean="0">
                <a:solidFill>
                  <a:srgbClr val="7030A0"/>
                </a:solidFill>
              </a:rPr>
            </a:br>
            <a:r>
              <a:rPr lang="uk-UA" sz="8000" dirty="0" smtClean="0">
                <a:solidFill>
                  <a:srgbClr val="7030A0"/>
                </a:solidFill>
              </a:rPr>
              <a:t>в рядок»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4422015" y="3094174"/>
            <a:ext cx="787234" cy="6823967"/>
            <a:chOff x="-3336" y="0"/>
            <a:chExt cx="787234" cy="6823967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9047" y="2991971"/>
              <a:ext cx="764851" cy="3831996"/>
              <a:chOff x="-9276" y="-5651"/>
              <a:chExt cx="2126157" cy="6839951"/>
            </a:xfrm>
          </p:grpSpPr>
          <p:pic>
            <p:nvPicPr>
              <p:cNvPr id="16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8"/>
            <p:cNvGrpSpPr/>
            <p:nvPr/>
          </p:nvGrpSpPr>
          <p:grpSpPr>
            <a:xfrm rot="10800000">
              <a:off x="-3336" y="0"/>
              <a:ext cx="764851" cy="3621324"/>
              <a:chOff x="-9276" y="-5651"/>
              <a:chExt cx="2126157" cy="6839951"/>
            </a:xfrm>
          </p:grpSpPr>
          <p:pic>
            <p:nvPicPr>
              <p:cNvPr id="20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55776" y="3933056"/>
            <a:ext cx="4374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ІІІ</a:t>
            </a:r>
          </a:p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 етап </a:t>
            </a:r>
            <a:endParaRPr lang="ru-RU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1" y="332656"/>
            <a:ext cx="7741412" cy="6525344"/>
          </a:xfrm>
        </p:spPr>
        <p:txBody>
          <a:bodyPr/>
          <a:lstStyle/>
          <a:p>
            <a:r>
              <a:rPr lang="ru-RU" dirty="0" smtClean="0"/>
              <a:t>диван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валіза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саквояж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кошик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картина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картонка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песика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4"/>
            <a:ext cx="1982713" cy="15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060848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21088"/>
            <a:ext cx="2225824" cy="22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46563">
            <a:off x="3931554" y="4219606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712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sz="8000" dirty="0" smtClean="0">
                <a:solidFill>
                  <a:srgbClr val="7030A0"/>
                </a:solidFill>
              </a:rPr>
              <a:t>«Народ скаже, як зав</a:t>
            </a:r>
            <a:r>
              <a:rPr lang="ru-RU" sz="8000" dirty="0" smtClean="0">
                <a:solidFill>
                  <a:srgbClr val="7030A0"/>
                </a:solidFill>
              </a:rPr>
              <a:t>’</a:t>
            </a:r>
            <a:r>
              <a:rPr lang="uk-UA" sz="8000" dirty="0" err="1" smtClean="0">
                <a:solidFill>
                  <a:srgbClr val="7030A0"/>
                </a:solidFill>
              </a:rPr>
              <a:t>яже</a:t>
            </a:r>
            <a:r>
              <a:rPr lang="uk-UA" sz="8000" dirty="0" smtClean="0">
                <a:solidFill>
                  <a:srgbClr val="7030A0"/>
                </a:solidFill>
              </a:rPr>
              <a:t>»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4422015" y="3094174"/>
            <a:ext cx="787234" cy="6823967"/>
            <a:chOff x="-3336" y="0"/>
            <a:chExt cx="787234" cy="6823967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9047" y="2991971"/>
              <a:ext cx="764851" cy="3831996"/>
              <a:chOff x="-9276" y="-5651"/>
              <a:chExt cx="2126157" cy="6839951"/>
            </a:xfrm>
          </p:grpSpPr>
          <p:pic>
            <p:nvPicPr>
              <p:cNvPr id="16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8"/>
            <p:cNvGrpSpPr/>
            <p:nvPr/>
          </p:nvGrpSpPr>
          <p:grpSpPr>
            <a:xfrm rot="10800000">
              <a:off x="-3336" y="0"/>
              <a:ext cx="764851" cy="3621324"/>
              <a:chOff x="-9276" y="-5651"/>
              <a:chExt cx="2126157" cy="6839951"/>
            </a:xfrm>
          </p:grpSpPr>
          <p:pic>
            <p:nvPicPr>
              <p:cNvPr id="20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55776" y="3933056"/>
            <a:ext cx="4374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І</a:t>
            </a:r>
            <a:r>
              <a:rPr lang="en-US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V</a:t>
            </a:r>
            <a:endParaRPr lang="uk-UA" sz="5400" b="1" i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  <a:ea typeface="+mj-ea"/>
              <a:cs typeface="+mj-cs"/>
            </a:endParaRPr>
          </a:p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 етап </a:t>
            </a:r>
            <a:endParaRPr lang="ru-RU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4376777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 Хто своєї мови цурається, той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... 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 </a:t>
            </a: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Язик без кісток, а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... 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 В гостях добр</a:t>
            </a: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</a:t>
            </a: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… 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4. </a:t>
            </a: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Доброму </a:t>
            </a:r>
            <a:r>
              <a:rPr lang="uk-UA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слохачеві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... 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5. Де </a:t>
            </a:r>
            <a:r>
              <a:rPr lang="ru-RU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народився</a:t>
            </a:r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… 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712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sz="8000" dirty="0" smtClean="0">
                <a:solidFill>
                  <a:srgbClr val="7030A0"/>
                </a:solidFill>
              </a:rPr>
              <a:t>«Спробуй повтори»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grpSp>
        <p:nvGrpSpPr>
          <p:cNvPr id="3" name="Группа 2"/>
          <p:cNvGrpSpPr/>
          <p:nvPr/>
        </p:nvGrpSpPr>
        <p:grpSpPr>
          <a:xfrm rot="16200000">
            <a:off x="4422015" y="3094174"/>
            <a:ext cx="787234" cy="6823967"/>
            <a:chOff x="-3336" y="0"/>
            <a:chExt cx="787234" cy="6823967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9047" y="2991971"/>
              <a:ext cx="764851" cy="3831996"/>
              <a:chOff x="-9276" y="-5651"/>
              <a:chExt cx="2126157" cy="6839951"/>
            </a:xfrm>
          </p:grpSpPr>
          <p:pic>
            <p:nvPicPr>
              <p:cNvPr id="16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8"/>
            <p:cNvGrpSpPr/>
            <p:nvPr/>
          </p:nvGrpSpPr>
          <p:grpSpPr>
            <a:xfrm rot="10800000">
              <a:off x="-3336" y="0"/>
              <a:ext cx="764851" cy="3621324"/>
              <a:chOff x="-9276" y="-5651"/>
              <a:chExt cx="2126157" cy="6839951"/>
            </a:xfrm>
          </p:grpSpPr>
          <p:pic>
            <p:nvPicPr>
              <p:cNvPr id="20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124630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0666" b="2750"/>
              <a:stretch/>
            </p:blipFill>
            <p:spPr bwMode="auto">
              <a:xfrm rot="5400000">
                <a:off x="-139557" y="2502073"/>
                <a:ext cx="2377443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ТОЛЯ\Desktop\5555555555\201015-f0067-54343163--u3b3f2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2565" r="37730" b="2750"/>
              <a:stretch/>
            </p:blipFill>
            <p:spPr bwMode="auto">
              <a:xfrm rot="5400000">
                <a:off x="-9175" y="4708244"/>
                <a:ext cx="2135231" cy="2116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>
            <a:off x="7667103" y="4048961"/>
            <a:ext cx="1536833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ОЛЯ\Desktop\5555555555\1289858993_z2a1cx3rhsr0tm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2" t="59427" b="4288"/>
          <a:stretch/>
        </p:blipFill>
        <p:spPr bwMode="auto">
          <a:xfrm flipH="1">
            <a:off x="929" y="4027731"/>
            <a:ext cx="1559511" cy="28720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55776" y="3933056"/>
            <a:ext cx="4374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V</a:t>
            </a:r>
            <a:endParaRPr lang="uk-UA" sz="5400" b="1" i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Book Antiqua" pitchFamily="18" charset="0"/>
              <a:ea typeface="+mj-ea"/>
              <a:cs typeface="+mj-cs"/>
            </a:endParaRPr>
          </a:p>
          <a:p>
            <a:pPr algn="ctr"/>
            <a:r>
              <a:rPr lang="uk-UA" sz="54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 етап </a:t>
            </a:r>
            <a:endParaRPr lang="ru-RU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13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Презентация-укр-13</Template>
  <TotalTime>449</TotalTime>
  <Words>224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Презентация-укр-13</vt:lpstr>
      <vt:lpstr>“Мова – чарівниця”</vt:lpstr>
      <vt:lpstr> «Естетична насолода» </vt:lpstr>
      <vt:lpstr> «Відгадай        прислів’я» </vt:lpstr>
      <vt:lpstr>Театралізуйте прислів'я</vt:lpstr>
      <vt:lpstr> «Літери –  в рядок» </vt:lpstr>
      <vt:lpstr>диван валіза саквояж кошик картина картонка  песика</vt:lpstr>
      <vt:lpstr> «Народ скаже, як зав’яже» </vt:lpstr>
      <vt:lpstr>  1. Хто своєї мови цурається, той ...  2. Язик без кісток, а ...  3. В гостях добр, а…  4. Доброму слохачеві ...  5. Де народився … </vt:lpstr>
      <vt:lpstr> «Спробуй повтори» </vt:lpstr>
      <vt:lpstr>   Коваль  кулю кував,  кував  і  перековував. </vt:lpstr>
      <vt:lpstr>  На полиці в коробиці півкороваю і паляниця. </vt:lpstr>
      <vt:lpstr>  Ой був собі коточок, Украв собі клубочок Та й сховався в куточок. </vt:lpstr>
      <vt:lpstr> «Читаємо - показуємо» </vt:lpstr>
      <vt:lpstr>Слайд 14</vt:lpstr>
      <vt:lpstr> «Розгадай» </vt:lpstr>
      <vt:lpstr>Слова латинського походження </vt:lpstr>
      <vt:lpstr> Молодці!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“Мова – чарівниця”</dc:title>
  <dc:creator>User</dc:creator>
  <cp:lastModifiedBy>User</cp:lastModifiedBy>
  <cp:revision>36</cp:revision>
  <dcterms:created xsi:type="dcterms:W3CDTF">2019-02-22T10:25:45Z</dcterms:created>
  <dcterms:modified xsi:type="dcterms:W3CDTF">2019-03-01T11:09:57Z</dcterms:modified>
</cp:coreProperties>
</file>