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70" r:id="rId4"/>
    <p:sldId id="271" r:id="rId5"/>
    <p:sldId id="281" r:id="rId6"/>
    <p:sldId id="282" r:id="rId7"/>
    <p:sldId id="283" r:id="rId8"/>
    <p:sldId id="272" r:id="rId9"/>
    <p:sldId id="273" r:id="rId10"/>
    <p:sldId id="274" r:id="rId11"/>
    <p:sldId id="285" r:id="rId12"/>
    <p:sldId id="275" r:id="rId13"/>
    <p:sldId id="276" r:id="rId14"/>
    <p:sldId id="277" r:id="rId15"/>
    <p:sldId id="278" r:id="rId16"/>
    <p:sldId id="279" r:id="rId17"/>
    <p:sldId id="280" r:id="rId18"/>
    <p:sldId id="269" r:id="rId19"/>
    <p:sldId id="267" r:id="rId20"/>
    <p:sldId id="265" r:id="rId21"/>
    <p:sldId id="284" r:id="rId22"/>
    <p:sldId id="286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hyperlink" Target="https://uk.wikipedia.org/wiki/%D0%A4%D0%B0%D0%B9%D0%BB:Joule's_Apparatus_(Harper's_Scan).pn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7.jpeg"/><Relationship Id="rId4" Type="http://schemas.openxmlformats.org/officeDocument/2006/relationships/hyperlink" Target="https://uk.wikipedia.org/wiki/%D0%A4%D0%B0%D0%B9%D0%BB:Joule's_heat_apparatus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джоуль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2743200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4492858"/>
            <a:ext cx="619268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Academy" pitchFamily="2" charset="0"/>
              </a:rPr>
              <a:t>Джеймс </a:t>
            </a:r>
            <a:r>
              <a:rPr lang="ru-RU" sz="4400" b="1" i="1" dirty="0">
                <a:solidFill>
                  <a:srgbClr val="FF0000"/>
                </a:solidFill>
                <a:latin typeface="Academy" pitchFamily="2" charset="0"/>
              </a:rPr>
              <a:t>Прескотт</a:t>
            </a:r>
            <a:r>
              <a:rPr lang="ru-RU" sz="3200" b="1" i="1" dirty="0">
                <a:solidFill>
                  <a:srgbClr val="FF0000"/>
                </a:solidFill>
                <a:latin typeface="Academy" pitchFamily="2" charset="0"/>
              </a:rPr>
              <a:t> Джоуль</a:t>
            </a:r>
            <a:r>
              <a:rPr lang="ru-RU" b="1" i="1" dirty="0">
                <a:solidFill>
                  <a:srgbClr val="FF0000"/>
                </a:solidFill>
                <a:latin typeface="Academy" pitchFamily="2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(1818-1889)</a:t>
            </a:r>
          </a:p>
          <a:p>
            <a:pPr algn="ctr"/>
            <a:endParaRPr lang="ru-RU" dirty="0"/>
          </a:p>
          <a:p>
            <a:pPr algn="ctr"/>
            <a:r>
              <a:rPr lang="ru-RU" b="1" i="1" dirty="0" err="1">
                <a:solidFill>
                  <a:srgbClr val="0000FF"/>
                </a:solidFill>
                <a:latin typeface="Bodoni MT Black" pitchFamily="18" charset="0"/>
              </a:rPr>
              <a:t>Його</a:t>
            </a:r>
            <a:r>
              <a:rPr lang="ru-RU" b="1" i="1" dirty="0">
                <a:solidFill>
                  <a:srgbClr val="0000FF"/>
                </a:solidFill>
                <a:latin typeface="Bodoni MT Black" pitchFamily="18" charset="0"/>
              </a:rPr>
              <a:t> </a:t>
            </a:r>
            <a:r>
              <a:rPr lang="ru-RU" b="1" i="1" dirty="0" err="1">
                <a:solidFill>
                  <a:srgbClr val="0000FF"/>
                </a:solidFill>
                <a:latin typeface="Bodoni MT Black" pitchFamily="18" charset="0"/>
              </a:rPr>
              <a:t>ім</a:t>
            </a:r>
            <a:r>
              <a:rPr lang="en-US" b="1" i="1" dirty="0">
                <a:solidFill>
                  <a:srgbClr val="0000FF"/>
                </a:solidFill>
                <a:latin typeface="Bodoni MT Black" pitchFamily="18" charset="0"/>
              </a:rPr>
              <a:t>’</a:t>
            </a:r>
            <a:r>
              <a:rPr lang="ru-RU" b="1" i="1" dirty="0">
                <a:solidFill>
                  <a:srgbClr val="0000FF"/>
                </a:solidFill>
                <a:latin typeface="Bodoni MT Black" pitchFamily="18" charset="0"/>
              </a:rPr>
              <a:t>ям названа </a:t>
            </a:r>
            <a:r>
              <a:rPr lang="ru-RU" b="1" i="1" dirty="0" err="1">
                <a:solidFill>
                  <a:srgbClr val="0000FF"/>
                </a:solidFill>
                <a:latin typeface="Bodoni MT Black" pitchFamily="18" charset="0"/>
              </a:rPr>
              <a:t>одиниця</a:t>
            </a:r>
            <a:r>
              <a:rPr lang="ru-RU" b="1" i="1" dirty="0">
                <a:solidFill>
                  <a:srgbClr val="0000FF"/>
                </a:solidFill>
                <a:latin typeface="Bodoni MT Black" pitchFamily="18" charset="0"/>
              </a:rPr>
              <a:t> </a:t>
            </a:r>
            <a:r>
              <a:rPr lang="ru-RU" b="1" i="1" dirty="0" err="1" smtClean="0">
                <a:solidFill>
                  <a:srgbClr val="0000FF"/>
                </a:solidFill>
                <a:latin typeface="Bodoni MT Black" pitchFamily="18" charset="0"/>
              </a:rPr>
              <a:t>роботи</a:t>
            </a:r>
            <a:r>
              <a:rPr lang="ru-RU" b="1" i="1" dirty="0" smtClean="0">
                <a:solidFill>
                  <a:srgbClr val="0000FF"/>
                </a:solidFill>
                <a:latin typeface="Bodoni MT Black" pitchFamily="18" charset="0"/>
              </a:rPr>
              <a:t> та </a:t>
            </a:r>
            <a:r>
              <a:rPr lang="ru-RU" b="1" i="1" dirty="0" err="1" smtClean="0">
                <a:solidFill>
                  <a:srgbClr val="0000FF"/>
                </a:solidFill>
                <a:latin typeface="Bodoni MT Black" pitchFamily="18" charset="0"/>
              </a:rPr>
              <a:t>енергії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25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ircle/>
        <p:sndAc>
          <p:stSnd>
            <p:snd r:embed="rId2" name="voltage.wav"/>
          </p:stSnd>
        </p:sndAc>
      </p:transition>
    </mc:Choice>
    <mc:Fallback xmlns="">
      <p:transition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988840"/>
            <a:ext cx="66247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Йому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також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належить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пріоритет</a:t>
            </a:r>
            <a:r>
              <a:rPr lang="ru-RU" sz="2800" b="1" i="1" dirty="0">
                <a:latin typeface="Bodoni MT Black"/>
              </a:rPr>
              <a:t> (1840) у </a:t>
            </a:r>
            <a:r>
              <a:rPr lang="ru-RU" sz="2800" b="1" i="1" dirty="0" err="1">
                <a:latin typeface="Bodoni MT Black"/>
              </a:rPr>
              <a:t>визначенні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кількості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теплоти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виділяється</a:t>
            </a:r>
            <a:r>
              <a:rPr lang="ru-RU" sz="2800" b="1" i="1" dirty="0">
                <a:latin typeface="Bodoni MT Black"/>
              </a:rPr>
              <a:t> при </a:t>
            </a:r>
            <a:r>
              <a:rPr lang="ru-RU" sz="2800" b="1" i="1" dirty="0" err="1">
                <a:latin typeface="Bodoni MT Black"/>
              </a:rPr>
              <a:t>проходженні</a:t>
            </a:r>
            <a:r>
              <a:rPr lang="ru-RU" sz="2800" b="1" i="1" dirty="0">
                <a:latin typeface="Bodoni MT Black"/>
              </a:rPr>
              <a:t> струму через </a:t>
            </a:r>
            <a:r>
              <a:rPr lang="ru-RU" sz="2800" b="1" i="1" dirty="0" err="1">
                <a:latin typeface="Bodoni MT Black"/>
              </a:rPr>
              <a:t>провідник</a:t>
            </a:r>
            <a:r>
              <a:rPr lang="ru-RU" sz="2800" b="1" i="1" dirty="0">
                <a:latin typeface="Bodoni MT Black"/>
              </a:rPr>
              <a:t> (закон Джоуля-Ленца). </a:t>
            </a:r>
          </a:p>
        </p:txBody>
      </p:sp>
    </p:spTree>
    <p:extLst>
      <p:ext uri="{BB962C8B-B14F-4D97-AF65-F5344CB8AC3E}">
        <p14:creationId xmlns:p14="http://schemas.microsoft.com/office/powerpoint/2010/main" val="238696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1844824"/>
            <a:ext cx="6552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Згідно</a:t>
            </a:r>
            <a:r>
              <a:rPr lang="ru-RU" sz="2800" b="1" i="1" dirty="0">
                <a:latin typeface="Bodoni MT Black"/>
              </a:rPr>
              <a:t> з </a:t>
            </a:r>
            <a:r>
              <a:rPr lang="ru-RU" sz="2800" b="1" i="1" dirty="0" err="1">
                <a:latin typeface="Bodoni MT Black"/>
              </a:rPr>
              <a:t>цим</a:t>
            </a:r>
            <a:r>
              <a:rPr lang="ru-RU" sz="2800" b="1" i="1" dirty="0">
                <a:latin typeface="Bodoni MT Black"/>
              </a:rPr>
              <a:t> законом, </a:t>
            </a:r>
            <a:r>
              <a:rPr lang="ru-RU" sz="2800" b="1" i="1" dirty="0" err="1">
                <a:latin typeface="Bodoni MT Black"/>
              </a:rPr>
              <a:t>кількість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теплоти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виділяється</a:t>
            </a:r>
            <a:r>
              <a:rPr lang="ru-RU" sz="2800" b="1" i="1" dirty="0">
                <a:latin typeface="Bodoni MT Black"/>
              </a:rPr>
              <a:t> у </a:t>
            </a:r>
            <a:r>
              <a:rPr lang="ru-RU" sz="2800" b="1" i="1" dirty="0" err="1">
                <a:latin typeface="Bodoni MT Black"/>
              </a:rPr>
              <a:t>провіднику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зі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струмом</a:t>
            </a:r>
            <a:r>
              <a:rPr lang="ru-RU" sz="2800" b="1" i="1" dirty="0">
                <a:latin typeface="Bodoni MT Black"/>
              </a:rPr>
              <a:t>, є </a:t>
            </a:r>
            <a:r>
              <a:rPr lang="ru-RU" sz="2800" b="1" i="1" dirty="0" err="1">
                <a:latin typeface="Bodoni MT Black"/>
              </a:rPr>
              <a:t>пропорційною</a:t>
            </a:r>
            <a:r>
              <a:rPr lang="ru-RU" sz="2800" b="1" i="1" dirty="0">
                <a:latin typeface="Bodoni MT Black"/>
              </a:rPr>
              <a:t> до </a:t>
            </a:r>
            <a:r>
              <a:rPr lang="ru-RU" sz="2800" b="1" i="1" dirty="0" err="1">
                <a:latin typeface="Bodoni MT Black"/>
              </a:rPr>
              <a:t>електричного</a:t>
            </a:r>
            <a:r>
              <a:rPr lang="ru-RU" sz="2800" b="1" i="1" dirty="0">
                <a:latin typeface="Bodoni MT Black"/>
              </a:rPr>
              <a:t> опору </a:t>
            </a:r>
            <a:r>
              <a:rPr lang="ru-RU" sz="2800" b="1" i="1" dirty="0" err="1">
                <a:latin typeface="Bodoni MT Black"/>
              </a:rPr>
              <a:t>провідника</a:t>
            </a:r>
            <a:r>
              <a:rPr lang="ru-RU" sz="2800" b="1" i="1" dirty="0">
                <a:latin typeface="Bodoni MT Black"/>
              </a:rPr>
              <a:t> і </a:t>
            </a:r>
            <a:r>
              <a:rPr lang="ru-RU" sz="2800" b="1" i="1" dirty="0" err="1">
                <a:latin typeface="Bodoni MT Black"/>
              </a:rPr>
              <a:t>сили</a:t>
            </a:r>
            <a:r>
              <a:rPr lang="ru-RU" sz="2800" b="1" i="1" dirty="0">
                <a:latin typeface="Bodoni MT Black"/>
              </a:rPr>
              <a:t> струму у </a:t>
            </a:r>
            <a:r>
              <a:rPr lang="ru-RU" sz="2800" b="1" i="1" dirty="0" err="1">
                <a:latin typeface="Bodoni MT Black"/>
              </a:rPr>
              <a:t>квадраті</a:t>
            </a:r>
            <a:r>
              <a:rPr lang="ru-RU" sz="2800" b="1" i="1" dirty="0">
                <a:latin typeface="Bodoni MT Black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663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2507367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Джоуль </a:t>
            </a:r>
            <a:r>
              <a:rPr lang="ru-RU" sz="2800" b="1" i="1" dirty="0" err="1">
                <a:latin typeface="Bodoni MT Black"/>
              </a:rPr>
              <a:t>відкрив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явище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магнітного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насичення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феромагнетиків</a:t>
            </a:r>
            <a:r>
              <a:rPr lang="ru-RU" sz="2800" b="1" i="1" dirty="0">
                <a:latin typeface="Bodoni MT Black"/>
              </a:rPr>
              <a:t> (1840) і </a:t>
            </a:r>
            <a:r>
              <a:rPr lang="ru-RU" sz="2800" b="1" i="1" dirty="0" err="1">
                <a:latin typeface="Bodoni MT Black"/>
              </a:rPr>
              <a:t>магнетострикцію</a:t>
            </a:r>
            <a:r>
              <a:rPr lang="ru-RU" sz="2800" b="1" i="1" dirty="0">
                <a:latin typeface="Bodoni MT Black"/>
              </a:rPr>
              <a:t> (1842). </a:t>
            </a:r>
          </a:p>
        </p:txBody>
      </p:sp>
    </p:spTree>
    <p:extLst>
      <p:ext uri="{BB962C8B-B14F-4D97-AF65-F5344CB8AC3E}">
        <p14:creationId xmlns:p14="http://schemas.microsoft.com/office/powerpoint/2010/main" val="10222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000">
        <p:circle/>
        <p:sndAc>
          <p:stSnd>
            <p:snd r:embed="rId2" name="voltage.wav"/>
          </p:stSnd>
        </p:sndAc>
      </p:transition>
    </mc:Choice>
    <mc:Fallback xmlns="">
      <p:transition advTm="15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208745"/>
            <a:ext cx="69127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Він</a:t>
            </a:r>
            <a:r>
              <a:rPr lang="ru-RU" sz="2800" b="1" i="1" dirty="0">
                <a:latin typeface="Bodoni MT Black"/>
              </a:rPr>
              <a:t> першим </a:t>
            </a:r>
            <a:r>
              <a:rPr lang="ru-RU" sz="2800" b="1" i="1" dirty="0" err="1">
                <a:latin typeface="Bodoni MT Black"/>
              </a:rPr>
              <a:t>обчислив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швидкість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руху</a:t>
            </a:r>
            <a:r>
              <a:rPr lang="ru-RU" sz="2800" b="1" i="1" dirty="0">
                <a:latin typeface="Bodoni MT Black"/>
              </a:rPr>
              <a:t> молекул газу і </a:t>
            </a:r>
            <a:r>
              <a:rPr lang="ru-RU" sz="2800" b="1" i="1" dirty="0" err="1">
                <a:latin typeface="Bodoni MT Black"/>
              </a:rPr>
              <a:t>встановив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її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залежність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від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температури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тиск</a:t>
            </a:r>
            <a:r>
              <a:rPr lang="ru-RU" sz="2800" b="1" i="1" dirty="0">
                <a:latin typeface="Bodoni MT Black"/>
              </a:rPr>
              <a:t> газу </a:t>
            </a:r>
            <a:r>
              <a:rPr lang="ru-RU" sz="2800" b="1" i="1" dirty="0" err="1">
                <a:latin typeface="Bodoni MT Black"/>
              </a:rPr>
              <a:t>вважав</a:t>
            </a:r>
            <a:r>
              <a:rPr lang="ru-RU" sz="2800" b="1" i="1" dirty="0">
                <a:latin typeface="Bodoni MT Black"/>
              </a:rPr>
              <a:t> результатом </a:t>
            </a:r>
            <a:r>
              <a:rPr lang="ru-RU" sz="2800" b="1" i="1" dirty="0" err="1">
                <a:latin typeface="Bodoni MT Black"/>
              </a:rPr>
              <a:t>ударів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часток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цього</a:t>
            </a:r>
            <a:r>
              <a:rPr lang="ru-RU" sz="2800" b="1" i="1" dirty="0">
                <a:latin typeface="Bodoni MT Black"/>
              </a:rPr>
              <a:t> газу у </a:t>
            </a:r>
            <a:r>
              <a:rPr lang="ru-RU" sz="2800" b="1" i="1" dirty="0" err="1">
                <a:latin typeface="Bodoni MT Black"/>
              </a:rPr>
              <a:t>стінки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посудини</a:t>
            </a:r>
            <a:r>
              <a:rPr lang="ru-RU" sz="2800" b="1" i="1" dirty="0">
                <a:latin typeface="Bodoni MT Black"/>
              </a:rPr>
              <a:t> (1848). </a:t>
            </a:r>
            <a:r>
              <a:rPr lang="ru-RU" sz="2800" b="1" i="1" dirty="0" err="1">
                <a:latin typeface="Bodoni MT Black"/>
              </a:rPr>
              <a:t>Це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поклало</a:t>
            </a:r>
            <a:r>
              <a:rPr lang="ru-RU" sz="2800" b="1" i="1" dirty="0">
                <a:latin typeface="Bodoni MT Black"/>
              </a:rPr>
              <a:t> початок </a:t>
            </a:r>
            <a:r>
              <a:rPr lang="ru-RU" sz="2800" b="1" i="1" dirty="0" err="1">
                <a:latin typeface="Bodoni MT Black"/>
              </a:rPr>
              <a:t>становленню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кінетичної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теорії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газів</a:t>
            </a:r>
            <a:r>
              <a:rPr lang="ru-RU" sz="2800" b="1" i="1" dirty="0">
                <a:latin typeface="Bodoni MT Black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530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484784"/>
            <a:ext cx="66967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  <a:cs typeface="Times New Roman" pitchFamily="18" charset="0"/>
              </a:rPr>
              <a:t>Разом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із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лордом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Кельвіном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він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працював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над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розробкою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абсолютної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шкали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температури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та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досліджував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(1853-1854)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явище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охолодження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газу при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його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повільному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стаціонарному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адіабатичному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протіканні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через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пористу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перегородку (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ефект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Джоуля-Томсона</a:t>
            </a:r>
          </a:p>
        </p:txBody>
      </p:sp>
    </p:spTree>
    <p:extLst>
      <p:ext uri="{BB962C8B-B14F-4D97-AF65-F5344CB8AC3E}">
        <p14:creationId xmlns:p14="http://schemas.microsoft.com/office/powerpoint/2010/main" val="304307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1556792"/>
            <a:ext cx="6552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У </a:t>
            </a:r>
            <a:r>
              <a:rPr lang="ru-RU" sz="2800" b="1" i="1" dirty="0" err="1">
                <a:latin typeface="Bodoni MT Black"/>
              </a:rPr>
              <a:t>червні</a:t>
            </a:r>
            <a:r>
              <a:rPr lang="ru-RU" sz="2800" b="1" i="1" dirty="0">
                <a:latin typeface="Bodoni MT Black"/>
              </a:rPr>
              <a:t> 1847 року Джоуль </a:t>
            </a:r>
            <a:r>
              <a:rPr lang="ru-RU" sz="2800" b="1" i="1" dirty="0" err="1">
                <a:latin typeface="Bodoni MT Black"/>
              </a:rPr>
              <a:t>зробив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доповідь</a:t>
            </a:r>
            <a:r>
              <a:rPr lang="ru-RU" sz="2800" b="1" i="1" dirty="0">
                <a:latin typeface="Bodoni MT Black"/>
              </a:rPr>
              <a:t> на </a:t>
            </a:r>
            <a:r>
              <a:rPr lang="ru-RU" sz="2800" b="1" i="1" dirty="0" err="1">
                <a:latin typeface="Bodoni MT Black"/>
              </a:rPr>
              <a:t>зборах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Британської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асоціації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учених</a:t>
            </a:r>
            <a:r>
              <a:rPr lang="ru-RU" sz="2800" b="1" i="1" dirty="0">
                <a:latin typeface="Bodoni MT Black"/>
              </a:rPr>
              <a:t>, в </a:t>
            </a:r>
            <a:r>
              <a:rPr lang="ru-RU" sz="2800" b="1" i="1" dirty="0" err="1">
                <a:latin typeface="Bodoni MT Black"/>
              </a:rPr>
              <a:t>якій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він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повідомив</a:t>
            </a:r>
            <a:r>
              <a:rPr lang="ru-RU" sz="2800" b="1" i="1" dirty="0">
                <a:latin typeface="Bodoni MT Black"/>
              </a:rPr>
              <a:t> про </a:t>
            </a:r>
            <a:r>
              <a:rPr lang="ru-RU" sz="2800" b="1" i="1" dirty="0" err="1">
                <a:latin typeface="Bodoni MT Black"/>
              </a:rPr>
              <a:t>найточніші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вимірювання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механічного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еквівалента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теплоти</a:t>
            </a:r>
            <a:r>
              <a:rPr lang="ru-RU" sz="2800" b="1" i="1" dirty="0">
                <a:latin typeface="Bodoni MT Black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40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1412776"/>
            <a:ext cx="66247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Доповідь</a:t>
            </a:r>
            <a:r>
              <a:rPr lang="ru-RU" sz="2800" b="1" i="1" dirty="0">
                <a:latin typeface="Bodoni MT Black"/>
              </a:rPr>
              <a:t> стала </a:t>
            </a:r>
            <a:r>
              <a:rPr lang="ru-RU" sz="2800" b="1" i="1" dirty="0" err="1">
                <a:latin typeface="Bodoni MT Black"/>
              </a:rPr>
              <a:t>поворотним</a:t>
            </a:r>
            <a:r>
              <a:rPr lang="ru-RU" sz="2800" b="1" i="1" dirty="0">
                <a:latin typeface="Bodoni MT Black"/>
              </a:rPr>
              <a:t> пунктом в </a:t>
            </a:r>
            <a:r>
              <a:rPr lang="ru-RU" sz="2800" b="1" i="1" dirty="0" err="1">
                <a:latin typeface="Bodoni MT Black"/>
              </a:rPr>
              <a:t>його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кар'єрі</a:t>
            </a:r>
            <a:r>
              <a:rPr lang="ru-RU" sz="2800" b="1" i="1" dirty="0">
                <a:latin typeface="Bodoni MT Black"/>
              </a:rPr>
              <a:t>. У 1850 Джоуль </a:t>
            </a:r>
            <a:r>
              <a:rPr lang="ru-RU" sz="2800" b="1" i="1" dirty="0" err="1">
                <a:latin typeface="Bodoni MT Black"/>
              </a:rPr>
              <a:t>був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обраний</a:t>
            </a:r>
            <a:r>
              <a:rPr lang="ru-RU" sz="2800" b="1" i="1" dirty="0">
                <a:latin typeface="Bodoni MT Black"/>
              </a:rPr>
              <a:t> членом </a:t>
            </a:r>
            <a:r>
              <a:rPr lang="ru-RU" sz="2800" b="1" i="1" dirty="0" err="1">
                <a:latin typeface="Bodoni MT Black"/>
              </a:rPr>
              <a:t>Лондонського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королівського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товариства</a:t>
            </a:r>
            <a:r>
              <a:rPr lang="ru-RU" sz="2800" b="1" i="1" dirty="0">
                <a:latin typeface="Bodoni MT Black"/>
              </a:rPr>
              <a:t>. </a:t>
            </a:r>
            <a:r>
              <a:rPr lang="ru-RU" sz="2800" b="1" i="1" dirty="0" err="1">
                <a:latin typeface="Bodoni MT Black"/>
              </a:rPr>
              <a:t>Він</a:t>
            </a:r>
            <a:r>
              <a:rPr lang="ru-RU" sz="2800" b="1" i="1" dirty="0">
                <a:latin typeface="Bodoni MT Black"/>
              </a:rPr>
              <a:t> став одним з </a:t>
            </a:r>
            <a:r>
              <a:rPr lang="ru-RU" sz="2800" b="1" i="1" dirty="0" err="1">
                <a:latin typeface="Bodoni MT Black"/>
              </a:rPr>
              <a:t>найавторитетніших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учених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свого</a:t>
            </a:r>
            <a:r>
              <a:rPr lang="ru-RU" sz="2800" b="1" i="1" dirty="0">
                <a:latin typeface="Bodoni MT Black"/>
              </a:rPr>
              <a:t> часу, </a:t>
            </a:r>
            <a:r>
              <a:rPr lang="ru-RU" sz="2800" b="1" i="1" dirty="0" err="1">
                <a:latin typeface="Bodoni MT Black"/>
              </a:rPr>
              <a:t>володарем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багатьох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титулів</a:t>
            </a:r>
            <a:r>
              <a:rPr lang="ru-RU" sz="2800" b="1" i="1" dirty="0">
                <a:latin typeface="Bodoni MT Black"/>
              </a:rPr>
              <a:t> та </a:t>
            </a:r>
            <a:r>
              <a:rPr lang="ru-RU" sz="2800" b="1" i="1" dirty="0" err="1">
                <a:latin typeface="Bodoni MT Black"/>
              </a:rPr>
              <a:t>нагород</a:t>
            </a:r>
            <a:r>
              <a:rPr lang="ru-RU" sz="2800" b="1" i="1" dirty="0">
                <a:latin typeface="Bodoni MT Black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04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758309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У 1854 </a:t>
            </a:r>
            <a:r>
              <a:rPr lang="ru-RU" sz="2800" b="1" i="1" dirty="0" err="1">
                <a:latin typeface="Bodoni MT Black"/>
              </a:rPr>
              <a:t>році</a:t>
            </a:r>
            <a:r>
              <a:rPr lang="ru-RU" sz="2800" b="1" i="1" dirty="0">
                <a:latin typeface="Bodoni MT Black"/>
              </a:rPr>
              <a:t> Джоуль продав завод,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залишився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йому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від</a:t>
            </a:r>
            <a:r>
              <a:rPr lang="ru-RU" sz="2800" b="1" i="1" dirty="0">
                <a:latin typeface="Bodoni MT Black"/>
              </a:rPr>
              <a:t> батька, і </a:t>
            </a:r>
            <a:r>
              <a:rPr lang="ru-RU" sz="2800" b="1" i="1" dirty="0" err="1">
                <a:latin typeface="Bodoni MT Black"/>
              </a:rPr>
              <a:t>цілком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присвятив</a:t>
            </a:r>
            <a:r>
              <a:rPr lang="ru-RU" sz="2800" b="1" i="1" dirty="0">
                <a:latin typeface="Bodoni MT Black"/>
              </a:rPr>
              <a:t> себе </a:t>
            </a:r>
            <a:r>
              <a:rPr lang="ru-RU" sz="2800" b="1" i="1" dirty="0" err="1">
                <a:latin typeface="Bodoni MT Black"/>
              </a:rPr>
              <a:t>науці</a:t>
            </a:r>
            <a:r>
              <a:rPr lang="ru-RU" sz="2800" b="1" i="1" dirty="0">
                <a:latin typeface="Bodoni MT Black"/>
              </a:rPr>
              <a:t>. </a:t>
            </a:r>
            <a:r>
              <a:rPr lang="ru-RU" sz="2800" b="1" i="1" dirty="0" err="1">
                <a:latin typeface="Bodoni MT Black"/>
              </a:rPr>
              <a:t>Невтомно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працюючи</a:t>
            </a:r>
            <a:r>
              <a:rPr lang="ru-RU" sz="2800" b="1" i="1" dirty="0">
                <a:latin typeface="Bodoni MT Black"/>
              </a:rPr>
              <a:t> все в </a:t>
            </a:r>
            <a:r>
              <a:rPr lang="ru-RU" sz="2800" b="1" i="1" dirty="0" err="1">
                <a:latin typeface="Bodoni MT Black"/>
              </a:rPr>
              <a:t>тій</a:t>
            </a:r>
            <a:r>
              <a:rPr lang="ru-RU" sz="2800" b="1" i="1" dirty="0">
                <a:latin typeface="Bodoni MT Black"/>
              </a:rPr>
              <a:t> же </a:t>
            </a:r>
            <a:r>
              <a:rPr lang="ru-RU" sz="2800" b="1" i="1" dirty="0" err="1">
                <a:latin typeface="Bodoni MT Black"/>
              </a:rPr>
              <a:t>області</a:t>
            </a:r>
            <a:r>
              <a:rPr lang="ru-RU" sz="2800" b="1" i="1" dirty="0">
                <a:latin typeface="Bodoni MT Black"/>
              </a:rPr>
              <a:t>, Джоуль до </a:t>
            </a:r>
            <a:r>
              <a:rPr lang="ru-RU" sz="2800" b="1" i="1" dirty="0" err="1">
                <a:latin typeface="Bodoni MT Black"/>
              </a:rPr>
              <a:t>смерті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обнародував</a:t>
            </a:r>
            <a:r>
              <a:rPr lang="ru-RU" sz="2800" b="1" i="1" dirty="0">
                <a:latin typeface="Bodoni MT Black"/>
              </a:rPr>
              <a:t> 97 </a:t>
            </a:r>
            <a:r>
              <a:rPr lang="ru-RU" sz="2800" b="1" i="1" dirty="0" err="1">
                <a:latin typeface="Bodoni MT Black"/>
              </a:rPr>
              <a:t>наукових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робіт</a:t>
            </a:r>
            <a:r>
              <a:rPr lang="ru-RU" sz="2800" b="1" i="1" dirty="0">
                <a:latin typeface="Bodoni MT Black"/>
              </a:rPr>
              <a:t>, з </a:t>
            </a:r>
            <a:r>
              <a:rPr lang="ru-RU" sz="2800" b="1" i="1" dirty="0" err="1">
                <a:latin typeface="Bodoni MT Black"/>
              </a:rPr>
              <a:t>яких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близько</a:t>
            </a:r>
            <a:r>
              <a:rPr lang="ru-RU" sz="2800" b="1" i="1" dirty="0">
                <a:latin typeface="Bodoni MT Black"/>
              </a:rPr>
              <a:t> 20 </a:t>
            </a:r>
            <a:r>
              <a:rPr lang="ru-RU" sz="2800" b="1" i="1" dirty="0" err="1">
                <a:latin typeface="Bodoni MT Black"/>
              </a:rPr>
              <a:t>зроблені</a:t>
            </a:r>
            <a:r>
              <a:rPr lang="ru-RU" sz="2800" b="1" i="1" dirty="0">
                <a:latin typeface="Bodoni MT Black"/>
              </a:rPr>
              <a:t> у </a:t>
            </a:r>
            <a:r>
              <a:rPr lang="ru-RU" sz="2800" b="1" i="1" dirty="0" err="1">
                <a:latin typeface="Bodoni MT Black"/>
              </a:rPr>
              <a:t>співавторстві</a:t>
            </a:r>
            <a:r>
              <a:rPr lang="ru-RU" sz="2800" b="1" i="1" dirty="0">
                <a:latin typeface="Bodoni MT Black"/>
              </a:rPr>
              <a:t> з </a:t>
            </a:r>
            <a:r>
              <a:rPr lang="ru-RU" sz="2800" b="1" i="1" dirty="0" err="1">
                <a:latin typeface="Bodoni MT Black"/>
              </a:rPr>
              <a:t>Вільямом</a:t>
            </a:r>
            <a:r>
              <a:rPr lang="ru-RU" sz="2800" b="1" i="1" dirty="0">
                <a:latin typeface="Bodoni MT Black"/>
              </a:rPr>
              <a:t> Томсоном і Л. </a:t>
            </a:r>
            <a:r>
              <a:rPr lang="ru-RU" sz="2800" b="1" i="1" dirty="0" err="1">
                <a:latin typeface="Bodoni MT Black"/>
              </a:rPr>
              <a:t>Плефером</a:t>
            </a:r>
            <a:r>
              <a:rPr lang="ru-RU" sz="2800" b="1" i="1" dirty="0">
                <a:latin typeface="Bodoni MT Black"/>
              </a:rPr>
              <a:t>; </a:t>
            </a:r>
            <a:r>
              <a:rPr lang="ru-RU" sz="2800" b="1" i="1" dirty="0" err="1">
                <a:latin typeface="Bodoni MT Black"/>
              </a:rPr>
              <a:t>більшість</a:t>
            </a:r>
            <a:r>
              <a:rPr lang="ru-RU" sz="2800" b="1" i="1" dirty="0">
                <a:latin typeface="Bodoni MT Black"/>
              </a:rPr>
              <a:t> з них </a:t>
            </a:r>
            <a:r>
              <a:rPr lang="ru-RU" sz="2800" b="1" i="1" dirty="0" err="1">
                <a:latin typeface="Bodoni MT Black"/>
              </a:rPr>
              <a:t>стосується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застосування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механічної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теорії</a:t>
            </a:r>
            <a:r>
              <a:rPr lang="ru-RU" sz="2800" b="1" i="1" dirty="0">
                <a:latin typeface="Bodoni MT Black"/>
              </a:rPr>
              <a:t> тепла до </a:t>
            </a:r>
            <a:r>
              <a:rPr lang="ru-RU" sz="2800" b="1" i="1" dirty="0" err="1">
                <a:latin typeface="Bodoni MT Black"/>
              </a:rPr>
              <a:t>теорії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газів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молекулярної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фізики</a:t>
            </a:r>
            <a:r>
              <a:rPr lang="ru-RU" sz="2800" b="1" i="1" dirty="0">
                <a:latin typeface="Bodoni MT Black"/>
              </a:rPr>
              <a:t> і акустики і належать до </a:t>
            </a:r>
            <a:r>
              <a:rPr lang="ru-RU" sz="2800" b="1" i="1" dirty="0" err="1">
                <a:latin typeface="Bodoni MT Black"/>
              </a:rPr>
              <a:t>класичних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робіт</a:t>
            </a:r>
            <a:r>
              <a:rPr lang="ru-RU" sz="2800" b="1" i="1" dirty="0">
                <a:latin typeface="Bodoni MT Black"/>
              </a:rPr>
              <a:t> з </a:t>
            </a:r>
            <a:r>
              <a:rPr lang="ru-RU" sz="2800" b="1" i="1" dirty="0" err="1">
                <a:latin typeface="Bodoni MT Black"/>
              </a:rPr>
              <a:t>фізики</a:t>
            </a:r>
            <a:r>
              <a:rPr lang="ru-RU" sz="2800" b="1" i="1" dirty="0">
                <a:latin typeface="Bodoni MT Black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635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0">
        <p:circle/>
        <p:sndAc>
          <p:stSnd>
            <p:snd r:embed="rId2" name="voltage.wav"/>
          </p:stSnd>
        </p:sndAc>
      </p:transition>
    </mc:Choice>
    <mc:Fallback xmlns="">
      <p:transition advTm="5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476672"/>
            <a:ext cx="476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2800" b="1" i="1" dirty="0">
                <a:latin typeface="Bodoni MT Black" pitchFamily="18" charset="0"/>
              </a:rPr>
              <a:t>Значення </a:t>
            </a:r>
            <a:r>
              <a:rPr lang="ru-RU" sz="2800" b="1" i="1" dirty="0" err="1">
                <a:latin typeface="Bodoni MT Black" pitchFamily="18" charset="0"/>
              </a:rPr>
              <a:t>робіт</a:t>
            </a:r>
            <a:r>
              <a:rPr lang="ru-RU" sz="2800" b="1" i="1" dirty="0">
                <a:latin typeface="Bodoni MT Black" pitchFamily="18" charset="0"/>
              </a:rPr>
              <a:t> Джоуля </a:t>
            </a:r>
            <a:r>
              <a:rPr lang="ru-RU" sz="2800" b="1" i="1" dirty="0" err="1">
                <a:latin typeface="Bodoni MT Black" pitchFamily="18" charset="0"/>
              </a:rPr>
              <a:t>високо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оцінили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вже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його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сучасники</a:t>
            </a:r>
            <a:r>
              <a:rPr lang="ru-RU" sz="2800" b="1" i="1" dirty="0">
                <a:latin typeface="Bodoni MT Black" pitchFamily="18" charset="0"/>
              </a:rPr>
              <a:t>. В </a:t>
            </a:r>
            <a:r>
              <a:rPr lang="ru-RU" sz="2800" b="1" i="1" dirty="0">
                <a:solidFill>
                  <a:srgbClr val="FF0000"/>
                </a:solidFill>
                <a:latin typeface="Bodoni MT Black" pitchFamily="18" charset="0"/>
              </a:rPr>
              <a:t>1850 р.</a:t>
            </a:r>
            <a:r>
              <a:rPr lang="ru-RU" sz="2800" b="1" i="1" dirty="0">
                <a:latin typeface="Bodoni MT Black" pitchFamily="18" charset="0"/>
              </a:rPr>
              <a:t> Джоуль </a:t>
            </a:r>
            <a:r>
              <a:rPr lang="ru-RU" sz="2800" b="1" i="1" dirty="0" err="1">
                <a:latin typeface="Bodoni MT Black" pitchFamily="18" charset="0"/>
              </a:rPr>
              <a:t>бул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обраний</a:t>
            </a:r>
            <a:r>
              <a:rPr lang="ru-RU" sz="2800" b="1" i="1" dirty="0">
                <a:latin typeface="Bodoni MT Black" pitchFamily="18" charset="0"/>
              </a:rPr>
              <a:t> членом </a:t>
            </a:r>
            <a:r>
              <a:rPr lang="ru-RU" sz="2800" b="1" i="1" dirty="0" err="1">
                <a:latin typeface="Bodoni MT Black" pitchFamily="18" charset="0"/>
              </a:rPr>
              <a:t>Британського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Королівського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товариства</a:t>
            </a:r>
            <a:r>
              <a:rPr lang="ru-RU" sz="2800" b="1" i="1" dirty="0">
                <a:latin typeface="Bodoni MT Black" pitchFamily="18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789040"/>
            <a:ext cx="40333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2800" b="1" i="1" dirty="0" err="1">
                <a:latin typeface="Bodoni MT Black" pitchFamily="18" charset="0"/>
              </a:rPr>
              <a:t>Він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був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також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почесним</a:t>
            </a:r>
            <a:r>
              <a:rPr lang="ru-RU" sz="2800" b="1" i="1" dirty="0">
                <a:latin typeface="Bodoni MT Black" pitchFamily="18" charset="0"/>
              </a:rPr>
              <a:t> доктором </a:t>
            </a:r>
            <a:r>
              <a:rPr lang="ru-RU" sz="2800" b="1" i="1" dirty="0" err="1">
                <a:latin typeface="Bodoni MT Black" pitchFamily="18" charset="0"/>
              </a:rPr>
              <a:t>багатьох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європейських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університетів</a:t>
            </a:r>
            <a:r>
              <a:rPr lang="ru-RU" sz="2800" b="1" i="1" dirty="0">
                <a:latin typeface="Bodoni MT Black" pitchFamily="18" charset="0"/>
              </a:rPr>
              <a:t> та </a:t>
            </a:r>
            <a:r>
              <a:rPr lang="ru-RU" sz="2800" b="1" i="1" dirty="0" err="1">
                <a:latin typeface="Bodoni MT Black" pitchFamily="18" charset="0"/>
              </a:rPr>
              <a:t>наукових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товариств</a:t>
            </a:r>
            <a:endParaRPr lang="ru-RU" sz="2800" b="1" i="1" dirty="0">
              <a:latin typeface="Bodoni MT Black" pitchFamily="18" charset="0"/>
            </a:endParaRPr>
          </a:p>
        </p:txBody>
      </p:sp>
      <p:pic>
        <p:nvPicPr>
          <p:cNvPr id="11" name="Рисунок 10" descr="https://upload.wikimedia.org/wikipedia/commons/thumb/c/c3/Joule%27s_Apparatus_%28Harper%27s_Scan%29.png/220px-Joule%27s_Apparatus_%28Harper%27s_Scan%29.png">
            <a:hlinkClick r:id="rId4"/>
          </p:cNvPr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83076"/>
            <a:ext cx="3168352" cy="2582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Tawr\Desktop\Уроки 8 кл\Електричний струм. Матеріали\Вчені\Джоуль\Джоуль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341" y="680246"/>
            <a:ext cx="3193107" cy="212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75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8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1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1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1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7662" y="2078846"/>
            <a:ext cx="79504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3600" b="1" i="1" dirty="0" smtClean="0">
                <a:latin typeface="Bodoni MT Black" pitchFamily="18" charset="0"/>
              </a:rPr>
              <a:t>                  </a:t>
            </a:r>
            <a:r>
              <a:rPr lang="ru-RU" sz="3600" b="1" i="1" dirty="0">
                <a:latin typeface="Bodoni MT Black" pitchFamily="18" charset="0"/>
              </a:rPr>
              <a:t>Ефект </a:t>
            </a:r>
            <a:r>
              <a:rPr lang="ru-RU" sz="3600" b="1" i="1" dirty="0" smtClean="0">
                <a:latin typeface="Bodoni MT Black" pitchFamily="18" charset="0"/>
              </a:rPr>
              <a:t>Джоуля - Томсона     </a:t>
            </a:r>
            <a:r>
              <a:rPr lang="ru-RU" sz="3600" b="1" i="1" dirty="0" err="1" smtClean="0">
                <a:latin typeface="Bodoni MT Black" pitchFamily="18" charset="0"/>
              </a:rPr>
              <a:t>лежить</a:t>
            </a:r>
            <a:r>
              <a:rPr lang="ru-RU" sz="3600" b="1" i="1" dirty="0" smtClean="0">
                <a:latin typeface="Bodoni MT Black" pitchFamily="18" charset="0"/>
              </a:rPr>
              <a:t> </a:t>
            </a:r>
            <a:r>
              <a:rPr lang="ru-RU" sz="3600" b="1" i="1" dirty="0">
                <a:latin typeface="Bodoni MT Black" pitchFamily="18" charset="0"/>
              </a:rPr>
              <a:t>в </a:t>
            </a:r>
            <a:r>
              <a:rPr lang="ru-RU" sz="3600" b="1" i="1" dirty="0" err="1">
                <a:latin typeface="Bodoni MT Black" pitchFamily="18" charset="0"/>
              </a:rPr>
              <a:t>основі</a:t>
            </a:r>
            <a:r>
              <a:rPr lang="ru-RU" sz="3600" b="1" i="1" dirty="0">
                <a:latin typeface="Bodoni MT Black" pitchFamily="18" charset="0"/>
              </a:rPr>
              <a:t> </a:t>
            </a:r>
            <a:r>
              <a:rPr lang="ru-RU" sz="3600" b="1" i="1" dirty="0" smtClean="0">
                <a:latin typeface="Bodoni MT Black" pitchFamily="18" charset="0"/>
              </a:rPr>
              <a:t>       </a:t>
            </a:r>
          </a:p>
          <a:p>
            <a:pPr indent="365125"/>
            <a:r>
              <a:rPr lang="ru-RU" sz="3600" b="1" i="1" dirty="0" err="1" smtClean="0">
                <a:latin typeface="Bodoni MT Black" pitchFamily="18" charset="0"/>
              </a:rPr>
              <a:t>сучасної</a:t>
            </a:r>
            <a:r>
              <a:rPr lang="ru-RU" sz="3600" b="1" i="1" dirty="0" smtClean="0">
                <a:latin typeface="Bodoni MT Black" pitchFamily="18" charset="0"/>
              </a:rPr>
              <a:t> </a:t>
            </a:r>
            <a:r>
              <a:rPr lang="ru-RU" sz="3600" b="1" i="1" dirty="0" err="1">
                <a:latin typeface="Bodoni MT Black" pitchFamily="18" charset="0"/>
              </a:rPr>
              <a:t>холодильної</a:t>
            </a:r>
            <a:r>
              <a:rPr lang="ru-RU" sz="3600" b="1" i="1" dirty="0">
                <a:latin typeface="Bodoni MT Black" pitchFamily="18" charset="0"/>
              </a:rPr>
              <a:t> </a:t>
            </a:r>
          </a:p>
          <a:p>
            <a:pPr indent="365125"/>
            <a:r>
              <a:rPr lang="ru-RU" sz="3600" b="1" i="1" dirty="0" err="1" smtClean="0">
                <a:latin typeface="Bodoni MT Black" pitchFamily="18" charset="0"/>
              </a:rPr>
              <a:t>техніки</a:t>
            </a:r>
            <a:r>
              <a:rPr lang="ru-RU" sz="3600" b="1" i="1" dirty="0" smtClean="0">
                <a:latin typeface="Bodoni MT Black" pitchFamily="18" charset="0"/>
              </a:rPr>
              <a:t> та </a:t>
            </a:r>
            <a:r>
              <a:rPr lang="ru-RU" sz="3600" b="1" i="1" dirty="0" err="1" smtClean="0">
                <a:latin typeface="Bodoni MT Black" pitchFamily="18" charset="0"/>
              </a:rPr>
              <a:t>техніки</a:t>
            </a:r>
            <a:r>
              <a:rPr lang="ru-RU" sz="3600" b="1" i="1" dirty="0" smtClean="0">
                <a:latin typeface="Bodoni MT Black" pitchFamily="18" charset="0"/>
              </a:rPr>
              <a:t>  </a:t>
            </a:r>
          </a:p>
          <a:p>
            <a:pPr indent="365125"/>
            <a:r>
              <a:rPr lang="ru-RU" sz="3600" b="1" i="1" dirty="0" err="1" smtClean="0">
                <a:latin typeface="Bodoni MT Black" pitchFamily="18" charset="0"/>
              </a:rPr>
              <a:t>кондиціонування</a:t>
            </a:r>
            <a:r>
              <a:rPr lang="ru-RU" sz="3600" b="1" i="1" dirty="0">
                <a:latin typeface="Bodoni MT Black" pitchFamily="18" charset="0"/>
              </a:rPr>
              <a:t>. </a:t>
            </a:r>
          </a:p>
        </p:txBody>
      </p:sp>
      <p:pic>
        <p:nvPicPr>
          <p:cNvPr id="2050" name="Picture 2" descr="C:\Users\Tawr\Desktop\Уроки 8 кл\Електричний струм. Матеріали\Вчені\Джоуль\Джоуль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2136105" cy="273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Физика\2.Фізика.Диск 3\Вчені (в школе)\Портреты физиков\томсон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79833"/>
            <a:ext cx="2232248" cy="314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54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1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1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47664" y="2132856"/>
            <a:ext cx="70385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/>
            <a:r>
              <a:rPr lang="ru-RU" sz="3600" b="1" i="1" dirty="0">
                <a:latin typeface="Bodoni MT Black" pitchFamily="18" charset="0"/>
              </a:rPr>
              <a:t>Народився Джоуль в     </a:t>
            </a:r>
          </a:p>
          <a:p>
            <a:pPr indent="441325"/>
            <a:r>
              <a:rPr lang="ru-RU" sz="3600" b="1" i="1" dirty="0">
                <a:latin typeface="Bodoni MT Black" pitchFamily="18" charset="0"/>
              </a:rPr>
              <a:t>невеликому </a:t>
            </a:r>
            <a:r>
              <a:rPr lang="ru-RU" sz="3600" b="1" i="1" dirty="0" err="1">
                <a:latin typeface="Bodoni MT Black" pitchFamily="18" charset="0"/>
              </a:rPr>
              <a:t>містечку</a:t>
            </a:r>
            <a:r>
              <a:rPr lang="ru-RU" sz="3600" b="1" i="1" dirty="0">
                <a:latin typeface="Bodoni MT Black" pitchFamily="18" charset="0"/>
              </a:rPr>
              <a:t>  </a:t>
            </a:r>
          </a:p>
          <a:p>
            <a:pPr indent="441325"/>
            <a:r>
              <a:rPr lang="ru-RU" sz="3600" b="1" i="1" dirty="0" err="1" smtClean="0">
                <a:latin typeface="Bodoni MT Black" pitchFamily="18" charset="0"/>
              </a:rPr>
              <a:t>Солфорд</a:t>
            </a:r>
            <a:r>
              <a:rPr lang="ru-RU" sz="3600" b="1" i="1" dirty="0" smtClean="0">
                <a:latin typeface="Bodoni MT Black" pitchFamily="18" charset="0"/>
              </a:rPr>
              <a:t> </a:t>
            </a:r>
            <a:r>
              <a:rPr lang="ru-RU" sz="3600" b="1" i="1" dirty="0">
                <a:latin typeface="Bodoni MT Black" pitchFamily="18" charset="0"/>
              </a:rPr>
              <a:t>недалеко </a:t>
            </a:r>
            <a:r>
              <a:rPr lang="ru-RU" sz="3600" b="1" i="1" dirty="0" err="1">
                <a:latin typeface="Bodoni MT Black" pitchFamily="18" charset="0"/>
              </a:rPr>
              <a:t>від</a:t>
            </a:r>
            <a:r>
              <a:rPr lang="ru-RU" sz="3600" b="1" i="1" dirty="0">
                <a:latin typeface="Bodoni MT Black" pitchFamily="18" charset="0"/>
              </a:rPr>
              <a:t> </a:t>
            </a:r>
          </a:p>
          <a:p>
            <a:pPr indent="441325"/>
            <a:r>
              <a:rPr lang="ru-RU" sz="3600" b="1" i="1" dirty="0" smtClean="0">
                <a:latin typeface="Bodoni MT Black" pitchFamily="18" charset="0"/>
              </a:rPr>
              <a:t>               Манчестера </a:t>
            </a:r>
            <a:endParaRPr lang="ru-RU" sz="3600" b="1" i="1" dirty="0">
              <a:latin typeface="Bodoni MT Black" pitchFamily="18" charset="0"/>
            </a:endParaRPr>
          </a:p>
          <a:p>
            <a:pPr indent="441325"/>
            <a:r>
              <a:rPr lang="ru-RU" sz="3600" i="1" dirty="0" smtClean="0">
                <a:latin typeface="Bodoni MT Black" pitchFamily="18" charset="0"/>
              </a:rPr>
              <a:t>               (</a:t>
            </a:r>
            <a:r>
              <a:rPr lang="ru-RU" sz="3600" b="1" i="1" dirty="0" err="1">
                <a:latin typeface="Bodoni MT Black" pitchFamily="18" charset="0"/>
              </a:rPr>
              <a:t>Великобританія</a:t>
            </a:r>
            <a:r>
              <a:rPr lang="ru-RU" sz="3600" b="1" i="1" dirty="0">
                <a:latin typeface="Bodoni MT Black" pitchFamily="18" charset="0"/>
              </a:rPr>
              <a:t>) </a:t>
            </a:r>
          </a:p>
          <a:p>
            <a:pPr indent="441325"/>
            <a:r>
              <a:rPr lang="ru-RU" sz="3600" b="1" i="1" dirty="0" smtClean="0">
                <a:solidFill>
                  <a:srgbClr val="FF0000"/>
                </a:solidFill>
                <a:latin typeface="Bodoni MT Black" pitchFamily="18" charset="0"/>
              </a:rPr>
              <a:t>               24 </a:t>
            </a:r>
            <a:r>
              <a:rPr lang="ru-RU" sz="3600" b="1" i="1" dirty="0" err="1">
                <a:solidFill>
                  <a:srgbClr val="FF0000"/>
                </a:solidFill>
                <a:latin typeface="Bodoni MT Black" pitchFamily="18" charset="0"/>
              </a:rPr>
              <a:t>грудня</a:t>
            </a:r>
            <a:r>
              <a:rPr lang="ru-RU" sz="3600" b="1" i="1" dirty="0">
                <a:solidFill>
                  <a:srgbClr val="FF0000"/>
                </a:solidFill>
                <a:latin typeface="Bodoni MT Black" pitchFamily="18" charset="0"/>
              </a:rPr>
              <a:t> 1818 р.</a:t>
            </a:r>
            <a:r>
              <a:rPr lang="ru-RU" sz="3600" b="1" i="1" dirty="0">
                <a:latin typeface="Bodoni MT Black" pitchFamily="18" charset="0"/>
              </a:rPr>
              <a:t> </a:t>
            </a:r>
          </a:p>
        </p:txBody>
      </p:sp>
      <p:pic>
        <p:nvPicPr>
          <p:cNvPr id="5122" name="Picture 2" descr="C:\Users\Tawr\Desktop\Солфорд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7" y="260648"/>
            <a:ext cx="2915905" cy="20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Tawr\Desktop\Манчестер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81835"/>
            <a:ext cx="3065991" cy="229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92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1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1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1916832"/>
            <a:ext cx="66247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3200" b="1" i="1" dirty="0">
                <a:latin typeface="Bodoni MT Black" pitchFamily="18" charset="0"/>
              </a:rPr>
              <a:t>Коли в </a:t>
            </a:r>
            <a:r>
              <a:rPr lang="ru-RU" sz="3200" b="1" i="1" dirty="0">
                <a:solidFill>
                  <a:srgbClr val="FF0000"/>
                </a:solidFill>
                <a:latin typeface="Bodoni MT Black" pitchFamily="18" charset="0"/>
              </a:rPr>
              <a:t>1961 р.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була</a:t>
            </a:r>
            <a:r>
              <a:rPr lang="ru-RU" sz="3200" b="1" i="1" dirty="0">
                <a:latin typeface="Bodoni MT Black" pitchFamily="18" charset="0"/>
              </a:rPr>
              <a:t> введена </a:t>
            </a:r>
            <a:r>
              <a:rPr lang="ru-RU" sz="3200" b="1" i="1" dirty="0" err="1">
                <a:latin typeface="Bodoni MT Black" pitchFamily="18" charset="0"/>
              </a:rPr>
              <a:t>міжнародна</a:t>
            </a:r>
            <a:r>
              <a:rPr lang="ru-RU" sz="3200" b="1" i="1" dirty="0">
                <a:latin typeface="Bodoni MT Black" pitchFamily="18" charset="0"/>
              </a:rPr>
              <a:t> система </a:t>
            </a:r>
            <a:r>
              <a:rPr lang="ru-RU" sz="3200" b="1" i="1" dirty="0" err="1">
                <a:latin typeface="Bodoni MT Black" pitchFamily="18" charset="0"/>
              </a:rPr>
              <a:t>одиниць</a:t>
            </a:r>
            <a:r>
              <a:rPr lang="ru-RU" sz="3200" b="1" i="1" dirty="0">
                <a:latin typeface="Bodoni MT Black" pitchFamily="18" charset="0"/>
              </a:rPr>
              <a:t> СІ, </a:t>
            </a:r>
            <a:r>
              <a:rPr lang="ru-RU" sz="3200" b="1" i="1" dirty="0" err="1">
                <a:latin typeface="Bodoni MT Black" pitchFamily="18" charset="0"/>
              </a:rPr>
              <a:t>одиниця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роботи</a:t>
            </a:r>
            <a:r>
              <a:rPr lang="ru-RU" sz="3200" b="1" i="1" dirty="0">
                <a:latin typeface="Bodoni MT Black" pitchFamily="18" charset="0"/>
              </a:rPr>
              <a:t> та </a:t>
            </a:r>
            <a:r>
              <a:rPr lang="ru-RU" sz="3200" b="1" i="1" dirty="0" err="1">
                <a:latin typeface="Bodoni MT Black" pitchFamily="18" charset="0"/>
              </a:rPr>
              <a:t>енергїї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uk-UA" sz="3200" b="1" i="1" dirty="0">
                <a:latin typeface="Bodoni MT Black" pitchFamily="18" charset="0"/>
              </a:rPr>
              <a:t>заслужено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була</a:t>
            </a:r>
            <a:r>
              <a:rPr lang="ru-RU" sz="3200" b="1" i="1" dirty="0">
                <a:latin typeface="Bodoni MT Black" pitchFamily="18" charset="0"/>
              </a:rPr>
              <a:t> названа </a:t>
            </a:r>
            <a:r>
              <a:rPr lang="ru-RU" sz="3200" b="1" i="1" dirty="0" err="1">
                <a:latin typeface="Bodoni MT Black" pitchFamily="18" charset="0"/>
              </a:rPr>
              <a:t>його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ім</a:t>
            </a:r>
            <a:r>
              <a:rPr lang="en-US" sz="3200" b="1" i="1" dirty="0">
                <a:latin typeface="Bodoni MT Black" pitchFamily="18" charset="0"/>
              </a:rPr>
              <a:t>’</a:t>
            </a:r>
            <a:r>
              <a:rPr lang="ru-RU" sz="3200" b="1" i="1" dirty="0">
                <a:latin typeface="Bodoni MT Black" pitchFamily="18" charset="0"/>
              </a:rPr>
              <a:t>ям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4437112"/>
            <a:ext cx="434285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[A] = 1</a:t>
            </a:r>
            <a:r>
              <a:rPr lang="ru-RU" sz="7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Дж</a:t>
            </a:r>
          </a:p>
        </p:txBody>
      </p:sp>
    </p:spTree>
    <p:extLst>
      <p:ext uri="{BB962C8B-B14F-4D97-AF65-F5344CB8AC3E}">
        <p14:creationId xmlns:p14="http://schemas.microsoft.com/office/powerpoint/2010/main" val="40821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1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1401738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Помер Джоуль в </a:t>
            </a:r>
            <a:r>
              <a:rPr lang="ru-RU" sz="2800" b="1" i="1" dirty="0" err="1">
                <a:latin typeface="Bodoni MT Black"/>
              </a:rPr>
              <a:t>Сейлі</a:t>
            </a:r>
            <a:r>
              <a:rPr lang="ru-RU" sz="2800" b="1" i="1" dirty="0">
                <a:latin typeface="Bodoni MT Black"/>
              </a:rPr>
              <a:t> 11 </a:t>
            </a:r>
            <a:r>
              <a:rPr lang="ru-RU" sz="2800" b="1" i="1" dirty="0" err="1">
                <a:latin typeface="Bodoni MT Black"/>
              </a:rPr>
              <a:t>жовтня</a:t>
            </a:r>
            <a:r>
              <a:rPr lang="ru-RU" sz="2800" b="1" i="1" dirty="0">
                <a:latin typeface="Bodoni MT Black"/>
              </a:rPr>
              <a:t> 1889 року. </a:t>
            </a:r>
            <a:r>
              <a:rPr lang="ru-RU" sz="2800" b="1" i="1" dirty="0" err="1">
                <a:latin typeface="Bodoni MT Black"/>
              </a:rPr>
              <a:t>Він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похований</a:t>
            </a:r>
            <a:r>
              <a:rPr lang="ru-RU" sz="2800" b="1" i="1" dirty="0">
                <a:latin typeface="Bodoni MT Black"/>
              </a:rPr>
              <a:t> там же, на </a:t>
            </a:r>
            <a:r>
              <a:rPr lang="ru-RU" sz="2800" b="1" i="1" dirty="0" err="1">
                <a:latin typeface="Bodoni MT Black"/>
              </a:rPr>
              <a:t>кладовищі</a:t>
            </a:r>
            <a:r>
              <a:rPr lang="ru-RU" sz="2800" b="1" i="1" dirty="0">
                <a:latin typeface="Bodoni MT Black"/>
              </a:rPr>
              <a:t> району </a:t>
            </a:r>
            <a:r>
              <a:rPr lang="ru-RU" sz="2800" b="1" i="1" dirty="0" err="1">
                <a:latin typeface="Bodoni MT Black"/>
              </a:rPr>
              <a:t>Бруклендс</a:t>
            </a:r>
            <a:r>
              <a:rPr lang="ru-RU" sz="2800" b="1" i="1" dirty="0">
                <a:latin typeface="Bodoni MT Black"/>
              </a:rPr>
              <a:t>, на </a:t>
            </a:r>
            <a:r>
              <a:rPr lang="ru-RU" sz="2800" b="1" i="1" dirty="0" err="1">
                <a:latin typeface="Bodoni MT Black"/>
              </a:rPr>
              <a:t>його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могильній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плиті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вигравіюване</a:t>
            </a:r>
            <a:r>
              <a:rPr lang="ru-RU" sz="2800" b="1" i="1" dirty="0">
                <a:latin typeface="Bodoni MT Black"/>
              </a:rPr>
              <a:t> число 772.55,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відповідає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значенню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механічного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еквівалента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теплоти</a:t>
            </a:r>
            <a:r>
              <a:rPr lang="ru-RU" sz="2800" b="1" i="1" dirty="0">
                <a:latin typeface="Bodoni MT Black"/>
              </a:rPr>
              <a:t> у фунтах-футах на </a:t>
            </a:r>
            <a:r>
              <a:rPr lang="ru-RU" sz="2800" b="1" i="1" dirty="0" err="1">
                <a:latin typeface="Bodoni MT Black"/>
              </a:rPr>
              <a:t>британську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теплову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одиницю</a:t>
            </a:r>
            <a:r>
              <a:rPr lang="ru-RU" sz="2800" b="1" i="1" dirty="0">
                <a:latin typeface="Bodoni MT Black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9141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1874728"/>
            <a:ext cx="64807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У </a:t>
            </a:r>
            <a:r>
              <a:rPr lang="ru-RU" sz="2800" b="1" i="1" dirty="0" err="1">
                <a:latin typeface="Bodoni MT Black"/>
              </a:rPr>
              <a:t>Вестмінстерському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абатстві</a:t>
            </a:r>
            <a:r>
              <a:rPr lang="ru-RU" sz="2800" b="1" i="1" dirty="0">
                <a:latin typeface="Bodoni MT Black"/>
              </a:rPr>
              <a:t> є </a:t>
            </a:r>
            <a:r>
              <a:rPr lang="ru-RU" sz="2800" b="1" i="1" dirty="0" err="1">
                <a:latin typeface="Bodoni MT Black"/>
              </a:rPr>
              <a:t>меморіал</a:t>
            </a:r>
            <a:r>
              <a:rPr lang="ru-RU" sz="2800" b="1" i="1" dirty="0">
                <a:latin typeface="Bodoni MT Black"/>
              </a:rPr>
              <a:t> Джоуля, а в </a:t>
            </a:r>
            <a:r>
              <a:rPr lang="ru-RU" sz="2800" b="1" i="1" dirty="0" err="1">
                <a:latin typeface="Bodoni MT Black"/>
              </a:rPr>
              <a:t>Манчестерській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ратуші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стоїть</a:t>
            </a:r>
            <a:r>
              <a:rPr lang="ru-RU" sz="2800" b="1" i="1" dirty="0">
                <a:latin typeface="Bodoni MT Black"/>
              </a:rPr>
              <a:t> статуя Джоулю </a:t>
            </a:r>
            <a:r>
              <a:rPr lang="ru-RU" sz="2800" b="1" i="1" dirty="0" err="1">
                <a:latin typeface="Bodoni MT Black"/>
              </a:rPr>
              <a:t>роботи</a:t>
            </a:r>
            <a:r>
              <a:rPr lang="ru-RU" sz="2800" b="1" i="1" dirty="0">
                <a:latin typeface="Bodoni MT Black"/>
              </a:rPr>
              <a:t> Альфреда Гилберта.</a:t>
            </a:r>
          </a:p>
        </p:txBody>
      </p:sp>
    </p:spTree>
    <p:extLst>
      <p:ext uri="{BB962C8B-B14F-4D97-AF65-F5344CB8AC3E}">
        <p14:creationId xmlns:p14="http://schemas.microsoft.com/office/powerpoint/2010/main" val="1273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0277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34888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5125"/>
            <a:r>
              <a:rPr lang="ru-RU" sz="6000" b="1" i="1" dirty="0" smtClean="0">
                <a:latin typeface="Bodoni MT Black" pitchFamily="18" charset="0"/>
              </a:rPr>
              <a:t>Дякуємо </a:t>
            </a:r>
            <a:endParaRPr lang="ru-RU" sz="6000" b="1" i="1" dirty="0">
              <a:latin typeface="Bodoni MT Black" pitchFamily="18" charset="0"/>
            </a:endParaRPr>
          </a:p>
          <a:p>
            <a:pPr indent="365125"/>
            <a:r>
              <a:rPr lang="ru-RU" sz="6000" b="1" i="1" dirty="0" smtClean="0">
                <a:latin typeface="Bodoni MT Black" pitchFamily="18" charset="0"/>
              </a:rPr>
              <a:t>  </a:t>
            </a:r>
            <a:r>
              <a:rPr lang="ru-RU" sz="6000" b="1" i="1" dirty="0">
                <a:latin typeface="Bodoni MT Black" pitchFamily="18" charset="0"/>
              </a:rPr>
              <a:t>за  </a:t>
            </a:r>
            <a:r>
              <a:rPr lang="ru-RU" sz="6000" b="1" i="1" dirty="0" err="1">
                <a:latin typeface="Bodoni MT Black" pitchFamily="18" charset="0"/>
              </a:rPr>
              <a:t>увагу</a:t>
            </a:r>
            <a:r>
              <a:rPr lang="ru-RU" sz="6000" b="1" i="1" dirty="0">
                <a:latin typeface="Bodoni MT Black" pitchFamily="18" charset="0"/>
              </a:rPr>
              <a:t>!</a:t>
            </a:r>
            <a:r>
              <a:rPr lang="ru-RU" sz="3200" b="1" i="1" dirty="0">
                <a:latin typeface="Bodoni MT Black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2829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circle/>
        <p:sndAc>
          <p:stSnd>
            <p:snd r:embed="rId2" name="voltage.wav"/>
          </p:stSnd>
        </p:sndAc>
      </p:transition>
    </mc:Choice>
    <mc:Fallback xmlns="">
      <p:transition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48" y="23876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82897" y="562393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/>
            <a:r>
              <a:rPr lang="ru-RU" sz="3200" b="1" i="1" dirty="0">
                <a:latin typeface="Bodoni MT Black" pitchFamily="18" charset="0"/>
              </a:rPr>
              <a:t>Його </a:t>
            </a:r>
            <a:r>
              <a:rPr lang="ru-RU" sz="3200" b="1" i="1" dirty="0" err="1">
                <a:latin typeface="Bodoni MT Black" pitchFamily="18" charset="0"/>
              </a:rPr>
              <a:t>батько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був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заможним</a:t>
            </a:r>
            <a:r>
              <a:rPr lang="ru-RU" sz="3200" b="1" i="1" dirty="0">
                <a:latin typeface="Bodoni MT Black" pitchFamily="18" charset="0"/>
              </a:rPr>
              <a:t> </a:t>
            </a:r>
          </a:p>
          <a:p>
            <a:pPr indent="441325"/>
            <a:r>
              <a:rPr lang="ru-RU" sz="3200" i="1" dirty="0">
                <a:latin typeface="Bookman Old Style" pitchFamily="18" charset="0"/>
              </a:rPr>
              <a:t>(</a:t>
            </a:r>
            <a:r>
              <a:rPr lang="ru-RU" sz="3200" b="1" i="1" dirty="0">
                <a:latin typeface="Bodoni MT Black" pitchFamily="18" charset="0"/>
              </a:rPr>
              <a:t>в </a:t>
            </a:r>
            <a:r>
              <a:rPr lang="ru-RU" sz="3200" b="1" i="1" dirty="0" err="1">
                <a:latin typeface="Bodoni MT Black" pitchFamily="18" charset="0"/>
              </a:rPr>
              <a:t>Манчестері</a:t>
            </a:r>
            <a:r>
              <a:rPr lang="ru-RU" sz="3200" b="1" i="1" dirty="0">
                <a:latin typeface="Bodoni MT Black" pitchFamily="18" charset="0"/>
              </a:rPr>
              <a:t> у </a:t>
            </a:r>
            <a:r>
              <a:rPr lang="ru-RU" sz="3200" b="1" i="1" dirty="0" err="1">
                <a:latin typeface="Bodoni MT Black" pitchFamily="18" charset="0"/>
              </a:rPr>
              <a:t>нього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був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пивоварний</a:t>
            </a:r>
            <a:r>
              <a:rPr lang="ru-RU" sz="3200" b="1" i="1" dirty="0">
                <a:latin typeface="Bodoni MT Black" pitchFamily="18" charset="0"/>
              </a:rPr>
              <a:t> завод</a:t>
            </a:r>
            <a:r>
              <a:rPr lang="ru-RU" sz="3200" i="1" dirty="0">
                <a:latin typeface="Bookman Old Style" pitchFamily="18" charset="0"/>
              </a:rPr>
              <a:t>)</a:t>
            </a:r>
            <a:r>
              <a:rPr lang="ru-RU" sz="3200" b="1" i="1" dirty="0">
                <a:latin typeface="Bodoni MT Black" pitchFamily="18" charset="0"/>
              </a:rPr>
              <a:t>, а </a:t>
            </a:r>
            <a:r>
              <a:rPr lang="ru-RU" sz="3200" b="1" i="1" dirty="0" err="1">
                <a:latin typeface="Bodoni MT Black" pitchFamily="18" charset="0"/>
              </a:rPr>
              <a:t>оскільки</a:t>
            </a:r>
            <a:r>
              <a:rPr lang="ru-RU" sz="3200" b="1" i="1" dirty="0">
                <a:latin typeface="Bodoni MT Black" pitchFamily="18" charset="0"/>
              </a:rPr>
              <a:t> маленький Джоуль </a:t>
            </a:r>
            <a:r>
              <a:rPr lang="ru-RU" sz="3200" b="1" i="1" dirty="0" err="1">
                <a:latin typeface="Bodoni MT Black" pitchFamily="18" charset="0"/>
              </a:rPr>
              <a:t>був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дуже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хворобливим</a:t>
            </a:r>
            <a:r>
              <a:rPr lang="ru-RU" sz="3200" b="1" i="1" dirty="0">
                <a:latin typeface="Bodoni MT Black" pitchFamily="18" charset="0"/>
              </a:rPr>
              <a:t>, то </a:t>
            </a:r>
            <a:r>
              <a:rPr lang="ru-RU" sz="3200" b="1" i="1" dirty="0" err="1">
                <a:latin typeface="Bodoni MT Black" pitchFamily="18" charset="0"/>
              </a:rPr>
              <a:t>шкільну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 smtClean="0">
                <a:latin typeface="Bodoni MT Black" pitchFamily="18" charset="0"/>
              </a:rPr>
              <a:t>освіту</a:t>
            </a:r>
            <a:r>
              <a:rPr lang="ru-RU" sz="3200" b="1" i="1" dirty="0" smtClean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він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отримав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вдома</a:t>
            </a:r>
            <a:r>
              <a:rPr lang="ru-RU" sz="3200" b="1" i="1" dirty="0">
                <a:latin typeface="Bodoni MT Black" pitchFamily="18" charset="0"/>
              </a:rPr>
              <a:t>. </a:t>
            </a:r>
          </a:p>
        </p:txBody>
      </p:sp>
      <p:pic>
        <p:nvPicPr>
          <p:cNvPr id="4098" name="Picture 2" descr="C:\Users\Tawr\Desktop\Пивоварня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671505"/>
            <a:ext cx="4403463" cy="2709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30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1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797510"/>
            <a:ext cx="49685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/>
            <a:r>
              <a:rPr lang="ru-RU" sz="2800" b="1" i="1" dirty="0">
                <a:latin typeface="Bodoni MT Black" pitchFamily="18" charset="0"/>
              </a:rPr>
              <a:t>Серед </a:t>
            </a:r>
            <a:r>
              <a:rPr lang="ru-RU" sz="2800" b="1" i="1" dirty="0" err="1">
                <a:latin typeface="Bodoni MT Black" pitchFamily="18" charset="0"/>
              </a:rPr>
              <a:t>його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домашніх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вчителів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був</a:t>
            </a:r>
            <a:r>
              <a:rPr lang="ru-RU" sz="2800" b="1" i="1" dirty="0">
                <a:latin typeface="Bodoni MT Black" pitchFamily="18" charset="0"/>
              </a:rPr>
              <a:t>, </a:t>
            </a:r>
            <a:r>
              <a:rPr lang="ru-RU" sz="2800" b="1" i="1" dirty="0" err="1">
                <a:latin typeface="Bodoni MT Black" pitchFamily="18" charset="0"/>
              </a:rPr>
              <a:t>наприклад</a:t>
            </a:r>
            <a:r>
              <a:rPr lang="ru-RU" sz="2800" b="1" i="1" dirty="0">
                <a:latin typeface="Bodoni MT Black" pitchFamily="18" charset="0"/>
              </a:rPr>
              <a:t>, Джон Дальтон. В </a:t>
            </a:r>
            <a:r>
              <a:rPr lang="ru-RU" sz="2800" b="1" i="1" dirty="0" err="1">
                <a:latin typeface="Bodoni MT Black" pitchFamily="18" charset="0"/>
              </a:rPr>
              <a:t>фізиці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відомий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його</a:t>
            </a:r>
            <a:r>
              <a:rPr lang="ru-RU" sz="2800" b="1" i="1" dirty="0">
                <a:latin typeface="Bodoni MT Black" pitchFamily="18" charset="0"/>
              </a:rPr>
              <a:t> закон </a:t>
            </a:r>
            <a:r>
              <a:rPr lang="ru-RU" sz="2800" i="1" dirty="0">
                <a:latin typeface="Bookman Old Style" pitchFamily="18" charset="0"/>
              </a:rPr>
              <a:t>(</a:t>
            </a:r>
            <a:r>
              <a:rPr lang="ru-RU" sz="2800" b="1" i="1" dirty="0">
                <a:latin typeface="Bodoni MT Black" pitchFamily="18" charset="0"/>
              </a:rPr>
              <a:t>закон Дальтона</a:t>
            </a:r>
            <a:r>
              <a:rPr lang="ru-RU" sz="2800" i="1" dirty="0">
                <a:latin typeface="Bookman Old Style" pitchFamily="18" charset="0"/>
              </a:rPr>
              <a:t>)</a:t>
            </a:r>
            <a:r>
              <a:rPr lang="ru-RU" sz="2800" b="1" i="1" dirty="0">
                <a:latin typeface="Bodoni MT Black" pitchFamily="18" charset="0"/>
              </a:rPr>
              <a:t>. </a:t>
            </a:r>
            <a:r>
              <a:rPr lang="ru-RU" sz="2800" b="1" i="1" dirty="0" err="1">
                <a:latin typeface="Bodoni MT Black" pitchFamily="18" charset="0"/>
              </a:rPr>
              <a:t>Він</a:t>
            </a:r>
            <a:r>
              <a:rPr lang="ru-RU" sz="2800" b="1" i="1" dirty="0">
                <a:latin typeface="Bodoni MT Black" pitchFamily="18" charset="0"/>
              </a:rPr>
              <a:t> не </a:t>
            </a:r>
            <a:r>
              <a:rPr lang="ru-RU" sz="2800" b="1" i="1" dirty="0" err="1">
                <a:latin typeface="Bodoni MT Black" pitchFamily="18" charset="0"/>
              </a:rPr>
              <a:t>тільки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викладав</a:t>
            </a:r>
            <a:r>
              <a:rPr lang="ru-RU" sz="2800" b="1" i="1" dirty="0">
                <a:latin typeface="Bodoni MT Black" pitchFamily="18" charset="0"/>
              </a:rPr>
              <a:t> Джоулю математику, але і </a:t>
            </a:r>
            <a:r>
              <a:rPr lang="ru-RU" sz="2800" b="1" i="1" dirty="0" err="1">
                <a:latin typeface="Bodoni MT Black" pitchFamily="18" charset="0"/>
              </a:rPr>
              <a:t>навчив</a:t>
            </a:r>
            <a:r>
              <a:rPr lang="ru-RU" sz="2800" b="1" i="1" dirty="0">
                <a:latin typeface="Bodoni MT Black" pitchFamily="18" charset="0"/>
              </a:rPr>
              <a:t> основам </a:t>
            </a:r>
            <a:r>
              <a:rPr lang="ru-RU" sz="2800" b="1" i="1" dirty="0" err="1">
                <a:latin typeface="Bodoni MT Black" pitchFamily="18" charset="0"/>
              </a:rPr>
              <a:t>фізики</a:t>
            </a:r>
            <a:r>
              <a:rPr lang="ru-RU" sz="2800" b="1" i="1" dirty="0">
                <a:latin typeface="Bodoni MT Black" pitchFamily="18" charset="0"/>
              </a:rPr>
              <a:t> та </a:t>
            </a:r>
            <a:r>
              <a:rPr lang="ru-RU" sz="2800" b="1" i="1" dirty="0" err="1">
                <a:latin typeface="Bodoni MT Black" pitchFamily="18" charset="0"/>
              </a:rPr>
              <a:t>хімії</a:t>
            </a:r>
            <a:r>
              <a:rPr lang="ru-RU" sz="2800" b="1" i="1" dirty="0">
                <a:latin typeface="Bodoni MT Black" pitchFamily="18" charset="0"/>
              </a:rPr>
              <a:t>, </a:t>
            </a:r>
            <a:r>
              <a:rPr lang="ru-RU" sz="2800" b="1" i="1" dirty="0" err="1">
                <a:latin typeface="Bodoni MT Black" pitchFamily="18" charset="0"/>
              </a:rPr>
              <a:t>познайомив</a:t>
            </a:r>
            <a:r>
              <a:rPr lang="ru-RU" sz="2800" b="1" i="1" dirty="0">
                <a:latin typeface="Bodoni MT Black" pitchFamily="18" charset="0"/>
              </a:rPr>
              <a:t> с </a:t>
            </a:r>
            <a:r>
              <a:rPr lang="ru-RU" sz="2800" b="1" i="1" dirty="0" err="1">
                <a:latin typeface="Bodoni MT Black" pitchFamily="18" charset="0"/>
              </a:rPr>
              <a:t>лабораторним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обладнанням</a:t>
            </a:r>
            <a:r>
              <a:rPr lang="ru-RU" sz="2800" b="1" i="1" dirty="0">
                <a:latin typeface="Bodoni MT Black" pitchFamily="18" charset="0"/>
              </a:rPr>
              <a:t>. Джоуль </a:t>
            </a:r>
            <a:r>
              <a:rPr lang="ru-RU" sz="2800" b="1" i="1" dirty="0" err="1">
                <a:latin typeface="Bodoni MT Black" pitchFamily="18" charset="0"/>
              </a:rPr>
              <a:t>захопився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фізичними</a:t>
            </a:r>
            <a:r>
              <a:rPr lang="ru-RU" sz="2800" b="1" i="1" dirty="0">
                <a:latin typeface="Bodoni MT Black" pitchFamily="18" charset="0"/>
              </a:rPr>
              <a:t> </a:t>
            </a:r>
            <a:r>
              <a:rPr lang="ru-RU" sz="2800" b="1" i="1" dirty="0" err="1">
                <a:latin typeface="Bodoni MT Black" pitchFamily="18" charset="0"/>
              </a:rPr>
              <a:t>експериментами</a:t>
            </a:r>
            <a:r>
              <a:rPr lang="ru-RU" sz="2800" b="1" i="1" dirty="0">
                <a:latin typeface="Bodoni MT Black" pitchFamily="18" charset="0"/>
              </a:rPr>
              <a:t>. </a:t>
            </a:r>
          </a:p>
        </p:txBody>
      </p:sp>
      <p:pic>
        <p:nvPicPr>
          <p:cNvPr id="3074" name="Picture 2" descr="C:\Users\Tawr\Desktop\Уроки 8 кл\Електричний струм. Матеріали\Вчені\Джоуль\Дальто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836712"/>
            <a:ext cx="2798818" cy="371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308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1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545754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  <a:cs typeface="Times New Roman" pitchFamily="18" charset="0"/>
              </a:rPr>
              <a:t>Саме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Дальтон прищепив Джоулю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любов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до науки і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пристрасть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до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збору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та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осмислення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чисельних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даних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, на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яких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засновані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наукові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теорії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і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закони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. Але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математична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підготовка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Джоуля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була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слабкою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,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що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надалі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дуже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заважало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йому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в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дослідженнях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і,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можливо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, не дало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йому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зробити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ще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значніші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Bodoni MT Black"/>
                <a:cs typeface="Times New Roman" pitchFamily="18" charset="0"/>
              </a:rPr>
              <a:t>відкриття</a:t>
            </a:r>
            <a:r>
              <a:rPr lang="ru-RU" sz="2800" b="1" i="1" dirty="0">
                <a:latin typeface="Bodoni MT Black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830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5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1628800"/>
            <a:ext cx="734481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Протягом</a:t>
            </a:r>
            <a:r>
              <a:rPr lang="ru-RU" sz="2800" b="1" i="1" dirty="0">
                <a:latin typeface="Bodoni MT Black"/>
              </a:rPr>
              <a:t> 1837–1847 </a:t>
            </a:r>
            <a:r>
              <a:rPr lang="ru-RU" sz="2800" b="1" i="1" dirty="0" err="1">
                <a:latin typeface="Bodoni MT Black"/>
              </a:rPr>
              <a:t>років</a:t>
            </a:r>
            <a:r>
              <a:rPr lang="ru-RU" sz="2800" b="1" i="1" dirty="0">
                <a:latin typeface="Bodoni MT Black"/>
              </a:rPr>
              <a:t> Джоуль увесь </a:t>
            </a:r>
            <a:r>
              <a:rPr lang="ru-RU" sz="2800" b="1" i="1" dirty="0" err="1">
                <a:latin typeface="Bodoni MT Black"/>
              </a:rPr>
              <a:t>вільний</a:t>
            </a:r>
            <a:r>
              <a:rPr lang="ru-RU" sz="2800" b="1" i="1" dirty="0">
                <a:latin typeface="Bodoni MT Black"/>
              </a:rPr>
              <a:t> час </a:t>
            </a:r>
            <a:r>
              <a:rPr lang="ru-RU" sz="2800" b="1" i="1" dirty="0" err="1">
                <a:latin typeface="Bodoni MT Black"/>
              </a:rPr>
              <a:t>присвятив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різноманітним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експериментам</a:t>
            </a:r>
            <a:r>
              <a:rPr lang="ru-RU" sz="2800" b="1" i="1" dirty="0">
                <a:latin typeface="Bodoni MT Black"/>
              </a:rPr>
              <a:t> з </a:t>
            </a:r>
            <a:r>
              <a:rPr lang="ru-RU" sz="2800" b="1" i="1" dirty="0" err="1">
                <a:latin typeface="Bodoni MT Black"/>
              </a:rPr>
              <a:t>перетворення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різних</a:t>
            </a:r>
            <a:r>
              <a:rPr lang="ru-RU" sz="2800" b="1" i="1" dirty="0">
                <a:latin typeface="Bodoni MT Black"/>
              </a:rPr>
              <a:t> форм </a:t>
            </a:r>
            <a:r>
              <a:rPr lang="ru-RU" sz="2800" b="1" i="1" dirty="0" err="1">
                <a:latin typeface="Bodoni MT Black"/>
              </a:rPr>
              <a:t>енергії</a:t>
            </a:r>
            <a:r>
              <a:rPr lang="ru-RU" sz="2800" b="1" i="1" dirty="0">
                <a:latin typeface="Bodoni MT Black"/>
              </a:rPr>
              <a:t> — </a:t>
            </a:r>
            <a:r>
              <a:rPr lang="ru-RU" sz="2800" b="1" i="1" dirty="0" err="1">
                <a:latin typeface="Bodoni MT Black"/>
              </a:rPr>
              <a:t>механічної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електричної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хімічної</a:t>
            </a:r>
            <a:r>
              <a:rPr lang="ru-RU" sz="2800" b="1" i="1" dirty="0">
                <a:latin typeface="Bodoni MT Black"/>
              </a:rPr>
              <a:t>, — в </a:t>
            </a:r>
            <a:r>
              <a:rPr lang="ru-RU" sz="2800" b="1" i="1" dirty="0" err="1">
                <a:latin typeface="Bodoni MT Black"/>
              </a:rPr>
              <a:t>теплову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 smtClean="0">
                <a:latin typeface="Bodoni MT Black"/>
              </a:rPr>
              <a:t>енергію</a:t>
            </a:r>
            <a:r>
              <a:rPr lang="ru-RU" sz="2800" b="1" i="1" dirty="0" smtClean="0">
                <a:latin typeface="Bodoni MT Black"/>
              </a:rPr>
              <a:t>.</a:t>
            </a:r>
            <a:endParaRPr lang="ru-RU" sz="2800" b="1" i="1" dirty="0">
              <a:latin typeface="Bodoni MT Black"/>
            </a:endParaRPr>
          </a:p>
        </p:txBody>
      </p:sp>
    </p:spTree>
    <p:extLst>
      <p:ext uri="{BB962C8B-B14F-4D97-AF65-F5344CB8AC3E}">
        <p14:creationId xmlns:p14="http://schemas.microsoft.com/office/powerpoint/2010/main" val="36615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5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79622" y="1916832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Bodoni MT Black"/>
              </a:rPr>
              <a:t>Він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розробив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термометри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вимірювали</a:t>
            </a:r>
            <a:r>
              <a:rPr lang="ru-RU" sz="2800" b="1" i="1" dirty="0">
                <a:latin typeface="Bodoni MT Black"/>
              </a:rPr>
              <a:t> температуру з </a:t>
            </a:r>
            <a:r>
              <a:rPr lang="ru-RU" sz="2800" b="1" i="1" dirty="0" err="1">
                <a:latin typeface="Bodoni MT Black"/>
              </a:rPr>
              <a:t>точністю</a:t>
            </a:r>
            <a:r>
              <a:rPr lang="ru-RU" sz="2800" b="1" i="1" dirty="0">
                <a:latin typeface="Bodoni MT Black"/>
              </a:rPr>
              <a:t> до </a:t>
            </a:r>
            <a:r>
              <a:rPr lang="ru-RU" sz="2800" b="1" i="1" dirty="0" err="1">
                <a:latin typeface="Bodoni MT Black"/>
              </a:rPr>
              <a:t>однієї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двохсотої</a:t>
            </a:r>
            <a:r>
              <a:rPr lang="ru-RU" sz="2800" b="1" i="1" dirty="0">
                <a:latin typeface="Bodoni MT Black"/>
              </a:rPr>
              <a:t> градуса,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дозволило </a:t>
            </a:r>
            <a:r>
              <a:rPr lang="ru-RU" sz="2800" b="1" i="1" dirty="0" err="1">
                <a:latin typeface="Bodoni MT Black"/>
              </a:rPr>
              <a:t>йому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проводити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вимірювання</a:t>
            </a:r>
            <a:r>
              <a:rPr lang="ru-RU" sz="2800" b="1" i="1" dirty="0">
                <a:latin typeface="Bodoni MT Black"/>
              </a:rPr>
              <a:t> з </a:t>
            </a:r>
            <a:r>
              <a:rPr lang="ru-RU" sz="2800" b="1" i="1" dirty="0" err="1">
                <a:latin typeface="Bodoni MT Black"/>
              </a:rPr>
              <a:t>найкращою</a:t>
            </a:r>
            <a:r>
              <a:rPr lang="ru-RU" sz="2800" b="1" i="1" dirty="0">
                <a:latin typeface="Bodoni MT Black"/>
              </a:rPr>
              <a:t> для того часу </a:t>
            </a:r>
            <a:r>
              <a:rPr lang="ru-RU" sz="2800" b="1" i="1" dirty="0" err="1">
                <a:latin typeface="Bodoni MT Black"/>
              </a:rPr>
              <a:t>точністю</a:t>
            </a:r>
            <a:r>
              <a:rPr lang="ru-RU" sz="2800" b="1" i="1" dirty="0">
                <a:latin typeface="Bodoni MT Black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839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0000">
        <p:circle/>
        <p:sndAc>
          <p:stSnd>
            <p:snd r:embed="rId2" name="voltage.wav"/>
          </p:stSnd>
        </p:sndAc>
      </p:transition>
    </mc:Choice>
    <mc:Fallback xmlns="">
      <p:transition advTm="20000">
        <p:circle/>
        <p:sndAc>
          <p:stSnd>
            <p:snd r:embed="rId4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7544" y="908720"/>
            <a:ext cx="61206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5125"/>
            <a:r>
              <a:rPr lang="ru-RU" sz="3200" b="1" i="1" dirty="0">
                <a:latin typeface="Bodoni MT Black" pitchFamily="18" charset="0"/>
              </a:rPr>
              <a:t>У </a:t>
            </a:r>
            <a:r>
              <a:rPr lang="ru-RU" sz="3200" b="1" i="1" dirty="0" err="1">
                <a:latin typeface="Bodoni MT Black" pitchFamily="18" charset="0"/>
              </a:rPr>
              <a:t>своїх</a:t>
            </a:r>
            <a:r>
              <a:rPr lang="ru-RU" sz="3200" b="1" i="1" dirty="0">
                <a:latin typeface="Bodoni MT Black" pitchFamily="18" charset="0"/>
              </a:rPr>
              <a:t> роботах Джоуль </a:t>
            </a:r>
            <a:r>
              <a:rPr lang="ru-RU" sz="3200" b="1" i="1" dirty="0" err="1">
                <a:latin typeface="Bodoni MT Black" pitchFamily="18" charset="0"/>
              </a:rPr>
              <a:t>встановив</a:t>
            </a:r>
            <a:r>
              <a:rPr lang="ru-RU" sz="3200" b="1" i="1" dirty="0">
                <a:latin typeface="Bodoni MT Black" pitchFamily="18" charset="0"/>
              </a:rPr>
              <a:t>, </a:t>
            </a:r>
            <a:r>
              <a:rPr lang="ru-RU" sz="3200" b="1" i="1" dirty="0" err="1">
                <a:latin typeface="Bodoni MT Black" pitchFamily="18" charset="0"/>
              </a:rPr>
              <a:t>що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між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механічною</a:t>
            </a:r>
            <a:r>
              <a:rPr lang="ru-RU" sz="3200" b="1" i="1" dirty="0">
                <a:latin typeface="Bodoni MT Black" pitchFamily="18" charset="0"/>
              </a:rPr>
              <a:t> та тепловою </a:t>
            </a:r>
            <a:r>
              <a:rPr lang="ru-RU" sz="3200" b="1" i="1" dirty="0" err="1">
                <a:latin typeface="Bodoni MT Black" pitchFamily="18" charset="0"/>
              </a:rPr>
              <a:t>енергією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існує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тісний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зв</a:t>
            </a:r>
            <a:r>
              <a:rPr lang="en-US" sz="3200" b="1" i="1" dirty="0">
                <a:latin typeface="Bodoni MT Black" pitchFamily="18" charset="0"/>
              </a:rPr>
              <a:t>’</a:t>
            </a:r>
            <a:r>
              <a:rPr lang="ru-RU" sz="3200" b="1" i="1" dirty="0" err="1">
                <a:latin typeface="Bodoni MT Black" pitchFamily="18" charset="0"/>
              </a:rPr>
              <a:t>язок</a:t>
            </a:r>
            <a:r>
              <a:rPr lang="ru-RU" sz="3200" b="1" i="1" dirty="0">
                <a:latin typeface="Bodoni MT Black" pitchFamily="18" charset="0"/>
              </a:rPr>
              <a:t>. Теплоту Джоуль </a:t>
            </a:r>
            <a:r>
              <a:rPr lang="ru-RU" sz="3200" b="1" i="1" dirty="0" err="1">
                <a:latin typeface="Bodoni MT Black" pitchFamily="18" charset="0"/>
              </a:rPr>
              <a:t>разглядував</a:t>
            </a:r>
            <a:r>
              <a:rPr lang="ru-RU" sz="3200" b="1" i="1" dirty="0">
                <a:latin typeface="Bodoni MT Black" pitchFamily="18" charset="0"/>
              </a:rPr>
              <a:t> як </a:t>
            </a:r>
            <a:r>
              <a:rPr lang="ru-RU" sz="3200" b="1" i="1" dirty="0" err="1">
                <a:latin typeface="Bodoni MT Black" pitchFamily="18" charset="0"/>
              </a:rPr>
              <a:t>рух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частинок</a:t>
            </a:r>
            <a:r>
              <a:rPr lang="ru-RU" sz="3200" b="1" i="1" dirty="0">
                <a:latin typeface="Bodoni MT Black" pitchFamily="18" charset="0"/>
              </a:rPr>
              <a:t>. </a:t>
            </a:r>
            <a:r>
              <a:rPr lang="ru-RU" sz="3200" b="1" i="1" dirty="0" err="1">
                <a:latin typeface="Bodoni MT Black" pitchFamily="18" charset="0"/>
              </a:rPr>
              <a:t>Він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обчислив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швидкість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руху</a:t>
            </a:r>
            <a:r>
              <a:rPr lang="ru-RU" sz="3200" b="1" i="1" dirty="0">
                <a:latin typeface="Bodoni MT Black" pitchFamily="18" charset="0"/>
              </a:rPr>
              <a:t> молекул газу і </a:t>
            </a:r>
            <a:r>
              <a:rPr lang="ru-RU" sz="3200" b="1" i="1" dirty="0" err="1">
                <a:latin typeface="Bodoni MT Black" pitchFamily="18" charset="0"/>
              </a:rPr>
              <a:t>встановив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її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залежність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від</a:t>
            </a:r>
            <a:r>
              <a:rPr lang="ru-RU" sz="3200" b="1" i="1" dirty="0">
                <a:latin typeface="Bodoni MT Black" pitchFamily="18" charset="0"/>
              </a:rPr>
              <a:t> </a:t>
            </a:r>
            <a:r>
              <a:rPr lang="ru-RU" sz="3200" b="1" i="1" dirty="0" err="1">
                <a:latin typeface="Bodoni MT Black" pitchFamily="18" charset="0"/>
              </a:rPr>
              <a:t>температури</a:t>
            </a:r>
            <a:r>
              <a:rPr lang="ru-RU" sz="3200" b="1" i="1" dirty="0">
                <a:latin typeface="Bodoni MT Black" pitchFamily="18" charset="0"/>
              </a:rPr>
              <a:t>. </a:t>
            </a:r>
          </a:p>
        </p:txBody>
      </p:sp>
      <p:pic>
        <p:nvPicPr>
          <p:cNvPr id="7" name="Рисунок 6" descr="https://upload.wikimedia.org/wikipedia/commons/thumb/2/29/Joule%27s_heat_apparatus.JPG/220px-Joule%27s_heat_apparatus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36912"/>
            <a:ext cx="2304256" cy="3149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57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1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wr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9165546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1628800"/>
            <a:ext cx="70567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Bodoni MT Black"/>
              </a:rPr>
              <a:t>Джоуль </a:t>
            </a:r>
            <a:r>
              <a:rPr lang="ru-RU" sz="2800" b="1" i="1" dirty="0" err="1">
                <a:latin typeface="Bodoni MT Black"/>
              </a:rPr>
              <a:t>вивчав</a:t>
            </a:r>
            <a:r>
              <a:rPr lang="ru-RU" sz="2800" b="1" i="1" dirty="0">
                <a:latin typeface="Bodoni MT Black"/>
              </a:rPr>
              <a:t> природу тепла і </a:t>
            </a:r>
            <a:r>
              <a:rPr lang="ru-RU" sz="2800" b="1" i="1" dirty="0" err="1">
                <a:latin typeface="Bodoni MT Black"/>
              </a:rPr>
              <a:t>визначив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кількість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теплоти</a:t>
            </a:r>
            <a:r>
              <a:rPr lang="ru-RU" sz="2800" b="1" i="1" dirty="0">
                <a:latin typeface="Bodoni MT Black"/>
              </a:rPr>
              <a:t>, </a:t>
            </a:r>
            <a:r>
              <a:rPr lang="ru-RU" sz="2800" b="1" i="1" dirty="0" err="1">
                <a:latin typeface="Bodoni MT Black"/>
              </a:rPr>
              <a:t>що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виділяється</a:t>
            </a:r>
            <a:r>
              <a:rPr lang="ru-RU" sz="2800" b="1" i="1" dirty="0">
                <a:latin typeface="Bodoni MT Black"/>
              </a:rPr>
              <a:t> при </a:t>
            </a:r>
            <a:r>
              <a:rPr lang="ru-RU" sz="2800" b="1" i="1" dirty="0" err="1">
                <a:latin typeface="Bodoni MT Black"/>
              </a:rPr>
              <a:t>механічній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роботі</a:t>
            </a:r>
            <a:r>
              <a:rPr lang="ru-RU" sz="2800" b="1" i="1" dirty="0">
                <a:latin typeface="Bodoni MT Black"/>
              </a:rPr>
              <a:t>. </a:t>
            </a:r>
            <a:r>
              <a:rPr lang="ru-RU" sz="2800" b="1" i="1" dirty="0" err="1">
                <a:latin typeface="Bodoni MT Black"/>
              </a:rPr>
              <a:t>Це</a:t>
            </a:r>
            <a:r>
              <a:rPr lang="ru-RU" sz="2800" b="1" i="1" dirty="0">
                <a:latin typeface="Bodoni MT Black"/>
              </a:rPr>
              <a:t> привело </a:t>
            </a:r>
            <a:r>
              <a:rPr lang="ru-RU" sz="2800" b="1" i="1" dirty="0" err="1">
                <a:latin typeface="Bodoni MT Black"/>
              </a:rPr>
              <a:t>його</a:t>
            </a:r>
            <a:r>
              <a:rPr lang="ru-RU" sz="2800" b="1" i="1" dirty="0">
                <a:latin typeface="Bodoni MT Black"/>
              </a:rPr>
              <a:t> до </a:t>
            </a:r>
            <a:r>
              <a:rPr lang="ru-RU" sz="2800" b="1" i="1" dirty="0" err="1">
                <a:latin typeface="Bodoni MT Black"/>
              </a:rPr>
              <a:t>відкриття</a:t>
            </a:r>
            <a:r>
              <a:rPr lang="ru-RU" sz="2800" b="1" i="1" dirty="0">
                <a:latin typeface="Bodoni MT Black"/>
              </a:rPr>
              <a:t> закону </a:t>
            </a:r>
            <a:r>
              <a:rPr lang="ru-RU" sz="2800" b="1" i="1" dirty="0" err="1">
                <a:latin typeface="Bodoni MT Black"/>
              </a:rPr>
              <a:t>збереження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енергії</a:t>
            </a:r>
            <a:r>
              <a:rPr lang="ru-RU" sz="2800" b="1" i="1" dirty="0">
                <a:latin typeface="Bodoni MT Black"/>
              </a:rPr>
              <a:t> і, </a:t>
            </a:r>
            <a:r>
              <a:rPr lang="ru-RU" sz="2800" b="1" i="1" dirty="0" err="1">
                <a:latin typeface="Bodoni MT Black"/>
              </a:rPr>
              <a:t>врешті</a:t>
            </a:r>
            <a:r>
              <a:rPr lang="ru-RU" sz="2800" b="1" i="1" dirty="0">
                <a:latin typeface="Bodoni MT Black"/>
              </a:rPr>
              <a:t>, до </a:t>
            </a:r>
            <a:r>
              <a:rPr lang="ru-RU" sz="2800" b="1" i="1" dirty="0" err="1">
                <a:latin typeface="Bodoni MT Black"/>
              </a:rPr>
              <a:t>формулювання</a:t>
            </a:r>
            <a:r>
              <a:rPr lang="ru-RU" sz="2800" b="1" i="1" dirty="0">
                <a:latin typeface="Bodoni MT Black"/>
              </a:rPr>
              <a:t> </a:t>
            </a:r>
            <a:r>
              <a:rPr lang="ru-RU" sz="2800" b="1" i="1" dirty="0" err="1">
                <a:latin typeface="Bodoni MT Black"/>
              </a:rPr>
              <a:t>першого</a:t>
            </a:r>
            <a:r>
              <a:rPr lang="ru-RU" sz="2800" b="1" i="1" dirty="0">
                <a:latin typeface="Bodoni MT Black"/>
              </a:rPr>
              <a:t> закону </a:t>
            </a:r>
            <a:r>
              <a:rPr lang="ru-RU" sz="2800" b="1" i="1" dirty="0" err="1">
                <a:latin typeface="Bodoni MT Black"/>
              </a:rPr>
              <a:t>термодинаміки</a:t>
            </a:r>
            <a:r>
              <a:rPr lang="ru-RU" sz="2800" b="1" i="1" dirty="0">
                <a:latin typeface="Bodoni MT Black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556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0">
        <p:circle/>
        <p:sndAc>
          <p:stSnd>
            <p:snd r:embed="rId2" name="voltage.wav"/>
          </p:stSnd>
        </p:sndAc>
      </p:transition>
    </mc:Choice>
    <mc:Fallback xmlns="">
      <p:transition advTm="30000">
        <p:circle/>
        <p:sndAc>
          <p:stSnd>
            <p:snd r:embed="rId6" name="voltag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682</Words>
  <Application>Microsoft Office PowerPoint</Application>
  <PresentationFormat>Экран (4:3)</PresentationFormat>
  <Paragraphs>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Tawr</dc:creator>
  <cp:lastModifiedBy>Tawr</cp:lastModifiedBy>
  <cp:revision>20</cp:revision>
  <dcterms:created xsi:type="dcterms:W3CDTF">2019-01-29T01:50:17Z</dcterms:created>
  <dcterms:modified xsi:type="dcterms:W3CDTF">2019-03-08T00:37:20Z</dcterms:modified>
</cp:coreProperties>
</file>