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4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3" r:id="rId16"/>
    <p:sldId id="273" r:id="rId17"/>
    <p:sldId id="278" r:id="rId18"/>
    <p:sldId id="279" r:id="rId19"/>
    <p:sldId id="280" r:id="rId20"/>
    <p:sldId id="281" r:id="rId21"/>
    <p:sldId id="282" r:id="rId22"/>
    <p:sldId id="277" r:id="rId23"/>
    <p:sldId id="283" r:id="rId24"/>
    <p:sldId id="284" r:id="rId25"/>
    <p:sldId id="285" r:id="rId26"/>
    <p:sldId id="286" r:id="rId27"/>
    <p:sldId id="287" r:id="rId28"/>
    <p:sldId id="288" r:id="rId2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03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DA2-4920-48C5-B65D-2EDE4D0D32C9}" type="datetimeFigureOut">
              <a:rPr lang="uk-UA" smtClean="0"/>
              <a:t>28.02.2019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C3CC-E30C-40EC-A6F4-5002469AA9A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253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DA2-4920-48C5-B65D-2EDE4D0D32C9}" type="datetimeFigureOut">
              <a:rPr lang="uk-UA" smtClean="0"/>
              <a:t>28.02.2019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C3CC-E30C-40EC-A6F4-5002469AA9A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485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DA2-4920-48C5-B65D-2EDE4D0D32C9}" type="datetimeFigureOut">
              <a:rPr lang="uk-UA" smtClean="0"/>
              <a:t>28.02.2019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C3CC-E30C-40EC-A6F4-5002469AA9A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542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DA2-4920-48C5-B65D-2EDE4D0D32C9}" type="datetimeFigureOut">
              <a:rPr lang="uk-UA" smtClean="0"/>
              <a:t>28.02.2019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C3CC-E30C-40EC-A6F4-5002469AA9A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7222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DA2-4920-48C5-B65D-2EDE4D0D32C9}" type="datetimeFigureOut">
              <a:rPr lang="uk-UA" smtClean="0"/>
              <a:t>28.02.2019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C3CC-E30C-40EC-A6F4-5002469AA9A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052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DA2-4920-48C5-B65D-2EDE4D0D32C9}" type="datetimeFigureOut">
              <a:rPr lang="uk-UA" smtClean="0"/>
              <a:t>28.02.2019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C3CC-E30C-40EC-A6F4-5002469AA9A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732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DA2-4920-48C5-B65D-2EDE4D0D32C9}" type="datetimeFigureOut">
              <a:rPr lang="uk-UA" smtClean="0"/>
              <a:t>28.02.2019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C3CC-E30C-40EC-A6F4-5002469AA9A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313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DA2-4920-48C5-B65D-2EDE4D0D32C9}" type="datetimeFigureOut">
              <a:rPr lang="uk-UA" smtClean="0"/>
              <a:t>28.02.2019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C3CC-E30C-40EC-A6F4-5002469AA9A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506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DA2-4920-48C5-B65D-2EDE4D0D32C9}" type="datetimeFigureOut">
              <a:rPr lang="uk-UA" smtClean="0"/>
              <a:t>28.02.2019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C3CC-E30C-40EC-A6F4-5002469AA9A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1566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DA2-4920-48C5-B65D-2EDE4D0D32C9}" type="datetimeFigureOut">
              <a:rPr lang="uk-UA" smtClean="0"/>
              <a:t>28.02.2019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C3CC-E30C-40EC-A6F4-5002469AA9A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288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DA2-4920-48C5-B65D-2EDE4D0D32C9}" type="datetimeFigureOut">
              <a:rPr lang="uk-UA" smtClean="0"/>
              <a:t>28.02.2019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C3CC-E30C-40EC-A6F4-5002469AA9A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590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F7DA2-4920-48C5-B65D-2EDE4D0D32C9}" type="datetimeFigureOut">
              <a:rPr lang="uk-UA" smtClean="0"/>
              <a:t>28.02.2019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4C3CC-E30C-40EC-A6F4-5002469AA9A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716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file:///D:\&#1052;&#1086;&#1111;%20&#1076;&#1086;&#1082;&#1091;&#1084;&#1077;&#1085;&#1090;&#1080;\&#1052;&#1072;&#1081;&#1089;&#1090;&#1088;&#1080;\&#1050;&#1091;&#1093;&#1072;&#1088;&#1110;\&#1050;&#1091;&#1083;&#1080;&#1085;&#1103;&#1082;%20&#1054;.&#1030;\&#1074;&#1110;&#1076;&#1082;&#1088;&#1080;&#1090;&#1080;&#1081;%20&#1091;&#1088;&#1086;&#1082;%202019\&#1057;&#1090;&#1088;&#1072;&#1074;&#1080;%20&#1073;&#1072;&#1075;&#1072;&#1090;&#1100;&#1086;&#1093;%20&#1082;&#1088;&#1072;&#1111;&#1085;%20&#1057;&#1074;&#1110;&#1090;&#1091;!.pptx#-1,1,&#1057;&#1090;&#1088;&#1072;&#1074;&#1080; &#1079; &#1073;&#1086;&#1073;&#1086;&#1074;&#1080;&#1093;  &#1088;&#1110;&#1079;&#1085;&#1080;&#1093; &#1082;&#1088;&#1072;&#1111;&#1085; &#1089;&#1074;&#1110;&#1090;&#1091;!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2.png"/><Relationship Id="rId4" Type="http://schemas.openxmlformats.org/officeDocument/2006/relationships/hyperlink" Target="file:///D:\&#1052;&#1086;&#1111;%20&#1076;&#1086;&#1082;&#1091;&#1084;&#1077;&#1085;&#1090;&#1080;\&#1052;&#1072;&#1081;&#1089;&#1090;&#1088;&#1080;\&#1050;&#1091;&#1093;&#1072;&#1088;&#1110;\&#1050;&#1091;&#1083;&#1080;&#1085;&#1103;&#1082;%20&#1054;.&#1030;\&#1074;&#1110;&#1076;&#1082;&#1088;&#1080;&#1090;&#1080;&#1081;%20&#1091;&#1088;&#1086;&#1082;%202019\&#1062;&#1110;&#1082;&#1072;&#1074;&#1110;%20&#1074;&#1110;&#1076;&#1086;&#1084;&#1086;&#1089;&#1090;&#1110;%20&#1087;&#1088;&#1086;%20&#1073;&#1086;&#1073;&#1080;.pptx#-1,1,&#1062;&#1110;&#1082;&#1072;&#1074;&#1110; &#1074;&#1110;&#1076;&#1086;&#1084;&#1086;&#1089;&#1090;&#1110; &#1087;&#1088;&#1086; &#1073;&#1086;&#1073;&#1086;&#1074;&#1110;&#8230;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8.xml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 програми: </a:t>
            </a:r>
            <a:endParaRPr lang="uk-UA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148478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«Приготування страв і гарнірів з круп, макаронних виробів і бобових»</a:t>
            </a:r>
            <a:endParaRPr lang="uk-UA" sz="6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5576" y="306896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 уроку: </a:t>
            </a:r>
            <a:endParaRPr lang="uk-UA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71051" y="414908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«Приготування страв з бобових»</a:t>
            </a:r>
            <a:endParaRPr lang="uk-UA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50" b="13425"/>
          <a:stretch/>
        </p:blipFill>
        <p:spPr bwMode="auto">
          <a:xfrm>
            <a:off x="0" y="5195087"/>
            <a:ext cx="9144000" cy="166291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21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81887" y="332656"/>
            <a:ext cx="79474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Чому бобові варять без солі?</a:t>
            </a:r>
            <a:endParaRPr lang="uk-UA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Кнопка дії: назад 2">
            <a:hlinkClick r:id="rId2" action="ppaction://hlinksldjump" highlightClick="1"/>
          </p:cNvPr>
          <p:cNvSpPr/>
          <p:nvPr/>
        </p:nvSpPr>
        <p:spPr>
          <a:xfrm>
            <a:off x="755576" y="5949280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467544" y="1916832"/>
            <a:ext cx="806489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Бобові погано розварюються в солоному та кислому середовищах, тому їх варять без солі і томатного пюре</a:t>
            </a:r>
            <a:endParaRPr lang="uk-UA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11560" y="332656"/>
            <a:ext cx="79928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 додають при варінні бобових для поліпшення смаку?</a:t>
            </a:r>
            <a:endParaRPr lang="uk-UA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Кнопка дії: назад 2">
            <a:hlinkClick r:id="rId2" action="ppaction://hlinksldjump" highlightClick="1"/>
          </p:cNvPr>
          <p:cNvSpPr/>
          <p:nvPr/>
        </p:nvSpPr>
        <p:spPr>
          <a:xfrm>
            <a:off x="755576" y="5949280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755576" y="2996952"/>
            <a:ext cx="784887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Корінь петрушки, селери, моркву, лавровий лист, перець горошком</a:t>
            </a:r>
            <a:endParaRPr lang="uk-UA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7596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23528" y="116632"/>
            <a:ext cx="84969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Чому не рекомендується змішувати різні сорти квасолі?</a:t>
            </a:r>
            <a:endParaRPr lang="uk-UA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Кнопка дії: назад 2">
            <a:hlinkClick r:id="rId2" action="ppaction://hlinksldjump" highlightClick="1"/>
          </p:cNvPr>
          <p:cNvSpPr/>
          <p:nvPr/>
        </p:nvSpPr>
        <p:spPr>
          <a:xfrm>
            <a:off x="755576" y="5949280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893872" y="1916832"/>
            <a:ext cx="72008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 варінні краще не змішувати різні сорти квасолі, бо вони мають різну тривалість приготування</a:t>
            </a:r>
            <a:endParaRPr lang="uk-UA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687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971600" y="404664"/>
            <a:ext cx="76328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Назвіть призначення устаткування</a:t>
            </a:r>
            <a:endParaRPr lang="uk-UA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Кнопка дії: назад 2">
            <a:hlinkClick r:id="rId2" action="ppaction://hlinksldjump" highlightClick="1"/>
          </p:cNvPr>
          <p:cNvSpPr/>
          <p:nvPr/>
        </p:nvSpPr>
        <p:spPr>
          <a:xfrm>
            <a:off x="755576" y="5949280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44" y="1340767"/>
            <a:ext cx="2011363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539552" y="2148873"/>
            <a:ext cx="5486559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Блендер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призначений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подрібнення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їжі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готування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емульсій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пюре,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збивання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напоїв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мусів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тощо</a:t>
            </a:r>
            <a:endParaRPr lang="uk-UA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815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нопка дії: назад 2">
            <a:hlinkClick r:id="rId2" action="ppaction://hlinksldjump" highlightClick="1"/>
          </p:cNvPr>
          <p:cNvSpPr/>
          <p:nvPr/>
        </p:nvSpPr>
        <p:spPr>
          <a:xfrm>
            <a:off x="755576" y="5949280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750056" y="332656"/>
            <a:ext cx="76328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Назвіть призначення устаткування</a:t>
            </a:r>
            <a:endParaRPr lang="uk-UA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3" l="0" r="100000">
                        <a14:foregroundMark x1="50542" y1="38612" x2="53796" y2="52061"/>
                        <a14:foregroundMark x1="41649" y1="27115" x2="47505" y2="33839"/>
                        <a14:foregroundMark x1="15184" y1="40998" x2="15184" y2="4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55" t="4097" r="13589" b="6214"/>
          <a:stretch/>
        </p:blipFill>
        <p:spPr bwMode="auto">
          <a:xfrm>
            <a:off x="5580112" y="1902316"/>
            <a:ext cx="3043249" cy="361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179512" y="2132856"/>
            <a:ext cx="5184575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Електром’ясорубка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призначена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для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подрібненні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цілих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частин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продуктів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харчування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фарш</a:t>
            </a: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9183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49212" y="116632"/>
            <a:ext cx="3086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Кросворд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849280"/>
              </p:ext>
            </p:extLst>
          </p:nvPr>
        </p:nvGraphicFramePr>
        <p:xfrm>
          <a:off x="1403648" y="1039962"/>
          <a:ext cx="5486400" cy="2209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55064"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b="1" cap="none" spc="0" baseline="300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1</a:t>
                      </a:r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b="1" cap="none" spc="0" baseline="300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4</a:t>
                      </a:r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b="1" cap="none" spc="0" baseline="300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5</a:t>
                      </a:r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b="1" cap="none" spc="0" baseline="300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2</a:t>
                      </a:r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b="1" cap="none" spc="0" baseline="300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6</a:t>
                      </a:r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b="1" cap="none" spc="0" baseline="300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3</a:t>
                      </a:r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Прямокутник 2"/>
          <p:cNvSpPr/>
          <p:nvPr/>
        </p:nvSpPr>
        <p:spPr>
          <a:xfrm>
            <a:off x="249212" y="3717032"/>
            <a:ext cx="8595801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44500" indent="-444500">
              <a:buFont typeface="+mj-lt"/>
              <a:buAutoNum type="arabicPeriod"/>
              <a:tabLst>
                <a:tab pos="355600" algn="l"/>
              </a:tabLst>
            </a:pPr>
            <a:r>
              <a:rPr lang="uk-UA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Закуска з </a:t>
            </a:r>
            <a:r>
              <a:rPr lang="uk-UA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нутового</a:t>
            </a:r>
            <a:r>
              <a:rPr lang="uk-UA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пюре</a:t>
            </a:r>
          </a:p>
          <a:p>
            <a:pPr marL="457200" indent="-457200">
              <a:buAutoNum type="arabicPeriod"/>
              <a:tabLst>
                <a:tab pos="266700" algn="l"/>
              </a:tabLst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Турецький горох</a:t>
            </a:r>
          </a:p>
          <a:p>
            <a:pPr marL="457200" indent="-457200">
              <a:buAutoNum type="arabicPeriod"/>
              <a:tabLst>
                <a:tab pos="355600" algn="l"/>
              </a:tabLst>
            </a:pPr>
            <a:r>
              <a:rPr lang="uk-UA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Плоскі зерна з різним забарвленням</a:t>
            </a:r>
          </a:p>
          <a:p>
            <a:pPr marL="457200" indent="-457200">
              <a:buFont typeface="+mj-lt"/>
              <a:buAutoNum type="arabicPeriod" startAt="4"/>
              <a:tabLst>
                <a:tab pos="355600" algn="l"/>
              </a:tabLst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«М’ясо» для вегетаріанців</a:t>
            </a:r>
          </a:p>
          <a:p>
            <a:pPr marL="457200" indent="-457200">
              <a:buAutoNum type="arabicPeriod" startAt="4"/>
              <a:tabLst>
                <a:tab pos="266700" algn="l"/>
              </a:tabLst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Бобова рослина, яку вживають переважно на Сході </a:t>
            </a:r>
          </a:p>
          <a:p>
            <a:pPr marL="457200" indent="-457200">
              <a:buAutoNum type="arabicPeriod" startAt="4"/>
              <a:tabLst>
                <a:tab pos="355600" algn="l"/>
              </a:tabLst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Бобова рослина зеленого кольору, що в’ється</a:t>
            </a:r>
          </a:p>
          <a:p>
            <a:pPr marL="457200" indent="-457200">
              <a:buAutoNum type="arabicPeriod"/>
              <a:tabLst>
                <a:tab pos="355600" algn="l"/>
              </a:tabLst>
            </a:pPr>
            <a:endParaRPr lang="uk-UA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8662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нопка дії: назад 2">
            <a:hlinkClick r:id="rId2" action="ppaction://hlinksldjump" highlightClick="1"/>
          </p:cNvPr>
          <p:cNvSpPr/>
          <p:nvPr/>
        </p:nvSpPr>
        <p:spPr>
          <a:xfrm>
            <a:off x="755576" y="5949280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12" y="2780928"/>
            <a:ext cx="869315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269556"/>
              </p:ext>
            </p:extLst>
          </p:nvPr>
        </p:nvGraphicFramePr>
        <p:xfrm>
          <a:off x="1926903" y="571664"/>
          <a:ext cx="5486400" cy="2219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55064"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b="1" cap="none" spc="0" baseline="300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1</a:t>
                      </a:r>
                      <a:r>
                        <a:rPr lang="uk-UA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</a:rPr>
                        <a:t>Х</a:t>
                      </a:r>
                      <a:endParaRPr lang="uk-UA" b="1" cap="none" spc="0" baseline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b="1" cap="none" spc="0" baseline="300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4</a:t>
                      </a:r>
                      <a:r>
                        <a:rPr lang="uk-UA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</a:rPr>
                        <a:t>Б</a:t>
                      </a:r>
                      <a:endParaRPr lang="uk-UA" b="1" cap="none" spc="0" baseline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b="1" cap="none" spc="0" baseline="300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5</a:t>
                      </a:r>
                      <a:r>
                        <a:rPr lang="uk-UA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</a:rPr>
                        <a:t>С</a:t>
                      </a:r>
                      <a:endParaRPr lang="uk-UA" b="1" cap="none" spc="0" baseline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b="1" cap="none" spc="0" baseline="300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2</a:t>
                      </a:r>
                      <a:r>
                        <a:rPr lang="uk-UA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</a:rPr>
                        <a:t>Н</a:t>
                      </a:r>
                      <a:endParaRPr lang="uk-UA" b="1" cap="none" spc="0" baseline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</a:rPr>
                        <a:t>У</a:t>
                      </a:r>
                      <a:endParaRPr lang="uk-UA" b="1" cap="none" spc="0" baseline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</a:rPr>
                        <a:t>Т</a:t>
                      </a:r>
                      <a:endParaRPr lang="uk-UA" b="1" cap="none" spc="0" baseline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b="1" cap="none" spc="0" baseline="300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6</a:t>
                      </a:r>
                      <a:r>
                        <a:rPr lang="uk-UA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</a:rPr>
                        <a:t>Г</a:t>
                      </a:r>
                      <a:endParaRPr lang="uk-UA" b="1" cap="none" spc="0" baseline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</a:rPr>
                        <a:t>О</a:t>
                      </a:r>
                      <a:endParaRPr lang="uk-UA" b="1" cap="none" spc="0" baseline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</a:rPr>
                        <a:t>Р</a:t>
                      </a:r>
                      <a:endParaRPr lang="uk-UA" b="1" cap="none" spc="0" baseline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</a:rPr>
                        <a:t>О</a:t>
                      </a:r>
                      <a:endParaRPr lang="uk-UA" b="1" cap="none" spc="0" baseline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</a:rPr>
                        <a:t>х</a:t>
                      </a:r>
                      <a:endParaRPr lang="uk-UA" b="1" cap="none" spc="0" baseline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</a:rPr>
                        <a:t>М</a:t>
                      </a:r>
                      <a:endParaRPr lang="uk-UA" b="1" cap="none" spc="0" baseline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</a:rPr>
                        <a:t>Б</a:t>
                      </a:r>
                      <a:endParaRPr lang="uk-UA" b="1" cap="none" spc="0" baseline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</a:rPr>
                        <a:t>Я</a:t>
                      </a:r>
                      <a:endParaRPr lang="uk-UA" b="1" cap="none" spc="0" baseline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</a:rPr>
                        <a:t>У</a:t>
                      </a:r>
                      <a:endParaRPr lang="uk-UA" b="1" cap="none" spc="0" baseline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</a:rPr>
                        <a:t>О</a:t>
                      </a:r>
                      <a:endParaRPr lang="uk-UA" b="1" cap="none" spc="0" baseline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b="1" cap="none" spc="0" baseline="300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3</a:t>
                      </a:r>
                      <a:r>
                        <a:rPr lang="uk-UA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</a:rPr>
                        <a:t>С</a:t>
                      </a:r>
                      <a:endParaRPr lang="uk-UA" b="1" cap="none" spc="0" baseline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</a:rPr>
                        <a:t>О</a:t>
                      </a:r>
                      <a:endParaRPr lang="uk-UA" b="1" cap="none" spc="0" baseline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</a:rPr>
                        <a:t>Ч</a:t>
                      </a:r>
                      <a:endParaRPr lang="uk-UA" b="1" cap="none" spc="0" baseline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</a:rPr>
                        <a:t>Е</a:t>
                      </a:r>
                      <a:endParaRPr lang="uk-UA" b="1" cap="none" spc="0" baseline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</a:rPr>
                        <a:t>В</a:t>
                      </a:r>
                      <a:endParaRPr lang="uk-UA" b="1" cap="none" spc="0" baseline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</a:rPr>
                        <a:t>И</a:t>
                      </a:r>
                      <a:endParaRPr lang="uk-UA" b="1" cap="none" spc="0" baseline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</a:rPr>
                        <a:t>Ц</a:t>
                      </a:r>
                      <a:endParaRPr lang="uk-UA" b="1" cap="none" spc="0" baseline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</a:rPr>
                        <a:t>Я</a:t>
                      </a:r>
                      <a:endParaRPr lang="uk-UA" b="1" cap="none" spc="0" baseline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</a:rPr>
                        <a:t>І</a:t>
                      </a:r>
                      <a:endParaRPr lang="uk-UA" b="1" cap="none" spc="0" baseline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b="1" cap="none" spc="0" baseline="3000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61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611637" y="188640"/>
            <a:ext cx="5864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Розповідь майстра</a:t>
            </a:r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39552" y="1268760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У світі є сотні видів бобових, які вживаються в їжу. У нас популярними і доступними є горох</a:t>
            </a:r>
            <a:r>
              <a:rPr lang="uk-UA" sz="2400" dirty="0" smtClean="0"/>
              <a:t>, квасоля, сочевиця, нут</a:t>
            </a:r>
            <a:r>
              <a:rPr lang="uk-UA" sz="2400" dirty="0"/>
              <a:t>, соя. Зварені бобові використовують як самостійну страву (подають з різними соусами – </a:t>
            </a:r>
            <a:r>
              <a:rPr lang="uk-UA" sz="2400" dirty="0" smtClean="0"/>
              <a:t>молочним, </a:t>
            </a:r>
            <a:r>
              <a:rPr lang="uk-UA" sz="2400" dirty="0"/>
              <a:t>томатним), а також з салом шпик, жиром, овочами або як гарнір до м’ясних і рибних страв.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7"/>
          <a:stretch/>
        </p:blipFill>
        <p:spPr bwMode="auto">
          <a:xfrm>
            <a:off x="539552" y="3645024"/>
            <a:ext cx="3365322" cy="21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117" y="3645024"/>
            <a:ext cx="288032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09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95536" y="476672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Страви з бобових багаті на мінеральні солі, вітаміни групи В, </a:t>
            </a:r>
            <a:r>
              <a:rPr lang="uk-UA" sz="2400" dirty="0" smtClean="0"/>
              <a:t>РР, С </a:t>
            </a:r>
            <a:r>
              <a:rPr lang="uk-UA" sz="2400" dirty="0"/>
              <a:t>і провітамін А. Завдяки високому вмісту вітамінів бобові покращують роботу головного мозку і стабілізують психоемоційний фон. Бобові мають низьку калорійність, але довго зберігають відчуття ситості.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129" y="2682507"/>
            <a:ext cx="5093568" cy="33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кутник 2"/>
          <p:cNvSpPr/>
          <p:nvPr/>
        </p:nvSpPr>
        <p:spPr>
          <a:xfrm rot="20316463">
            <a:off x="446482" y="2592858"/>
            <a:ext cx="7601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uk-UA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 rot="1051737">
            <a:off x="1212263" y="3315704"/>
            <a:ext cx="131996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РР</a:t>
            </a:r>
            <a:endParaRPr lang="uk-UA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 rot="20760166">
            <a:off x="537761" y="4145474"/>
            <a:ext cx="7280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uk-UA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 rot="1668673">
            <a:off x="1677235" y="4453718"/>
            <a:ext cx="8066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uk-UA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 rot="928128">
            <a:off x="7390423" y="2640492"/>
            <a:ext cx="12346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</a:t>
            </a:r>
            <a:endParaRPr lang="uk-UA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кутник 8"/>
          <p:cNvSpPr/>
          <p:nvPr/>
        </p:nvSpPr>
        <p:spPr>
          <a:xfrm rot="20668447">
            <a:off x="7266979" y="3680262"/>
            <a:ext cx="11571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Fe</a:t>
            </a:r>
            <a:endParaRPr lang="uk-UA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кутник 7"/>
          <p:cNvSpPr/>
          <p:nvPr/>
        </p:nvSpPr>
        <p:spPr>
          <a:xfrm rot="1038285">
            <a:off x="7333358" y="4875600"/>
            <a:ext cx="12779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Cu</a:t>
            </a:r>
            <a:endParaRPr lang="uk-UA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564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39552" y="404664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Добираючи гарніри з цих продуктів , слід враховувати не тільки їхній хімічний склад, а й те, як вони поєднуються за смаком (квасоля добре поєднується з бараниною).</a:t>
            </a:r>
          </a:p>
          <a:p>
            <a:pPr algn="just"/>
            <a:r>
              <a:rPr lang="uk-UA" sz="2400" dirty="0"/>
              <a:t>У процесі варіння бобових частина розчинних вуглеводів, білків, мінеральних речовин і вітамінів переходить у відвар. Цей відвар використовують для приготування перших страв та соусів.</a:t>
            </a:r>
          </a:p>
          <a:p>
            <a:pPr algn="just"/>
            <a:r>
              <a:rPr lang="uk-UA" sz="2400" dirty="0"/>
              <a:t>Страви з бобових дуже популярні під час посту. Не дивно адже вони за своїм багатим складом цілком можуть  замінити людині м'ясо. За вмістом білка складають біля 24%.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71"/>
          <a:stretch/>
        </p:blipFill>
        <p:spPr bwMode="auto">
          <a:xfrm>
            <a:off x="827584" y="4149080"/>
            <a:ext cx="3096344" cy="235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3144931" cy="235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63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Мета уроку</a:t>
            </a:r>
            <a:endParaRPr lang="uk-UA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/>
              <a:t>– закріпити теоретичні знання та вдосконалити практичні навички учнів, організація робочого місця, дотримання правил техніки безпеки при приготуванні страв. Формування умінь застосовувати одержані знання на практиці. Навчити учнів працювати в команді швидко та точно.</a:t>
            </a:r>
          </a:p>
          <a:p>
            <a:pPr algn="just"/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розвиваюча</a:t>
            </a:r>
            <a:r>
              <a:rPr lang="uk-UA" dirty="0"/>
              <a:t> – розвивати навчально-пізнавальну, інформаційну, соціально-трудову компетентності, розвивати культуру професійного мовлення, формувати етичні норми ділового спілкування. Розвивати комп’ютерну грамотність та вміння використовувати комп’ютерну техніку в професійній діяльності.</a:t>
            </a:r>
          </a:p>
          <a:p>
            <a:pPr algn="just"/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виховна</a:t>
            </a:r>
            <a:r>
              <a:rPr lang="uk-UA" dirty="0"/>
              <a:t> – виховувати відповідальність, роботу в групах, вміння проявляти ініціативу, відповідальне ставлення до професії.</a:t>
            </a:r>
          </a:p>
          <a:p>
            <a:pPr algn="just"/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методична</a:t>
            </a:r>
            <a:r>
              <a:rPr lang="uk-UA" dirty="0"/>
              <a:t> — </a:t>
            </a:r>
            <a:r>
              <a:rPr lang="uk-UA" dirty="0" smtClean="0"/>
              <a:t>активізувати </a:t>
            </a:r>
            <a:r>
              <a:rPr lang="uk-UA" dirty="0"/>
              <a:t>учнів на </a:t>
            </a:r>
            <a:r>
              <a:rPr lang="uk-UA" dirty="0" err="1"/>
              <a:t>уроці</a:t>
            </a:r>
            <a:r>
              <a:rPr lang="uk-UA" dirty="0"/>
              <a:t> шляхом використання інформаційних технологій, використання командної конкуренції для покращення навиків і прийомів професійної роботи.</a:t>
            </a:r>
          </a:p>
          <a:p>
            <a:pPr algn="just"/>
            <a:endParaRPr lang="uk-UA" dirty="0"/>
          </a:p>
        </p:txBody>
      </p:sp>
      <p:pic>
        <p:nvPicPr>
          <p:cNvPr id="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50" b="13425"/>
          <a:stretch/>
        </p:blipFill>
        <p:spPr bwMode="auto">
          <a:xfrm>
            <a:off x="-13125" y="5445224"/>
            <a:ext cx="9144000" cy="148478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7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858050" y="116632"/>
            <a:ext cx="5416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Презентації учнів</a:t>
            </a:r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0" name="Picture 2">
            <a:hlinkClick r:id="rId2" action="ppaction://hlinkpres?slideindex=1&amp;slidetitle=Страви з бобових  різних країн світу!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821" y="1697685"/>
            <a:ext cx="4215675" cy="237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>
            <a:hlinkClick r:id="rId4" action="ppaction://hlinkpres?slideindex=1&amp;slidetitle=Цікаві відомості про бобові…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4886"/>
            <a:ext cx="4332298" cy="243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50" b="13425"/>
          <a:stretch/>
        </p:blipFill>
        <p:spPr bwMode="auto">
          <a:xfrm>
            <a:off x="0" y="5195087"/>
            <a:ext cx="9144000" cy="166291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6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691680" y="116632"/>
            <a:ext cx="5357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Питання до учнів</a:t>
            </a:r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755576" y="1027895"/>
            <a:ext cx="7704856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 </a:t>
            </a:r>
            <a:r>
              <a:rPr lang="ru-RU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використовують</a:t>
            </a: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відвар</a:t>
            </a: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ru-RU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якому</a:t>
            </a: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варили </a:t>
            </a:r>
            <a:r>
              <a:rPr lang="ru-RU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квасолю</a:t>
            </a: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899592" y="3068960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</a:t>
            </a: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можна</a:t>
            </a: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додавати</a:t>
            </a: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харчову</a:t>
            </a: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соду </a:t>
            </a:r>
            <a:r>
              <a:rPr lang="ru-RU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</a:t>
            </a: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час </a:t>
            </a:r>
            <a:r>
              <a:rPr lang="ru-RU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варіння</a:t>
            </a: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бобових</a:t>
            </a: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uk-UA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978037" y="4437111"/>
            <a:ext cx="73136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Назвіть</a:t>
            </a: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асортимент</a:t>
            </a: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страв</a:t>
            </a: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</a:t>
            </a:r>
            <a:r>
              <a:rPr lang="ru-RU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бобових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782452" y="2237522"/>
            <a:ext cx="770485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Яка </a:t>
            </a:r>
            <a:r>
              <a:rPr lang="ru-RU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особливість</a:t>
            </a: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приготування</a:t>
            </a: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квасолі</a:t>
            </a: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204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839402" y="116632"/>
            <a:ext cx="5397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Страви з бобових</a:t>
            </a:r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17" y="1045276"/>
            <a:ext cx="2808313" cy="187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45276"/>
            <a:ext cx="3027274" cy="187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1098265" y="2918822"/>
            <a:ext cx="26698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Паштет з сочевиці </a:t>
            </a:r>
            <a:br>
              <a:rPr lang="uk-UA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 грибами</a:t>
            </a:r>
            <a:endParaRPr lang="uk-UA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5004048" y="2918822"/>
            <a:ext cx="38884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Паштет з квасолі з горіхами </a:t>
            </a:r>
            <a:br>
              <a:rPr lang="uk-UA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 лимонною ноткою</a:t>
            </a:r>
            <a:endParaRPr lang="uk-UA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17" y="3861048"/>
            <a:ext cx="2808313" cy="187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кутник 7"/>
          <p:cNvSpPr/>
          <p:nvPr/>
        </p:nvSpPr>
        <p:spPr>
          <a:xfrm>
            <a:off x="113212" y="5749676"/>
            <a:ext cx="43612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Квасоля, тушкована з крупами </a:t>
            </a:r>
            <a:br>
              <a:rPr lang="uk-UA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 овочами</a:t>
            </a:r>
            <a:endParaRPr lang="uk-UA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903542"/>
            <a:ext cx="3027275" cy="164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кутник 9"/>
          <p:cNvSpPr/>
          <p:nvPr/>
        </p:nvSpPr>
        <p:spPr>
          <a:xfrm>
            <a:off x="5351106" y="5740584"/>
            <a:ext cx="304025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Квасоля відварна </a:t>
            </a:r>
            <a:br>
              <a:rPr lang="uk-UA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 жиром і цибулею</a:t>
            </a:r>
            <a:endParaRPr lang="uk-UA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55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4048" y="3824808"/>
            <a:ext cx="4286250" cy="3276600"/>
          </a:xfrm>
          <a:prstGeom prst="ellipse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209905" y="188640"/>
            <a:ext cx="86810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Правила охорони праці, санітарії та гігієни</a:t>
            </a:r>
            <a:endParaRPr lang="uk-UA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80447" y="764704"/>
            <a:ext cx="7632848" cy="489364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uk-UA" sz="2400" dirty="0"/>
              <a:t>1</a:t>
            </a:r>
            <a:r>
              <a:rPr lang="uk-UA" sz="2400" dirty="0"/>
              <a:t>) </a:t>
            </a:r>
            <a:r>
              <a:rPr lang="uk-UA" sz="2400" dirty="0"/>
              <a:t>Робоче </a:t>
            </a:r>
            <a:r>
              <a:rPr lang="uk-UA" sz="2400" dirty="0"/>
              <a:t>місце має бути </a:t>
            </a:r>
            <a:r>
              <a:rPr lang="uk-UA" sz="2400" dirty="0" smtClean="0"/>
              <a:t>безпечним: відсутність </a:t>
            </a:r>
            <a:r>
              <a:rPr lang="uk-UA" sz="2400" dirty="0"/>
              <a:t>на підлозі води, сторонніх предметів, пролитих чи розсипаних залишків продуктів </a:t>
            </a:r>
            <a:r>
              <a:rPr lang="uk-UA" sz="2400" dirty="0" smtClean="0"/>
              <a:t>харчування</a:t>
            </a:r>
          </a:p>
          <a:p>
            <a:pPr algn="just"/>
            <a:endParaRPr lang="uk-UA" sz="2400" dirty="0" smtClean="0"/>
          </a:p>
          <a:p>
            <a:pPr algn="just"/>
            <a:r>
              <a:rPr lang="uk-UA" sz="2400" dirty="0" smtClean="0"/>
              <a:t>2)Підготувати </a:t>
            </a:r>
            <a:r>
              <a:rPr lang="uk-UA" sz="2400" dirty="0"/>
              <a:t>необхідні інструменти, перевірити їх справність. </a:t>
            </a:r>
            <a:r>
              <a:rPr lang="uk-UA" sz="2400" dirty="0"/>
              <a:t>При роботі з </a:t>
            </a:r>
            <a:r>
              <a:rPr lang="uk-UA" sz="2400" dirty="0" err="1"/>
              <a:t>ножем</a:t>
            </a:r>
            <a:r>
              <a:rPr lang="uk-UA" sz="2400" dirty="0"/>
              <a:t>, тримати лезом від себе. </a:t>
            </a:r>
            <a:r>
              <a:rPr lang="uk-UA" sz="2400" dirty="0"/>
              <a:t>Перевірити чи надійно закріплена колодка до леза ножа</a:t>
            </a:r>
            <a:r>
              <a:rPr lang="uk-UA" sz="2400" dirty="0" smtClean="0"/>
              <a:t>.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dirty="0"/>
              <a:t>3)Перед </a:t>
            </a:r>
            <a:r>
              <a:rPr lang="uk-UA" sz="2400" dirty="0"/>
              <a:t>роботою слід перевірити справність електроприладів, наявність заземлення</a:t>
            </a:r>
            <a:r>
              <a:rPr lang="uk-UA" sz="2400" dirty="0" smtClean="0"/>
              <a:t>.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dirty="0"/>
              <a:t>4)Слідкувати </a:t>
            </a:r>
            <a:r>
              <a:rPr lang="uk-UA" sz="2400" dirty="0"/>
              <a:t>за чистою робочого місця та рук.</a:t>
            </a:r>
          </a:p>
          <a:p>
            <a:pPr algn="just"/>
            <a:endParaRPr lang="uk-UA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920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t="18108" r="50000" b="14473"/>
          <a:stretch/>
        </p:blipFill>
        <p:spPr bwMode="auto">
          <a:xfrm>
            <a:off x="179512" y="980728"/>
            <a:ext cx="4017818" cy="513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53564" y="57398"/>
            <a:ext cx="8815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Паштет з сочевиці з грибами</a:t>
            </a:r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2" t="19462" r="16452" b="17810"/>
          <a:stretch/>
        </p:blipFill>
        <p:spPr bwMode="auto">
          <a:xfrm>
            <a:off x="4355976" y="1006972"/>
            <a:ext cx="4222146" cy="511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32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5496" y="57398"/>
            <a:ext cx="91085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Паштет з квасолі з горіхами </a:t>
            </a:r>
            <a:b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і лимонною ноткою</a:t>
            </a:r>
            <a:endParaRPr lang="uk-UA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1" t="23627" r="15864" b="8954"/>
          <a:stretch/>
        </p:blipFill>
        <p:spPr bwMode="auto">
          <a:xfrm>
            <a:off x="191914" y="1404022"/>
            <a:ext cx="4017818" cy="513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5" t="20696" r="51029" b="16576"/>
          <a:stretch/>
        </p:blipFill>
        <p:spPr bwMode="auto">
          <a:xfrm>
            <a:off x="4363025" y="1384285"/>
            <a:ext cx="4222146" cy="511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6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57398"/>
            <a:ext cx="91085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Квасоля відварна з жиром і цибулею</a:t>
            </a:r>
            <a:endParaRPr lang="uk-UA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9" t="16909" r="16818" b="20364"/>
          <a:stretch/>
        </p:blipFill>
        <p:spPr bwMode="auto">
          <a:xfrm>
            <a:off x="4836984" y="1171384"/>
            <a:ext cx="3873731" cy="477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6" t="24328" r="16000" b="12945"/>
          <a:stretch/>
        </p:blipFill>
        <p:spPr bwMode="auto">
          <a:xfrm>
            <a:off x="638957" y="1171383"/>
            <a:ext cx="3915295" cy="477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5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57398"/>
            <a:ext cx="91085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Квасоля, тушкована з крупами </a:t>
            </a:r>
            <a:b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та овочами</a:t>
            </a:r>
            <a:endParaRPr lang="uk-UA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9" t="17015" r="50668" b="20258"/>
          <a:stretch/>
        </p:blipFill>
        <p:spPr bwMode="auto">
          <a:xfrm>
            <a:off x="4863388" y="1380836"/>
            <a:ext cx="3873731" cy="477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3" t="23160" r="50713" b="14113"/>
          <a:stretch/>
        </p:blipFill>
        <p:spPr bwMode="auto">
          <a:xfrm>
            <a:off x="467544" y="1380837"/>
            <a:ext cx="3915295" cy="477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95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259632" y="116632"/>
            <a:ext cx="6042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Домашнє завдання</a:t>
            </a:r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92347" y="1037452"/>
            <a:ext cx="7776864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Підготувати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технологічні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карти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для </a:t>
            </a:r>
            <a:r>
              <a:rPr lang="ru-RU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страв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endParaRPr lang="ru-RU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Суп </a:t>
            </a:r>
            <a:r>
              <a:rPr lang="ru-RU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картопляний</a:t>
            </a: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</a:t>
            </a: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крупами</a:t>
            </a:r>
          </a:p>
          <a:p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Суп </a:t>
            </a:r>
            <a:r>
              <a:rPr lang="ru-RU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картопляний</a:t>
            </a: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</a:t>
            </a:r>
            <a:r>
              <a:rPr lang="ru-RU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бобовими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880420" y="2928281"/>
            <a:ext cx="6156076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Повторити</a:t>
            </a: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тему 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Приготування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супів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</a:t>
            </a:r>
          </a:p>
          <a:p>
            <a:r>
              <a:rPr lang="ru-RU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Підручник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В.С</a:t>
            </a: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Доцяк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</a:t>
            </a:r>
            <a:r>
              <a:rPr lang="ru-RU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Українська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кухня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</a:p>
          <a:p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стор</a:t>
            </a: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230-235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26289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65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7504" y="188640"/>
            <a:ext cx="8735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Актуалізація опорних знань 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544118" y="1628800"/>
            <a:ext cx="5861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Гра </a:t>
            </a:r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«Юний кухар»</a:t>
            </a:r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36912"/>
            <a:ext cx="2907804" cy="38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62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hlinkClick r:id="rId2" action="ppaction://hlinksldjump"/>
          </p:cNvPr>
          <p:cNvSpPr/>
          <p:nvPr/>
        </p:nvSpPr>
        <p:spPr>
          <a:xfrm>
            <a:off x="827744" y="1124744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uk-UA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кутник 6">
            <a:hlinkClick r:id="rId3" action="ppaction://hlinksldjump"/>
          </p:cNvPr>
          <p:cNvSpPr/>
          <p:nvPr/>
        </p:nvSpPr>
        <p:spPr>
          <a:xfrm>
            <a:off x="2891973" y="1152962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uk-UA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кутник 7">
            <a:hlinkClick r:id="rId4" action="ppaction://hlinksldjump"/>
          </p:cNvPr>
          <p:cNvSpPr/>
          <p:nvPr/>
        </p:nvSpPr>
        <p:spPr>
          <a:xfrm>
            <a:off x="4956202" y="1124744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uk-UA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кутник 8">
            <a:hlinkClick r:id="rId5" action="ppaction://hlinksldjump"/>
          </p:cNvPr>
          <p:cNvSpPr/>
          <p:nvPr/>
        </p:nvSpPr>
        <p:spPr>
          <a:xfrm>
            <a:off x="7020432" y="1124744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uk-UA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кутник 9">
            <a:hlinkClick r:id="rId6" action="ppaction://hlinksldjump"/>
          </p:cNvPr>
          <p:cNvSpPr/>
          <p:nvPr/>
        </p:nvSpPr>
        <p:spPr>
          <a:xfrm>
            <a:off x="827744" y="3112910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uk-UA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кутник 10">
            <a:hlinkClick r:id="rId7" action="ppaction://hlinksldjump"/>
          </p:cNvPr>
          <p:cNvSpPr/>
          <p:nvPr/>
        </p:nvSpPr>
        <p:spPr>
          <a:xfrm>
            <a:off x="2891973" y="3141128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uk-UA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кутник 11">
            <a:hlinkClick r:id="rId8" action="ppaction://hlinksldjump"/>
          </p:cNvPr>
          <p:cNvSpPr/>
          <p:nvPr/>
        </p:nvSpPr>
        <p:spPr>
          <a:xfrm>
            <a:off x="4956202" y="3112910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uk-UA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кутник 12">
            <a:hlinkClick r:id="rId9" action="ppaction://hlinksldjump"/>
          </p:cNvPr>
          <p:cNvSpPr/>
          <p:nvPr/>
        </p:nvSpPr>
        <p:spPr>
          <a:xfrm>
            <a:off x="7020432" y="3112910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endParaRPr lang="uk-UA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кутник 13">
            <a:hlinkClick r:id="rId10" action="ppaction://hlinksldjump"/>
          </p:cNvPr>
          <p:cNvSpPr/>
          <p:nvPr/>
        </p:nvSpPr>
        <p:spPr>
          <a:xfrm>
            <a:off x="1595990" y="5129134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endParaRPr lang="uk-UA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кутник 14">
            <a:hlinkClick r:id="rId11" action="ppaction://hlinksldjump"/>
          </p:cNvPr>
          <p:cNvSpPr/>
          <p:nvPr/>
        </p:nvSpPr>
        <p:spPr>
          <a:xfrm>
            <a:off x="3660219" y="5157352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uk-UA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кутник 15">
            <a:hlinkClick r:id="rId12" action="ppaction://hlinksldjump"/>
          </p:cNvPr>
          <p:cNvSpPr/>
          <p:nvPr/>
        </p:nvSpPr>
        <p:spPr>
          <a:xfrm>
            <a:off x="5724448" y="5129134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</a:t>
            </a:r>
            <a:endParaRPr lang="uk-UA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948547" y="116632"/>
            <a:ext cx="7268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Оберіть номер питання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304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67544" y="620688"/>
            <a:ext cx="795823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якому цеху готують страви з круп, макаронних виробів та бобових?</a:t>
            </a:r>
            <a:endParaRPr lang="uk-UA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Кнопка дії: назад 2">
            <a:hlinkClick r:id="rId2" action="ppaction://hlinksldjump" highlightClick="1"/>
          </p:cNvPr>
          <p:cNvSpPr/>
          <p:nvPr/>
        </p:nvSpPr>
        <p:spPr>
          <a:xfrm>
            <a:off x="755576" y="5949280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1259632" y="3284984"/>
            <a:ext cx="66967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соусному відділенні гарячого цеху</a:t>
            </a:r>
            <a:endParaRPr lang="uk-UA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983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39552" y="418630"/>
            <a:ext cx="79208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Якими способами варять макаронні вироби?</a:t>
            </a:r>
            <a:endParaRPr lang="uk-UA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Кнопка дії: назад 2">
            <a:hlinkClick r:id="rId2" action="ppaction://hlinksldjump" highlightClick="1"/>
          </p:cNvPr>
          <p:cNvSpPr/>
          <p:nvPr/>
        </p:nvSpPr>
        <p:spPr>
          <a:xfrm>
            <a:off x="755576" y="5949280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9348" y="2967335"/>
            <a:ext cx="91253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Зливним та незливним способом</a:t>
            </a:r>
            <a:endParaRPr lang="uk-UA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40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23528" y="332656"/>
            <a:ext cx="828092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 яких страв використовують зварені макаронні вироби незливним способом?</a:t>
            </a:r>
            <a:endParaRPr lang="uk-UA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Кнопка дії: назад 2">
            <a:hlinkClick r:id="rId2" action="ppaction://hlinksldjump" highlightClick="1"/>
          </p:cNvPr>
          <p:cNvSpPr/>
          <p:nvPr/>
        </p:nvSpPr>
        <p:spPr>
          <a:xfrm>
            <a:off x="755576" y="5949280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763041" y="3140968"/>
            <a:ext cx="75634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Для бабок та макаронників</a:t>
            </a:r>
            <a:endParaRPr lang="uk-UA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238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732392" y="332656"/>
            <a:ext cx="80160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Які овочі належать до бобових?</a:t>
            </a:r>
            <a:endParaRPr lang="uk-UA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Кнопка дії: назад 2">
            <a:hlinkClick r:id="rId2" action="ppaction://hlinksldjump" highlightClick="1"/>
          </p:cNvPr>
          <p:cNvSpPr/>
          <p:nvPr/>
        </p:nvSpPr>
        <p:spPr>
          <a:xfrm>
            <a:off x="755576" y="5949280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683568" y="2967335"/>
            <a:ext cx="79208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Горох, квасоля, нут, соя, сочевиця, арахіс</a:t>
            </a:r>
            <a:endParaRPr lang="uk-UA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786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39553" y="620688"/>
            <a:ext cx="79208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 якою метою замочують бобові?</a:t>
            </a:r>
            <a:endParaRPr lang="uk-UA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Кнопка дії: назад 2">
            <a:hlinkClick r:id="rId2" action="ppaction://hlinksldjump" highlightClick="1"/>
          </p:cNvPr>
          <p:cNvSpPr/>
          <p:nvPr/>
        </p:nvSpPr>
        <p:spPr>
          <a:xfrm>
            <a:off x="755576" y="5949280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755576" y="2190348"/>
            <a:ext cx="734481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 замочуванні бобові поглинають воду і маса їх збільшується. Попередньо замочені бобові швидше готуються і краще зберігають форму</a:t>
            </a:r>
            <a:endParaRPr lang="uk-UA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981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792</Words>
  <Application>Microsoft Office PowerPoint</Application>
  <PresentationFormat>Екран (4:3)</PresentationFormat>
  <Paragraphs>125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29" baseType="lpstr">
      <vt:lpstr>Тема Office</vt:lpstr>
      <vt:lpstr>Тема програми: </vt:lpstr>
      <vt:lpstr>Мета уроку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Shef</dc:creator>
  <cp:lastModifiedBy>Shef</cp:lastModifiedBy>
  <cp:revision>6</cp:revision>
  <dcterms:created xsi:type="dcterms:W3CDTF">2019-02-18T08:12:38Z</dcterms:created>
  <dcterms:modified xsi:type="dcterms:W3CDTF">2019-02-28T18:17:03Z</dcterms:modified>
</cp:coreProperties>
</file>