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6" r:id="rId2"/>
    <p:sldMasterId id="2147483772" r:id="rId3"/>
    <p:sldMasterId id="2147483796" r:id="rId4"/>
    <p:sldMasterId id="2147483805" r:id="rId5"/>
  </p:sldMasterIdLst>
  <p:notesMasterIdLst>
    <p:notesMasterId r:id="rId39"/>
  </p:notesMasterIdLst>
  <p:handoutMasterIdLst>
    <p:handoutMasterId r:id="rId40"/>
  </p:handoutMasterIdLst>
  <p:sldIdLst>
    <p:sldId id="326" r:id="rId6"/>
    <p:sldId id="324" r:id="rId7"/>
    <p:sldId id="330" r:id="rId8"/>
    <p:sldId id="266" r:id="rId9"/>
    <p:sldId id="282" r:id="rId10"/>
    <p:sldId id="272" r:id="rId11"/>
    <p:sldId id="318" r:id="rId12"/>
    <p:sldId id="305" r:id="rId13"/>
    <p:sldId id="314" r:id="rId14"/>
    <p:sldId id="316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6" r:id="rId23"/>
    <p:sldId id="331" r:id="rId24"/>
    <p:sldId id="310" r:id="rId25"/>
    <p:sldId id="288" r:id="rId26"/>
    <p:sldId id="289" r:id="rId27"/>
    <p:sldId id="302" r:id="rId28"/>
    <p:sldId id="276" r:id="rId29"/>
    <p:sldId id="309" r:id="rId30"/>
    <p:sldId id="278" r:id="rId31"/>
    <p:sldId id="280" r:id="rId32"/>
    <p:sldId id="287" r:id="rId33"/>
    <p:sldId id="286" r:id="rId34"/>
    <p:sldId id="277" r:id="rId35"/>
    <p:sldId id="328" r:id="rId36"/>
    <p:sldId id="274" r:id="rId37"/>
    <p:sldId id="271" r:id="rId38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24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8DC4F4-B1CB-481A-971B-CFA203A1CF97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54271B-A3FC-4C1C-AFF9-0D38F2B6E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710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542F87-E240-4A03-A4B4-CCB854E35813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C147FA-2D58-4BEB-9EA4-E9FBD2A70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82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5D0BC-3740-4BE1-9DC3-DDCF1366915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2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C147FA-2D58-4BEB-9EA4-E9FBD2A70A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6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6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40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5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AA6DC2-CFD3-4137-B525-19F56F0F31D7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965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F97929-F605-441B-A4DF-CF817CBF7B13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3275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08028C-EBA6-457B-8952-BC5BC5697F8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61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78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4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C147FA-2D58-4BEB-9EA4-E9FBD2A70A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1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7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7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F97929-F605-441B-A4DF-CF817CBF7B1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4899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60D625-1A6F-4970-AD3E-AE6E9CCD5F3E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1698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1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147FA-2D58-4BEB-9EA4-E9FBD2A70AA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0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73C6EF-04E3-4A2F-A8FA-95BB5FE98BBB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517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wmf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14" Type="http://schemas.openxmlformats.org/officeDocument/2006/relationships/image" Target="../media/image1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167EB585-8F84-4E49-AB7D-5FD298DB3B58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97BB0A43-8607-4698-A14A-BEFAE0DD32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7852293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76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30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32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23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08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16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89134-3ED0-4764-8D43-230413D22094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F2A26-B465-474B-B52E-C55E95C8B3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11669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52621-A658-4C00-ADE5-C4CCD9ED34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E7B04-11DF-482A-84F3-5E5DA1C8E2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06521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90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61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6B76D97B-C8E5-40F2-B65A-4DB4439221C6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2890E336-9D41-4BA1-9B6A-C3770FE534F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12796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67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43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26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576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99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27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416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60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051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299"/>
            <a:ext cx="7772400" cy="1109663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E9F8-BE7C-4076-B137-4927B54CE791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7FD4-A150-4522-8879-62D671E946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D5596-653F-4FBD-ADEC-0A044783216F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6BD487F6-415B-4C80-B007-C4CFDB379A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38829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7AF7-2E38-4690-A95F-CE0FF2DB73A9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B9C2-8154-4BC3-B928-CA099A990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A937-5CC1-4C13-A8C7-17599CCEC544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DDDE-0D80-405D-AEB8-00C5D77C2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DC9C-BBFE-4A27-A62D-F0737872E5A7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28E7-1D52-455E-87B0-E590B6D61B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F1BC-4738-45E3-AE93-1D32222A0B21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4B52-26AE-450E-B6B5-C6BFDEDFDC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4BF8-F1A9-4F9F-8C07-A9081C596117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3132-7F5C-4EF9-BDAA-F83B40B96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A325-CFD1-4E37-94F0-C05FF18B9771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E80B-1109-4862-A8F1-9AD1929EE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B2FC-BFAF-4555-A256-BD1D73CB6E8A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06F9-3BCD-4283-AA47-E4C6DFD0C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2235-1B6E-4DD9-AEFE-A300A84A2702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BB70-2FEC-4E5F-9E23-B34410C97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F0D0-D568-4333-A0BE-A047C2BCA049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526C7-AD26-45F4-8D5A-ADE0FB14F9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2376-9080-42F5-8972-A3A1211182D5}" type="datetimeFigureOut">
              <a:rPr lang="ru-RU" smtClean="0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A0E3-E468-4DF8-B913-DC29EB75F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4E5B6-10F6-4B19-ADF8-70AF78C3347E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7A6AF-C6F0-43FA-99F2-BF77ABFEFA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43749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244" y="1801368"/>
            <a:ext cx="6858000" cy="1271668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9" y="4566542"/>
            <a:ext cx="43214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13" y="3112387"/>
            <a:ext cx="511700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2" y="617943"/>
            <a:ext cx="378619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543" y="4847927"/>
            <a:ext cx="930391" cy="9206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44" y="144369"/>
            <a:ext cx="407194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06" y="5334196"/>
            <a:ext cx="464288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26" y="793708"/>
            <a:ext cx="37832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26" y="3237635"/>
            <a:ext cx="379377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59" y="3532355"/>
            <a:ext cx="1378496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" y="1849821"/>
            <a:ext cx="456427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80" y="2012026"/>
            <a:ext cx="535781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05" y="5066319"/>
            <a:ext cx="778517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9" y="272247"/>
            <a:ext cx="1395123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07" y="842568"/>
            <a:ext cx="432367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4" y="422757"/>
            <a:ext cx="1022888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6" y="3034817"/>
            <a:ext cx="2393739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2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5532671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3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7" y="3159355"/>
            <a:ext cx="1670787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97" y="3327683"/>
            <a:ext cx="442562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942547" y="3097526"/>
            <a:ext cx="387729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80" y="397621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68" y="816747"/>
            <a:ext cx="353089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07" y="816747"/>
            <a:ext cx="25137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83" y="2586265"/>
            <a:ext cx="263887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1360529"/>
            <a:ext cx="1111016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6" y="2714619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85" y="393675"/>
            <a:ext cx="135731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2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429874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3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8" y="3029195"/>
            <a:ext cx="648367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0" y="574535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8" y="670329"/>
            <a:ext cx="439609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77" y="918926"/>
            <a:ext cx="306476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17" y="2352593"/>
            <a:ext cx="3756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62" y="1106414"/>
            <a:ext cx="1370955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46" y="2875167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27" y="351241"/>
            <a:ext cx="1357313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8" y="3159355"/>
            <a:ext cx="1796954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429874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3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8" y="3029195"/>
            <a:ext cx="648367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0" y="574535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8" y="670329"/>
            <a:ext cx="439609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77" y="918926"/>
            <a:ext cx="306476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17" y="2352593"/>
            <a:ext cx="3756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62" y="1106414"/>
            <a:ext cx="1370955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46" y="2875167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36" y="468240"/>
            <a:ext cx="1357313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1" y="3273631"/>
            <a:ext cx="1935429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429874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3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8" y="3029195"/>
            <a:ext cx="648367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0" y="574535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8" y="670329"/>
            <a:ext cx="439609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77" y="918926"/>
            <a:ext cx="306476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17" y="2352593"/>
            <a:ext cx="3756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62" y="1106414"/>
            <a:ext cx="1370955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46" y="2875167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19" y="415011"/>
            <a:ext cx="1357313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7" y="3172245"/>
            <a:ext cx="20720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5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0188" y="2131232"/>
            <a:ext cx="4120488" cy="699587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71" y="3638174"/>
            <a:ext cx="522145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23" y="444775"/>
            <a:ext cx="286898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14" y="5679299"/>
            <a:ext cx="439609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0" y="444775"/>
            <a:ext cx="306476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2" y="3638174"/>
            <a:ext cx="3756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7152522" y="4666581"/>
            <a:ext cx="1827940" cy="10051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03" y="2481025"/>
            <a:ext cx="312254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22" y="1226189"/>
            <a:ext cx="416471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0" y="3213240"/>
            <a:ext cx="262293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19" y="415011"/>
            <a:ext cx="135731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19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19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1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4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07AF7-2E38-4690-A95F-CE0FF2DB73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ACB9C2-8154-4BC3-B928-CA099A9909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39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2E9F8-BE7C-4076-B137-4927B54CE79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47FD4-A150-4522-8879-62D671E94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Математика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45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07AF7-2E38-4690-A95F-CE0FF2DB73A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ACB9C2-8154-4BC3-B928-CA099A9909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7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1F680-289B-49F6-9CC0-7E67F903E3B9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DFA2E-8857-425F-ADD5-AB451AB7F7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42941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EA937-5CC1-4C13-A8C7-17599CCEC54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14DDDE-0D80-405D-AEB8-00C5D77C2A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25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DDC9C-BBFE-4A27-A62D-F0737872E5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28E7-1D52-455E-87B0-E590B6D61B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84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BF1BC-4738-45E3-AE93-1D32222A0B2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2F4B52-26AE-450E-B6B5-C6BFDEDFDC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93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844BF8-F1A9-4F9F-8C07-A9081C59611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C3132-7F5C-4EF9-BDAA-F83B40B96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26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EA325-CFD1-4E37-94F0-C05FF18B97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8FE80B-1109-4862-A8F1-9AD1929EE1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52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FB2FC-BFAF-4555-A256-BD1D73CB6E8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406F9-3BCD-4283-AA47-E4C6DFD0C3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79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EC2235-1B6E-4DD9-AEFE-A300A84A270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EFBB70-2FEC-4E5F-9E23-B34410C979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48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2F0D0-D568-4333-A0BE-A047C2BCA04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526C7-AD26-45F4-8D5A-ADE0FB14F9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46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F2376-9080-42F5-8972-A3A1211182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8A0E3-E468-4DF8-B913-DC29EB75FC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5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A749F-BD03-4F83-96AC-86B195DAFF4A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AEFA3-18D6-470B-A6A1-CA689FCD97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55645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F946D-09C5-41CA-8836-722A107750E2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E3F10-87B2-4B17-A7CD-2F094CE45C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51041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7988C-E8AE-4460-A2B1-0BC336BA116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D8AB-42AF-4E29-89A5-45CC507609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32175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55452-7473-4949-BCC7-7BAEA074782F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07566-6F2C-41C5-B8F9-163943F946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56416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30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19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D43764-6C32-4FCB-B7A0-75878E80F521}" type="datetimeFigureOut">
              <a:rPr lang="ru-RU" smtClean="0"/>
              <a:pPr>
                <a:defRPr/>
              </a:pPr>
              <a:t>24.03.2019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64F05B-B3CE-41D2-B5EC-A7267F39DF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43764-6C32-4FCB-B7A0-75878E80F52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4F05B-B3CE-41D2-B5EC-A7267F39DF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7.png"/><Relationship Id="rId4" Type="http://schemas.openxmlformats.org/officeDocument/2006/relationships/image" Target="../media/image5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4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0.png"/><Relationship Id="rId5" Type="http://schemas.openxmlformats.org/officeDocument/2006/relationships/image" Target="../media/image12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051720" y="1412776"/>
            <a:ext cx="4536504" cy="720080"/>
          </a:xfr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altLang="ru-RU" sz="5400" b="1" dirty="0" smtClean="0">
                <a:ln w="76200"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uk-UA" altLang="ru-RU" sz="4400" b="1" dirty="0" smtClean="0">
                <a:ln w="76200"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ТЕМА УРОКУ</a:t>
            </a:r>
            <a:endParaRPr lang="ru-RU" altLang="ru-RU" sz="4400" b="1" dirty="0" smtClean="0">
              <a:ln w="76200"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 useBgFill="1">
        <p:nvSpPr>
          <p:cNvPr id="5123" name="Объект 2"/>
          <p:cNvSpPr>
            <a:spLocks noGrp="1"/>
          </p:cNvSpPr>
          <p:nvPr>
            <p:ph type="body" sz="quarter" idx="13"/>
          </p:nvPr>
        </p:nvSpPr>
        <p:spPr>
          <a:xfrm>
            <a:off x="2843808" y="2476574"/>
            <a:ext cx="6142562" cy="4352521"/>
          </a:xfrm>
          <a:ln w="76200"/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altLang="ru-RU" sz="4800" b="1" dirty="0" smtClean="0">
                <a:ln w="76200"/>
                <a:solidFill>
                  <a:schemeClr val="accent4"/>
                </a:solidFill>
              </a:rPr>
              <a:t>ІСТОРІЯ ВИНИКНЕННЯ ПОХІДНОЇ ТА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4800" b="1" dirty="0" smtClean="0">
                <a:ln w="76200"/>
                <a:solidFill>
                  <a:schemeClr val="accent4"/>
                </a:solidFill>
              </a:rPr>
              <a:t> ЇЇ ПРАКТИЧНЕ ЗАСТОСУВАННЯ</a:t>
            </a:r>
            <a:endParaRPr lang="ru-RU" altLang="ru-RU" sz="4800" b="1" dirty="0" smtClean="0">
              <a:ln w="76200"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39750" y="476250"/>
            <a:ext cx="1439863" cy="1439863"/>
          </a:xfrm>
          <a:prstGeom prst="ellipse">
            <a:avLst/>
          </a:prstGeom>
          <a:solidFill>
            <a:srgbClr val="CCFFFF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1187450" y="1484313"/>
            <a:ext cx="792163" cy="792162"/>
          </a:xfrm>
          <a:prstGeom prst="ellipse">
            <a:avLst/>
          </a:prstGeom>
          <a:solidFill>
            <a:srgbClr val="CCFFFF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252413" y="265113"/>
            <a:ext cx="2914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>
            <a:off x="239713" y="225425"/>
            <a:ext cx="25400" cy="389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2292350" y="569913"/>
            <a:ext cx="1724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/>
              <a:t>(</a:t>
            </a:r>
            <a:r>
              <a:rPr lang="en-US" sz="4800" b="1" i="1" dirty="0" smtClean="0"/>
              <a:t>x</a:t>
            </a:r>
            <a:r>
              <a:rPr lang="en-US" sz="4800" b="1" i="1" dirty="0" smtClean="0">
                <a:cs typeface="Arial" charset="0"/>
              </a:rPr>
              <a:t>)′=</a:t>
            </a:r>
            <a:endParaRPr lang="en-US" sz="4800" b="1" i="1" dirty="0">
              <a:cs typeface="Arial" charset="0"/>
            </a:endParaRP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5951538" y="1060450"/>
            <a:ext cx="215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/>
              <a:t>(2x</a:t>
            </a:r>
            <a:r>
              <a:rPr lang="en-US" sz="4800" b="1" i="1">
                <a:cs typeface="Arial" charset="0"/>
              </a:rPr>
              <a:t>³)′=</a:t>
            </a:r>
          </a:p>
        </p:txBody>
      </p:sp>
      <p:sp>
        <p:nvSpPr>
          <p:cNvPr id="69679" name="Text Box 47"/>
          <p:cNvSpPr txBox="1">
            <a:spLocks noChangeArrowheads="1"/>
          </p:cNvSpPr>
          <p:nvPr/>
        </p:nvSpPr>
        <p:spPr bwMode="auto">
          <a:xfrm>
            <a:off x="0" y="5207000"/>
            <a:ext cx="17748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/>
              <a:t>(7x</a:t>
            </a:r>
            <a:r>
              <a:rPr lang="en-US" sz="4800" b="1" i="1">
                <a:cs typeface="Arial" charset="0"/>
              </a:rPr>
              <a:t>)′=</a:t>
            </a:r>
          </a:p>
        </p:txBody>
      </p:sp>
      <p:sp>
        <p:nvSpPr>
          <p:cNvPr id="69680" name="Text Box 48"/>
          <p:cNvSpPr txBox="1">
            <a:spLocks noChangeArrowheads="1"/>
          </p:cNvSpPr>
          <p:nvPr/>
        </p:nvSpPr>
        <p:spPr bwMode="auto">
          <a:xfrm>
            <a:off x="6189663" y="3403600"/>
            <a:ext cx="18684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/>
              <a:t>(10)</a:t>
            </a:r>
            <a:r>
              <a:rPr lang="en-US" sz="4800" b="1" i="1">
                <a:cs typeface="Arial" charset="0"/>
              </a:rPr>
              <a:t>′=</a:t>
            </a:r>
          </a:p>
        </p:txBody>
      </p:sp>
      <p:sp>
        <p:nvSpPr>
          <p:cNvPr id="69681" name="Text Box 49"/>
          <p:cNvSpPr txBox="1">
            <a:spLocks noChangeArrowheads="1"/>
          </p:cNvSpPr>
          <p:nvPr/>
        </p:nvSpPr>
        <p:spPr bwMode="auto">
          <a:xfrm>
            <a:off x="465138" y="2784475"/>
            <a:ext cx="23034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/>
              <a:t>(128 )′=</a:t>
            </a:r>
            <a:endParaRPr lang="ru-RU" sz="4800" b="1" i="1"/>
          </a:p>
        </p:txBody>
      </p:sp>
      <p:sp>
        <p:nvSpPr>
          <p:cNvPr id="69689" name="Text Box 57"/>
          <p:cNvSpPr txBox="1">
            <a:spLocks noChangeArrowheads="1"/>
          </p:cNvSpPr>
          <p:nvPr/>
        </p:nvSpPr>
        <p:spPr bwMode="auto">
          <a:xfrm>
            <a:off x="2279650" y="6034088"/>
            <a:ext cx="4557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 smtClean="0"/>
              <a:t>(-x</a:t>
            </a:r>
            <a:r>
              <a:rPr lang="en-US" sz="4800" b="1" i="1" dirty="0" smtClean="0">
                <a:cs typeface="Arial" charset="0"/>
              </a:rPr>
              <a:t>² </a:t>
            </a:r>
            <a:r>
              <a:rPr lang="en-US" sz="4800" b="1" i="1" dirty="0">
                <a:cs typeface="Arial" charset="0"/>
              </a:rPr>
              <a:t>+ </a:t>
            </a:r>
            <a:r>
              <a:rPr lang="en-US" sz="4800" b="1" i="1" dirty="0" smtClean="0">
                <a:cs typeface="Arial" charset="0"/>
              </a:rPr>
              <a:t>2x </a:t>
            </a:r>
            <a:r>
              <a:rPr lang="en-US" sz="4800" b="1" i="1" dirty="0">
                <a:cs typeface="Arial" charset="0"/>
              </a:rPr>
              <a:t>- 9 </a:t>
            </a:r>
            <a:r>
              <a:rPr lang="en-US" sz="4800" b="1" i="1" dirty="0"/>
              <a:t>)′=</a:t>
            </a: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6977063" y="4933950"/>
            <a:ext cx="979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 smtClean="0">
                <a:solidFill>
                  <a:srgbClr val="E74B4B"/>
                </a:solidFill>
              </a:rPr>
              <a:t>x</a:t>
            </a:r>
            <a:r>
              <a:rPr lang="en-US" sz="4800" b="1" i="1" baseline="30000" dirty="0">
                <a:solidFill>
                  <a:srgbClr val="E74B4B"/>
                </a:solidFill>
                <a:cs typeface="Arial" charset="0"/>
              </a:rPr>
              <a:t>3</a:t>
            </a:r>
          </a:p>
        </p:txBody>
      </p:sp>
      <p:sp>
        <p:nvSpPr>
          <p:cNvPr id="69692" name="Rectangle 60"/>
          <p:cNvSpPr>
            <a:spLocks noChangeArrowheads="1"/>
          </p:cNvSpPr>
          <p:nvPr/>
        </p:nvSpPr>
        <p:spPr bwMode="auto">
          <a:xfrm>
            <a:off x="5160963" y="4330700"/>
            <a:ext cx="527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E74B4B"/>
                </a:solidFill>
              </a:rPr>
              <a:t>1</a:t>
            </a:r>
            <a:endParaRPr lang="ru-RU" sz="4800" b="1" i="1" dirty="0">
              <a:solidFill>
                <a:srgbClr val="E74B4B"/>
              </a:solidFill>
            </a:endParaRPr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7070725" y="2746375"/>
            <a:ext cx="13255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>
                <a:solidFill>
                  <a:srgbClr val="E74B4B"/>
                </a:solidFill>
              </a:rPr>
              <a:t>6x</a:t>
            </a:r>
            <a:r>
              <a:rPr lang="en-US" sz="4800" b="1" i="1">
                <a:solidFill>
                  <a:srgbClr val="E74B4B"/>
                </a:solidFill>
                <a:cs typeface="Arial" charset="0"/>
              </a:rPr>
              <a:t>²</a:t>
            </a:r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4616450" y="812800"/>
            <a:ext cx="663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>
                <a:solidFill>
                  <a:srgbClr val="E74B4B"/>
                </a:solidFill>
              </a:rPr>
              <a:t>0</a:t>
            </a:r>
            <a:endParaRPr lang="ru-RU" sz="4800" b="1" i="1">
              <a:solidFill>
                <a:srgbClr val="E74B4B"/>
              </a:solidFill>
            </a:endParaRPr>
          </a:p>
        </p:txBody>
      </p:sp>
      <p:sp>
        <p:nvSpPr>
          <p:cNvPr id="69696" name="Text Box 64"/>
          <p:cNvSpPr txBox="1">
            <a:spLocks noChangeArrowheads="1"/>
          </p:cNvSpPr>
          <p:nvPr/>
        </p:nvSpPr>
        <p:spPr bwMode="auto">
          <a:xfrm>
            <a:off x="7597775" y="1395413"/>
            <a:ext cx="7159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>
                <a:solidFill>
                  <a:srgbClr val="E74B4B"/>
                </a:solidFill>
              </a:rPr>
              <a:t>0</a:t>
            </a:r>
            <a:endParaRPr lang="ru-RU" sz="4800" b="1" i="1">
              <a:solidFill>
                <a:srgbClr val="E74B4B"/>
              </a:solidFill>
            </a:endParaRPr>
          </a:p>
        </p:txBody>
      </p: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1833563" y="1833563"/>
            <a:ext cx="688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>
                <a:solidFill>
                  <a:srgbClr val="E74B4B"/>
                </a:solidFill>
              </a:rPr>
              <a:t>7</a:t>
            </a:r>
            <a:endParaRPr lang="ru-RU" sz="4800" b="1" i="1">
              <a:solidFill>
                <a:srgbClr val="E74B4B"/>
              </a:solidFill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933450" y="3938588"/>
            <a:ext cx="1665288" cy="823912"/>
            <a:chOff x="4102" y="3525"/>
            <a:chExt cx="1049" cy="519"/>
          </a:xfrm>
        </p:grpSpPr>
        <p:sp>
          <p:nvSpPr>
            <p:cNvPr id="69700" name="Text Box 68"/>
            <p:cNvSpPr txBox="1">
              <a:spLocks noChangeArrowheads="1"/>
            </p:cNvSpPr>
            <p:nvPr/>
          </p:nvSpPr>
          <p:spPr bwMode="auto">
            <a:xfrm>
              <a:off x="4102" y="3525"/>
              <a:ext cx="8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>
                  <a:solidFill>
                    <a:srgbClr val="E74B4B"/>
                  </a:solidFill>
                </a:rPr>
                <a:t>10x</a:t>
              </a:r>
              <a:endParaRPr lang="en-US" sz="4800" b="1" i="1">
                <a:solidFill>
                  <a:srgbClr val="E74B4B"/>
                </a:solidFill>
                <a:cs typeface="Arial" charset="0"/>
              </a:endParaRPr>
            </a:p>
          </p:txBody>
        </p:sp>
        <p:sp>
          <p:nvSpPr>
            <p:cNvPr id="69701" name="Text Box 69"/>
            <p:cNvSpPr txBox="1">
              <a:spLocks noChangeArrowheads="1"/>
            </p:cNvSpPr>
            <p:nvPr/>
          </p:nvSpPr>
          <p:spPr bwMode="auto">
            <a:xfrm>
              <a:off x="4826" y="3525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E74B4B"/>
                  </a:solidFill>
                </a:rPr>
                <a:t>9</a:t>
              </a:r>
              <a:endParaRPr lang="ru-RU" sz="2400" b="1" i="1">
                <a:solidFill>
                  <a:srgbClr val="E74B4B"/>
                </a:solidFill>
              </a:endParaRPr>
            </a:p>
          </p:txBody>
        </p:sp>
      </p:grpSp>
      <p:sp>
        <p:nvSpPr>
          <p:cNvPr id="69704" name="Text Box 72"/>
          <p:cNvSpPr txBox="1">
            <a:spLocks noChangeArrowheads="1"/>
          </p:cNvSpPr>
          <p:nvPr/>
        </p:nvSpPr>
        <p:spPr bwMode="auto">
          <a:xfrm>
            <a:off x="3228975" y="5095875"/>
            <a:ext cx="23923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 smtClean="0">
                <a:solidFill>
                  <a:srgbClr val="E74B4B"/>
                </a:solidFill>
              </a:rPr>
              <a:t>-2x </a:t>
            </a:r>
            <a:r>
              <a:rPr lang="en-US" sz="4800" b="1" i="1" dirty="0">
                <a:solidFill>
                  <a:srgbClr val="E74B4B"/>
                </a:solidFill>
              </a:rPr>
              <a:t>+ </a:t>
            </a:r>
            <a:r>
              <a:rPr lang="en-US" sz="4800" b="1" i="1" dirty="0" smtClean="0">
                <a:solidFill>
                  <a:srgbClr val="E74B4B"/>
                </a:solidFill>
              </a:rPr>
              <a:t>2</a:t>
            </a:r>
            <a:endParaRPr lang="en-US" sz="4800" b="1" i="1" dirty="0">
              <a:solidFill>
                <a:srgbClr val="E74B4B"/>
              </a:solidFill>
              <a:cs typeface="Arial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486150" y="1722438"/>
            <a:ext cx="1924050" cy="854075"/>
            <a:chOff x="2196" y="1085"/>
            <a:chExt cx="1212" cy="538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196" y="1085"/>
              <a:ext cx="1187" cy="519"/>
              <a:chOff x="2170" y="1636"/>
              <a:chExt cx="719" cy="519"/>
            </a:xfrm>
          </p:grpSpPr>
          <p:sp>
            <p:nvSpPr>
              <p:cNvPr id="69678" name="Text Box 46"/>
              <p:cNvSpPr txBox="1">
                <a:spLocks noChangeArrowheads="1"/>
              </p:cNvSpPr>
              <p:nvPr/>
            </p:nvSpPr>
            <p:spPr bwMode="auto">
              <a:xfrm>
                <a:off x="2170" y="1636"/>
                <a:ext cx="42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i="1"/>
                  <a:t>(x</a:t>
                </a:r>
                <a:endParaRPr lang="en-US" sz="4800" b="1" i="1">
                  <a:cs typeface="Arial" charset="0"/>
                </a:endParaRPr>
              </a:p>
            </p:txBody>
          </p:sp>
          <p:sp>
            <p:nvSpPr>
              <p:cNvPr id="69687" name="Text Box 55"/>
              <p:cNvSpPr txBox="1">
                <a:spLocks noChangeArrowheads="1"/>
              </p:cNvSpPr>
              <p:nvPr/>
            </p:nvSpPr>
            <p:spPr bwMode="auto">
              <a:xfrm>
                <a:off x="2430" y="1653"/>
                <a:ext cx="4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10</a:t>
                </a:r>
                <a:endParaRPr lang="ru-RU" sz="2400" b="1" i="1"/>
              </a:p>
            </p:txBody>
          </p:sp>
        </p:grpSp>
        <p:sp>
          <p:nvSpPr>
            <p:cNvPr id="69707" name="Text Box 75"/>
            <p:cNvSpPr txBox="1">
              <a:spLocks noChangeArrowheads="1"/>
            </p:cNvSpPr>
            <p:nvPr/>
          </p:nvSpPr>
          <p:spPr bwMode="auto">
            <a:xfrm>
              <a:off x="2824" y="1104"/>
              <a:ext cx="5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/>
                <a:t>)</a:t>
              </a:r>
              <a:r>
                <a:rPr lang="en-US" sz="4800" b="1" i="1">
                  <a:cs typeface="Arial" charset="0"/>
                </a:rPr>
                <a:t>′=</a:t>
              </a: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2994025" y="3482975"/>
            <a:ext cx="2374900" cy="1458913"/>
            <a:chOff x="266" y="3239"/>
            <a:chExt cx="1496" cy="919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376" y="3239"/>
              <a:ext cx="1110" cy="919"/>
              <a:chOff x="2012" y="2989"/>
              <a:chExt cx="1110" cy="919"/>
            </a:xfrm>
          </p:grpSpPr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>
                <a:off x="2012" y="2989"/>
                <a:ext cx="426" cy="919"/>
                <a:chOff x="2012" y="2989"/>
                <a:chExt cx="426" cy="919"/>
              </a:xfrm>
            </p:grpSpPr>
            <p:sp>
              <p:nvSpPr>
                <p:cNvPr id="6968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70" y="2989"/>
                  <a:ext cx="368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800" b="1" i="1" u="sng" dirty="0"/>
                    <a:t>1</a:t>
                  </a:r>
                  <a:endParaRPr lang="ru-RU" sz="4800" b="1" i="1" u="sng" dirty="0"/>
                </a:p>
              </p:txBody>
            </p:sp>
            <p:sp>
              <p:nvSpPr>
                <p:cNvPr id="69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012" y="3389"/>
                  <a:ext cx="384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800" b="1" i="1" dirty="0" smtClean="0"/>
                    <a:t>4</a:t>
                  </a:r>
                  <a:endParaRPr lang="ru-RU" sz="4800" b="1" i="1" dirty="0"/>
                </a:p>
              </p:txBody>
            </p:sp>
          </p:grpSp>
          <p:sp>
            <p:nvSpPr>
              <p:cNvPr id="69685" name="Text Box 53"/>
              <p:cNvSpPr txBox="1">
                <a:spLocks noChangeArrowheads="1"/>
              </p:cNvSpPr>
              <p:nvPr/>
            </p:nvSpPr>
            <p:spPr bwMode="auto">
              <a:xfrm>
                <a:off x="2438" y="3139"/>
                <a:ext cx="6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i="1" dirty="0" smtClean="0"/>
                  <a:t>x</a:t>
                </a:r>
                <a:r>
                  <a:rPr lang="en-US" sz="4800" b="1" i="1" baseline="30000" dirty="0" smtClean="0">
                    <a:cs typeface="Arial" charset="0"/>
                  </a:rPr>
                  <a:t>4</a:t>
                </a:r>
                <a:r>
                  <a:rPr lang="en-US" sz="4800" b="1" i="1" dirty="0" smtClean="0">
                    <a:cs typeface="Arial" charset="0"/>
                  </a:rPr>
                  <a:t> </a:t>
                </a:r>
                <a:endParaRPr lang="en-US" sz="4800" b="1" i="1" dirty="0">
                  <a:cs typeface="Arial" charset="0"/>
                </a:endParaRPr>
              </a:p>
            </p:txBody>
          </p:sp>
        </p:grpSp>
        <p:sp>
          <p:nvSpPr>
            <p:cNvPr id="69706" name="Text Box 74"/>
            <p:cNvSpPr txBox="1">
              <a:spLocks noChangeArrowheads="1"/>
            </p:cNvSpPr>
            <p:nvPr/>
          </p:nvSpPr>
          <p:spPr bwMode="auto">
            <a:xfrm>
              <a:off x="1186" y="3415"/>
              <a:ext cx="57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/>
                <a:t>)</a:t>
              </a:r>
              <a:r>
                <a:rPr lang="en-US" sz="4800" b="1" i="1">
                  <a:cs typeface="Arial" charset="0"/>
                </a:rPr>
                <a:t>′=</a:t>
              </a:r>
            </a:p>
          </p:txBody>
        </p:sp>
        <p:sp>
          <p:nvSpPr>
            <p:cNvPr id="69708" name="Text Box 76"/>
            <p:cNvSpPr txBox="1">
              <a:spLocks noChangeArrowheads="1"/>
            </p:cNvSpPr>
            <p:nvPr/>
          </p:nvSpPr>
          <p:spPr bwMode="auto">
            <a:xfrm>
              <a:off x="266" y="3381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/>
                <a:t>(</a:t>
              </a:r>
              <a:endParaRPr lang="ru-RU" sz="48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33291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0.00717 L -0.52657 0.1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9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-0.00255 L 0.36909 0.39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19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6869 L -0.02083 0.49353 " pathEditMode="relative" ptsTypes="AA">
                                      <p:cBhvr>
                                        <p:cTn id="26" dur="20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07107 L -0.13629 -0.547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9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2544E-6 L 0.46371 -0.318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7192 L 0.0776 -0.24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6643 L -0.17621 -0.172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9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00277 L 0.38282 0.143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7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5" grpId="0"/>
      <p:bldP spid="69677" grpId="0"/>
      <p:bldP spid="69679" grpId="0"/>
      <p:bldP spid="69680" grpId="0"/>
      <p:bldP spid="69681" grpId="0"/>
      <p:bldP spid="69689" grpId="0"/>
      <p:bldP spid="69690" grpId="0"/>
      <p:bldP spid="69692" grpId="0"/>
      <p:bldP spid="69694" grpId="0"/>
      <p:bldP spid="69695" grpId="0"/>
      <p:bldP spid="69696" grpId="0"/>
      <p:bldP spid="69697" grpId="0"/>
      <p:bldP spid="697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8062913" cy="21605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altLang="ru-RU" sz="4800" dirty="0" smtClean="0">
                <a:solidFill>
                  <a:srgbClr val="FF3399"/>
                </a:solidFill>
              </a:rPr>
              <a:t/>
            </a:r>
            <a:br>
              <a:rPr lang="uk-UA" altLang="ru-RU" sz="4800" dirty="0" smtClean="0">
                <a:solidFill>
                  <a:srgbClr val="FF3399"/>
                </a:solidFill>
              </a:rPr>
            </a:br>
            <a:r>
              <a:rPr lang="uk-UA" altLang="ru-RU" sz="4800" dirty="0" smtClean="0"/>
              <a:t>Історія виникнення похідної</a:t>
            </a:r>
            <a:r>
              <a:rPr lang="ru-RU" altLang="ru-RU" sz="48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2708275"/>
            <a:ext cx="4319587" cy="3025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altLang="ru-RU" dirty="0" smtClean="0"/>
              <a:t> « Разом навчатися не тільки</a:t>
            </a:r>
          </a:p>
          <a:p>
            <a:pPr eaLnBrk="1" hangingPunct="1">
              <a:defRPr/>
            </a:pPr>
            <a:r>
              <a:rPr lang="uk-UA" altLang="ru-RU" dirty="0" smtClean="0"/>
              <a:t>легше й цікавіше, але й значно ефективніше</a:t>
            </a:r>
            <a:r>
              <a:rPr lang="ru-RU" altLang="ru-RU" dirty="0" smtClean="0"/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0425" y="53165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/>
              <a:t>Є.С.Полат</a:t>
            </a:r>
            <a:endParaRPr lang="ru-RU" altLang="ru-RU"/>
          </a:p>
        </p:txBody>
      </p:sp>
      <p:pic>
        <p:nvPicPr>
          <p:cNvPr id="3077" name="Picture 5" descr="1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52738"/>
            <a:ext cx="26638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5128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4000" smtClean="0"/>
              <a:t> Похідна – одне з фундаментальних понять математики</a:t>
            </a:r>
            <a:r>
              <a:rPr lang="ru-RU" altLang="ru-RU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1916113"/>
            <a:ext cx="4630738" cy="4641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altLang="ru-RU" sz="2400" smtClean="0"/>
              <a:t>    Відкриттю похідної та основ диференціального числення передували роботи французьких математиків П’єра Ферма (1601-1665), який у 1629 р. запропонував способи знаходження найбільших і найменших значень функцій, проведення дотичних до довільних кривих, що фактично спиралися на застосування похідних.</a:t>
            </a:r>
            <a:endParaRPr lang="ru-RU" altLang="ru-RU" sz="24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3816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2160587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400" smtClean="0"/>
              <a:t>У 1670-1671рр. англійський математик і механік Ісаак Ньютон (1643-1727) і дещо пізніше у 1673-1675 рр. німецький філософ і математик Готфрід  Вільгельм Лейбніц (1646 – 1716 ) незалежно один від одного побудували теорію диференціального числення</a:t>
            </a:r>
            <a:r>
              <a:rPr lang="uk-UA" altLang="ru-RU" sz="4000" smtClean="0"/>
              <a:t> </a:t>
            </a:r>
            <a:endParaRPr lang="ru-RU" altLang="ru-RU" sz="4000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0" y="2492375"/>
            <a:ext cx="3384550" cy="3587750"/>
          </a:xfr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08400" y="2565400"/>
            <a:ext cx="51117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Розробив основи математичного аналізу, сформулював основні закони класичної механіки, відкрив закон всесвітнього тяжіння.</a:t>
            </a:r>
          </a:p>
          <a:p>
            <a:pPr eaLnBrk="1" hangingPunct="1">
              <a:defRPr/>
            </a:pPr>
            <a:r>
              <a:rPr lang="uk-UA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Головна його праця –”Математичні початки натуральної філософії ”.</a:t>
            </a:r>
          </a:p>
          <a:p>
            <a:pPr eaLnBrk="1" hangingPunct="1">
              <a:defRPr/>
            </a:pPr>
            <a:r>
              <a:rPr lang="uk-UA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Сучасні означення і позначення степеня з нульовим, від’ємним і дробовим показником беруть початок з його праць.</a:t>
            </a:r>
            <a:endParaRPr lang="ru-RU" altLang="ru-RU" sz="20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950913" y="6040438"/>
            <a:ext cx="152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uk-UA" altLang="ru-RU" sz="2400"/>
              <a:t>І. Ньютон</a:t>
            </a:r>
            <a:endParaRPr lang="ru-RU" altLang="ru-RU" sz="2400"/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5559425" y="582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altLang="ru-RU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077200" cy="102076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3200" smtClean="0"/>
              <a:t>Г.В.Лейбніц-німецький математик</a:t>
            </a:r>
            <a:br>
              <a:rPr lang="uk-UA" altLang="ru-RU" sz="3200" smtClean="0"/>
            </a:br>
            <a:r>
              <a:rPr lang="uk-UA" altLang="ru-RU" sz="3200" smtClean="0"/>
              <a:t>(1646-1716)</a:t>
            </a:r>
            <a:endParaRPr lang="ru-RU" altLang="ru-RU" sz="3200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468313" y="1916113"/>
            <a:ext cx="3241675" cy="3889375"/>
          </a:xfr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95738" y="1484313"/>
            <a:ext cx="49688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Створив основи важливого розділу математики – математичного аналізу. </a:t>
            </a:r>
            <a:r>
              <a:rPr lang="uk-UA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Лейбніц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увів багато понять і символів, які вживаються у математиці і </a:t>
            </a:r>
            <a:r>
              <a:rPr lang="uk-UA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зараз.Ідеї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uk-UA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Лейбніца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мали значний вплив на розвиток математичної логіки.</a:t>
            </a:r>
          </a:p>
          <a:p>
            <a:pPr eaLnBrk="1" hangingPunct="1">
              <a:defRPr/>
            </a:pPr>
            <a:r>
              <a:rPr lang="uk-UA" alt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Ввів </a:t>
            </a:r>
            <a:r>
              <a:rPr lang="uk-UA" alt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терміни”функція</a:t>
            </a:r>
            <a:r>
              <a:rPr lang="uk-UA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”,”абсциса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”,</a:t>
            </a:r>
          </a:p>
          <a:p>
            <a:pPr eaLnBrk="1" hangingPunct="1">
              <a:defRPr/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uk-UA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ордината”,знаки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множення і ділення(крапку і двокрапку)</a:t>
            </a:r>
          </a:p>
          <a:p>
            <a:pPr eaLnBrk="1" hangingPunct="1">
              <a:defRPr/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Символ “Інтеграл” ввів вперше </a:t>
            </a:r>
            <a:r>
              <a:rPr lang="uk-UA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Лецбніц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981075"/>
            <a:ext cx="4413250" cy="53181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Ньютон прийшов до поняття похідної, розв’язуючи задачі про миттєву швидкість, а Лейбніц – розглядаючи геометричну задачу про проведення дотичної до кривої</a:t>
            </a:r>
            <a:endParaRPr lang="ru-RU" altLang="ru-RU" smtClean="0"/>
          </a:p>
        </p:txBody>
      </p:sp>
      <p:pic>
        <p:nvPicPr>
          <p:cNvPr id="7171" name="Picture 4" descr="10"/>
          <p:cNvPicPr>
            <a:picLocks noChangeAspect="1" noChangeArrowheads="1"/>
          </p:cNvPicPr>
          <p:nvPr/>
        </p:nvPicPr>
        <p:blipFill>
          <a:blip r:embed="rId2" cstate="print"/>
          <a:srcRect l="6615" r="6615"/>
          <a:stretch>
            <a:fillRect/>
          </a:stretch>
        </p:blipFill>
        <p:spPr bwMode="auto">
          <a:xfrm>
            <a:off x="890588" y="1828800"/>
            <a:ext cx="33147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62475" y="1452563"/>
            <a:ext cx="4114800" cy="5576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800" dirty="0" smtClean="0"/>
              <a:t> Термін «похідна» ввів у 1797 р. французький математик Жозеф Луї </a:t>
            </a:r>
            <a:r>
              <a:rPr lang="uk-UA" altLang="ru-RU" sz="2800" dirty="0" err="1" smtClean="0"/>
              <a:t>Лагран</a:t>
            </a:r>
            <a:r>
              <a:rPr lang="uk-UA" altLang="ru-RU" sz="2800" dirty="0" smtClean="0"/>
              <a:t> (1736 – 1813 ). Він ввів і сучасні позначення для похідної у вигляді  </a:t>
            </a:r>
            <a:r>
              <a:rPr lang="en-US" altLang="ru-RU" sz="2800" dirty="0" smtClean="0"/>
              <a:t>y</a:t>
            </a:r>
            <a:r>
              <a:rPr lang="ru-RU" altLang="ru-RU" sz="2800" dirty="0" smtClean="0"/>
              <a:t>/</a:t>
            </a:r>
            <a:r>
              <a:rPr lang="uk-UA" altLang="ru-RU" sz="2800" dirty="0" smtClean="0"/>
              <a:t>   та </a:t>
            </a:r>
            <a:r>
              <a:rPr lang="en-US" altLang="ru-RU" sz="2800" dirty="0" smtClean="0"/>
              <a:t>f</a:t>
            </a:r>
            <a:r>
              <a:rPr lang="ru-RU" altLang="ru-RU" sz="2800" dirty="0" smtClean="0"/>
              <a:t>/</a:t>
            </a:r>
            <a:r>
              <a:rPr lang="uk-UA" altLang="ru-RU" sz="2800" dirty="0" smtClean="0"/>
              <a:t> . </a:t>
            </a:r>
            <a:r>
              <a:rPr lang="ru-RU" altLang="ru-RU" sz="2800" dirty="0" smtClean="0"/>
              <a:t>  </a:t>
            </a:r>
            <a:r>
              <a:rPr lang="uk-UA" altLang="ru-RU" sz="2800" dirty="0" smtClean="0"/>
              <a:t>До Лагранжа похідну за пропозицією </a:t>
            </a:r>
            <a:r>
              <a:rPr lang="uk-UA" altLang="ru-RU" sz="2800" dirty="0" err="1" smtClean="0"/>
              <a:t>Лейбніца</a:t>
            </a:r>
            <a:r>
              <a:rPr lang="uk-UA" altLang="ru-RU" sz="2800" dirty="0" smtClean="0"/>
              <a:t> називали диференціальним коефіцієнтом .</a:t>
            </a:r>
            <a:endParaRPr lang="ru-RU" altLang="ru-RU" sz="2800" dirty="0" smtClean="0"/>
          </a:p>
        </p:txBody>
      </p:sp>
      <p:pic>
        <p:nvPicPr>
          <p:cNvPr id="10244" name="Picture 4" descr="МАТЕМА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417512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692150"/>
            <a:ext cx="4186237" cy="543401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smtClean="0"/>
              <a:t> Велику роль у розвитку диференціального числення відіграв видатний математик, фізик, механік і астроном Леонард Ейлер, який написав підручник </a:t>
            </a:r>
          </a:p>
          <a:p>
            <a:pPr eaLnBrk="1" hangingPunct="1">
              <a:defRPr/>
            </a:pPr>
            <a:r>
              <a:rPr lang="uk-UA" altLang="ru-RU" sz="2800" smtClean="0"/>
              <a:t>« Диференціальне числення» (1755) </a:t>
            </a:r>
            <a:endParaRPr lang="ru-RU" altLang="ru-RU" sz="280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417512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/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7887" cy="583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57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8634248" y="-412704"/>
            <a:ext cx="411360" cy="8254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908720"/>
            <a:ext cx="7236296" cy="5401861"/>
          </a:xfrm>
        </p:spPr>
      </p:pic>
    </p:spTree>
    <p:extLst>
      <p:ext uri="{BB962C8B-B14F-4D97-AF65-F5344CB8AC3E}">
        <p14:creationId xmlns:p14="http://schemas.microsoft.com/office/powerpoint/2010/main" val="33690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33" y="25761"/>
            <a:ext cx="9296233" cy="683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339752" y="116632"/>
            <a:ext cx="4697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0" cap="none" spc="0" normalizeH="0" baseline="0" noProof="0" dirty="0" smtClean="0">
                <a:ln/>
                <a:solidFill>
                  <a:srgbClr val="E6B91E"/>
                </a:solidFill>
                <a:effectLst/>
                <a:uLnTx/>
                <a:uFillTx/>
                <a:latin typeface="Trebuchet MS"/>
                <a:cs typeface="+mn-cs"/>
              </a:rPr>
              <a:t>   МЕТА УРОКУ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1844824"/>
            <a:ext cx="604867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dirty="0">
                <a:ln w="76200"/>
                <a:solidFill>
                  <a:schemeClr val="accent3"/>
                </a:solidFill>
              </a:rPr>
              <a:t>* ФОРМУВАТИ СТІЙКІ НАВИЧКИ ОБЧИСЛЕННЯ ПОХІДНИХ ФУНКЦІЙ, КОРИСТУЮЧИСЬ ТАБЛИЦЕЮ ПОХІДНИХ І ПРАВИЛАМИ ДИФЕРЕНЦІЮВАННЯ;</a:t>
            </a:r>
          </a:p>
          <a:p>
            <a:pPr marL="0" indent="0">
              <a:buNone/>
            </a:pPr>
            <a:r>
              <a:rPr lang="uk-UA" b="1" dirty="0">
                <a:ln w="76200"/>
                <a:solidFill>
                  <a:schemeClr val="accent3"/>
                </a:solidFill>
              </a:rPr>
              <a:t>* ЗАСТОСУВАТИ НАБУТІ КОМПЕТЕНТНОСТІ ДЛЯ РОЗВ</a:t>
            </a:r>
            <a:r>
              <a:rPr lang="en-US" b="1" dirty="0">
                <a:ln w="76200"/>
                <a:solidFill>
                  <a:schemeClr val="accent3"/>
                </a:solidFill>
              </a:rPr>
              <a:t>’</a:t>
            </a:r>
            <a:r>
              <a:rPr lang="uk-UA" b="1" dirty="0">
                <a:ln w="76200"/>
                <a:solidFill>
                  <a:schemeClr val="accent3"/>
                </a:solidFill>
              </a:rPr>
              <a:t>ЯЗУВАННЯ ЗАДАЧ НА ЗНАХОДЖЕННЯ ПОХІДНИХ;</a:t>
            </a:r>
          </a:p>
          <a:p>
            <a:pPr marL="0" indent="0">
              <a:buNone/>
            </a:pPr>
            <a:r>
              <a:rPr lang="uk-UA" b="1" dirty="0">
                <a:ln w="76200"/>
                <a:solidFill>
                  <a:schemeClr val="accent3"/>
                </a:solidFill>
              </a:rPr>
              <a:t>* ПІДВИЩУВАТИ ІНТЕРЕС ДО ВИВЧЕННЯ МАТЕМАТИКИ ЗА ДОПОМОГОЮ ІНТЕРАКТИВНИХ ТЕХНОЛОГІЙ</a:t>
            </a:r>
            <a:endParaRPr lang="ru-RU" b="1" dirty="0">
              <a:ln w="76200"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9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280920" cy="10664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dirty="0"/>
              <a:t> За допомогою диференціального числення було розв’язано багато задач теоретичної механіки, фізики, астрономії. Зокрема , використовуючи методи диференціального числення , вчені передбачили повернення комети Галлея, що стало тріумфом науки </a:t>
            </a:r>
            <a:r>
              <a:rPr lang="en-US" altLang="ru-RU" dirty="0"/>
              <a:t>XVIII</a:t>
            </a:r>
            <a:r>
              <a:rPr lang="ru-RU" altLang="ru-RU" dirty="0"/>
              <a:t> ст.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/>
              <a:t>     За допомогою цих методів математики у    </a:t>
            </a:r>
            <a:r>
              <a:rPr lang="en-US" altLang="ru-RU" dirty="0"/>
              <a:t>XVIII</a:t>
            </a:r>
            <a:r>
              <a:rPr lang="ru-RU" altLang="ru-RU" dirty="0"/>
              <a:t> </a:t>
            </a:r>
            <a:r>
              <a:rPr lang="ru-RU" altLang="ru-RU" dirty="0" err="1"/>
              <a:t>ст</a:t>
            </a:r>
            <a:r>
              <a:rPr lang="uk-UA" altLang="ru-RU" dirty="0"/>
              <a:t>. вивчали властивості різних кривих, знайшли криву, по якій найшвидше падає матеріальна точка, навчилися знаходити кривину ліній.</a:t>
            </a:r>
          </a:p>
          <a:p>
            <a:pPr>
              <a:lnSpc>
                <a:spcPct val="80000"/>
              </a:lnSpc>
            </a:pPr>
            <a:r>
              <a:rPr lang="uk-UA" altLang="ru-RU" dirty="0"/>
              <a:t>     І тепер поняття похідної широко застосовується у різних галузях науки та техніки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2" y="332656"/>
            <a:ext cx="84100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12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909191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b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«</a:t>
            </a:r>
            <a:r>
              <a:rPr lang="ru-RU" alt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Літературна</a:t>
            </a:r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alt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стор</a:t>
            </a:r>
            <a:r>
              <a:rPr lang="uk-UA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alt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нка</a:t>
            </a:r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altLang="ru-RU" dirty="0" smtClean="0"/>
          </a:p>
        </p:txBody>
      </p:sp>
      <p:pic>
        <p:nvPicPr>
          <p:cNvPr id="12291" name="Picture 4" descr="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90600"/>
            <a:ext cx="2667000" cy="2278063"/>
          </a:xfr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6109" y="3165901"/>
            <a:ext cx="25274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.ЛЮБИШ З ГІРКИ КАТАТИСЬ – ЛЮБИ І САНЧАТА ВОЗИТИ </a:t>
            </a:r>
            <a:endParaRPr lang="ru-RU" alt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3" name="Picture 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990600"/>
            <a:ext cx="32004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581400"/>
            <a:ext cx="32004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 rot="10800000" flipV="1">
            <a:off x="2842556" y="5950400"/>
            <a:ext cx="4403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ru-RU" sz="1400" b="1" dirty="0" smtClean="0">
                <a:latin typeface="Tahoma" pitchFamily="34" charset="0"/>
              </a:rPr>
              <a:t>ЯК ГУКНЕШ – ТАК І ВІДГУКУНЕТЬСЯ</a:t>
            </a:r>
            <a:endParaRPr lang="ru-RU" altLang="ru-RU" sz="1400" b="1" dirty="0">
              <a:latin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24128" y="333851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ПОВТОРЕННЯ – МАТИ НАВЧАННЯ</a:t>
            </a:r>
            <a:endParaRPr lang="ru-RU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292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altLang="ru-RU" dirty="0" smtClean="0"/>
              <a:t>20 ЛЮТОГО – ДЕНЬ ПАМ</a:t>
            </a:r>
            <a:r>
              <a:rPr lang="en-US" altLang="ru-RU" dirty="0" smtClean="0"/>
              <a:t>’</a:t>
            </a:r>
            <a:r>
              <a:rPr lang="uk-UA" altLang="ru-RU" dirty="0" smtClean="0"/>
              <a:t>ЯТІ ГЕРОЇВ НЕБЕСНОЇ СОТНІ</a:t>
            </a:r>
            <a:endParaRPr lang="ru-RU" altLang="ru-RU" dirty="0" smtClean="0"/>
          </a:p>
        </p:txBody>
      </p:sp>
      <p:pic>
        <p:nvPicPr>
          <p:cNvPr id="15363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560840" cy="4536504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8000">
              <a:srgbClr val="FFFF00"/>
            </a:gs>
            <a:gs pos="4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РЕВОЛЮЦІЯ ГІДНОСТІ</a:t>
            </a:r>
            <a:br>
              <a:rPr lang="uk-UA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ЛИСТОПАД 2013 – ЛЮТИЙ 2014</a:t>
            </a:r>
            <a:br>
              <a:rPr lang="uk-UA" sz="28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280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1640"/>
            <a:ext cx="8229600" cy="5193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36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altLang="ru-RU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 КВІТНЯ 1986 РІК – ЧОРНОБИЛЬСЬКА КАТАСТРОФА</a:t>
            </a:r>
            <a:endParaRPr lang="ru-RU" altLang="ru-RU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200800" cy="4320480"/>
          </a:xfrm>
          <a:scene3d>
            <a:camera prst="orthographicFront"/>
            <a:lightRig rig="threePt" dir="t"/>
          </a:scene3d>
          <a:sp3d contourW="12700">
            <a:contourClr>
              <a:srgbClr val="FFFF0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5">
                <a:shade val="51000"/>
                <a:satMod val="130000"/>
              </a:schemeClr>
            </a:gs>
            <a:gs pos="67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528" y="0"/>
            <a:ext cx="9119471" cy="1382866"/>
          </a:xfrm>
        </p:spPr>
        <p:txBody>
          <a:bodyPr>
            <a:normAutofit fontScale="90000"/>
          </a:bodyPr>
          <a:lstStyle/>
          <a:p>
            <a:r>
              <a:rPr lang="uk-UA" alt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ДЕНЬ ПАМ</a:t>
            </a:r>
            <a:r>
              <a:rPr lang="en-US" alt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’</a:t>
            </a:r>
            <a:r>
              <a:rPr lang="uk-UA" alt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ЯТІ ЖЕРТВ ДЕПОРТАЦІЇ КРИМСЬКИХ ТАТАР</a:t>
            </a:r>
            <a:endParaRPr lang="ru-RU" altLang="ru-RU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844824"/>
            <a:ext cx="7056784" cy="4392488"/>
          </a:xfrm>
          <a:scene3d>
            <a:camera prst="orthographicFront"/>
            <a:lightRig rig="glow" dir="t"/>
          </a:scene3d>
          <a:sp3d>
            <a:bevelT/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8"/>
            <a:ext cx="9144000" cy="1415930"/>
          </a:xfrm>
          <a:gradFill>
            <a:gsLst>
              <a:gs pos="24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1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ПРОБЛЕМНЕ ПИТАННЯ: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gradFill>
            <a:gsLst>
              <a:gs pos="1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endParaRPr lang="uk-UA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4400" b="1" dirty="0" smtClean="0"/>
              <a:t>  </a:t>
            </a:r>
            <a:r>
              <a:rPr lang="en-US" sz="4400" b="1" dirty="0" smtClean="0"/>
              <a:t>     </a:t>
            </a:r>
            <a:r>
              <a:rPr lang="uk-UA" sz="4400" b="1" dirty="0" smtClean="0">
                <a:ln>
                  <a:solidFill>
                    <a:sysClr val="windowText" lastClr="000000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НАЦІОНАЛЬНІ ДНІ СКОРБОТИ: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       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ПАМ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’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ЯТАТИ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                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 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uk-UA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ЧИ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</a:t>
            </a:r>
            <a:r>
              <a:rPr lang="en-US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uk-UA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ЗАБУТИ ?</a:t>
            </a:r>
            <a:endParaRPr lang="ru-RU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61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8896" cy="14092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ЯТАТИ, ЩОБ НЕ ДОПУСТИТИ ЗНОВУ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6630"/>
            <a:ext cx="8351912" cy="5008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96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8634248" y="-412704"/>
            <a:ext cx="411360" cy="8254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908720"/>
            <a:ext cx="7236296" cy="5401861"/>
          </a:xfrm>
        </p:spPr>
      </p:pic>
    </p:spTree>
    <p:extLst>
      <p:ext uri="{BB962C8B-B14F-4D97-AF65-F5344CB8AC3E}">
        <p14:creationId xmlns:p14="http://schemas.microsoft.com/office/powerpoint/2010/main" val="30447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23087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uk-UA" altLang="ru-RU" b="1" dirty="0" smtClean="0">
                <a:solidFill>
                  <a:srgbClr val="00B0F0"/>
                </a:solidFill>
              </a:rPr>
              <a:t>ПАМ</a:t>
            </a:r>
            <a:r>
              <a:rPr lang="en-US" altLang="ru-RU" b="1" dirty="0" smtClean="0">
                <a:solidFill>
                  <a:srgbClr val="00B0F0"/>
                </a:solidFill>
              </a:rPr>
              <a:t>’</a:t>
            </a:r>
            <a:r>
              <a:rPr lang="uk-UA" altLang="ru-RU" b="1" dirty="0" smtClean="0">
                <a:solidFill>
                  <a:srgbClr val="00B0F0"/>
                </a:solidFill>
              </a:rPr>
              <a:t>ЯТАЄМО… ДЯКУЄМО…</a:t>
            </a:r>
            <a:endParaRPr lang="ru-RU" altLang="ru-RU" b="1" dirty="0" smtClean="0">
              <a:solidFill>
                <a:srgbClr val="00B0F0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6048672" cy="5328592"/>
          </a:xfrm>
        </p:spPr>
      </p:pic>
      <p:pic>
        <p:nvPicPr>
          <p:cNvPr id="6" name="Stuk_serdca_-_Zvuk_serdcebieni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35144" y="6274626"/>
            <a:ext cx="808856" cy="39735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414462" y="260647"/>
            <a:ext cx="63978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Домашнє </a:t>
            </a:r>
            <a:r>
              <a:rPr kumimoji="0" lang="uk-UA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завдання:</a:t>
            </a:r>
            <a:endParaRPr kumimoji="0" lang="uk-UA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8" name="Рисунок 106" descr="http://yukhym.com/images/stories/Diff/Diff2_003.gif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36" y="2996021"/>
            <a:ext cx="1397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08" descr="http://yukhym.com/images/stories/Diff/Diff2_004.gif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18" y="4028532"/>
            <a:ext cx="15716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10" descr="http://yukhym.com/images/stories/Diff/Diff2_006.gif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22" y="2217942"/>
            <a:ext cx="19129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12" descr="http://yukhym.com/images/stories/Diff/Diff2_007.gif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67" y="2251917"/>
            <a:ext cx="2346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1153088" y="1070017"/>
            <a:ext cx="5539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Обчислити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похідні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функцій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80B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1143000" y="13589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5580112" y="5733256"/>
            <a:ext cx="66075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</a:t>
            </a:r>
            <a:endParaRPr kumimoji="0" lang="uk-UA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1143000" y="2190750"/>
            <a:ext cx="280988" cy="219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uk-UA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1143000" y="3025775"/>
            <a:ext cx="207963" cy="22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9" name="Rectangle 13"/>
          <p:cNvSpPr>
            <a:spLocks noChangeArrowheads="1"/>
          </p:cNvSpPr>
          <p:nvPr/>
        </p:nvSpPr>
        <p:spPr bwMode="auto">
          <a:xfrm>
            <a:off x="1143000" y="3236913"/>
            <a:ext cx="184150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03" descr="http://yukhym.com/images/stories/Diff/Diff2_002.gif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22" y="2975905"/>
            <a:ext cx="2740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39068" y="4683169"/>
            <a:ext cx="7133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Скласти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кросворд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теми «Похідна»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80B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439863" y="1322388"/>
            <a:ext cx="6373812" cy="1452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Бажаємо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успіхів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!</a:t>
            </a:r>
          </a:p>
        </p:txBody>
      </p:sp>
      <p:pic>
        <p:nvPicPr>
          <p:cNvPr id="24580" name="Picture 2" descr="Картинки по запросу смайлик улыб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7560"/>
            <a:ext cx="3165475" cy="31099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24959"/>
            <a:ext cx="9144000" cy="1079501"/>
          </a:xfrm>
          <a:gradFill>
            <a:gsLst>
              <a:gs pos="81000">
                <a:srgbClr val="FFFF00"/>
              </a:gs>
              <a:gs pos="30000">
                <a:schemeClr val="accent1">
                  <a:lumMod val="45000"/>
                  <a:lumOff val="5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altLang="ru-RU" sz="4000" b="1" dirty="0" smtClean="0">
                <a:ln/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ЗАПОВНИТИ ТАБЛИЦЮ</a:t>
            </a:r>
            <a:endParaRPr lang="ru-RU" altLang="ru-RU" sz="4000" b="1" dirty="0" smtClean="0">
              <a:ln/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1219925"/>
              </p:ext>
            </p:extLst>
          </p:nvPr>
        </p:nvGraphicFramePr>
        <p:xfrm>
          <a:off x="34925" y="1340767"/>
          <a:ext cx="9108504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531987">
                  <a:extLst>
                    <a:ext uri="{9D8B030D-6E8A-4147-A177-3AD203B41FA5}">
                      <a16:colId xmlns:a16="http://schemas.microsoft.com/office/drawing/2014/main" val="4112076244"/>
                    </a:ext>
                  </a:extLst>
                </a:gridCol>
                <a:gridCol w="2915188">
                  <a:extLst>
                    <a:ext uri="{9D8B030D-6E8A-4147-A177-3AD203B41FA5}">
                      <a16:colId xmlns:a16="http://schemas.microsoft.com/office/drawing/2014/main" val="915348838"/>
                    </a:ext>
                  </a:extLst>
                </a:gridCol>
                <a:gridCol w="1089900">
                  <a:extLst>
                    <a:ext uri="{9D8B030D-6E8A-4147-A177-3AD203B41FA5}">
                      <a16:colId xmlns:a16="http://schemas.microsoft.com/office/drawing/2014/main" val="486338219"/>
                    </a:ext>
                  </a:extLst>
                </a:gridCol>
                <a:gridCol w="2003157">
                  <a:extLst>
                    <a:ext uri="{9D8B030D-6E8A-4147-A177-3AD203B41FA5}">
                      <a16:colId xmlns:a16="http://schemas.microsoft.com/office/drawing/2014/main" val="2729059128"/>
                    </a:ext>
                  </a:extLst>
                </a:gridCol>
                <a:gridCol w="2568272">
                  <a:extLst>
                    <a:ext uri="{9D8B030D-6E8A-4147-A177-3AD203B41FA5}">
                      <a16:colId xmlns:a16="http://schemas.microsoft.com/office/drawing/2014/main" val="987964297"/>
                    </a:ext>
                  </a:extLst>
                </a:gridCol>
              </a:tblGrid>
              <a:tr h="83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5" marR="48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ДЕНЬ ПАМ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ЯТІ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5" marR="48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5" marR="48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Причини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5" marR="48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Наслідки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5" marR="48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20808555"/>
                  </a:ext>
                </a:extLst>
              </a:tr>
              <a:tr h="83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Героїв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Небесної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Сотні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66867927"/>
                  </a:ext>
                </a:extLst>
              </a:tr>
              <a:tr h="83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Жертв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аварії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ЧАЕС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1330816"/>
                  </a:ext>
                </a:extLst>
              </a:tr>
              <a:tr h="1681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ертв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депортації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кримськотатарського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народу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05" marR="48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1000">
                          <a:srgbClr val="FFFF00"/>
                        </a:gs>
                        <a:gs pos="39865">
                          <a:schemeClr val="accent1">
                            <a:lumMod val="41000"/>
                            <a:lumOff val="59000"/>
                          </a:schemeClr>
                        </a:gs>
                        <a:gs pos="31000">
                          <a:schemeClr val="accent1">
                            <a:lumMod val="45000"/>
                            <a:lumOff val="55000"/>
                          </a:schemeClr>
                        </a:gs>
                        <a:gs pos="52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3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190612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539552" y="5944430"/>
            <a:ext cx="84158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uk-UA" sz="2400" b="1" dirty="0" smtClean="0">
                <a:ln/>
                <a:solidFill>
                  <a:schemeClr val="accent4"/>
                </a:solidFill>
              </a:rPr>
              <a:t>ПІДГОТУВАТИ ПРЕЗЕНТАЦІЮ ДО ОДНІЄЇ З ДАТ</a:t>
            </a:r>
            <a:endParaRPr lang="ru-RU" sz="24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56091">
              <a:srgbClr val="00B0F0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 smtClean="0">
                <a:solidFill>
                  <a:srgbClr val="FFFF00"/>
                </a:solidFill>
              </a:rPr>
              <a:t>ТЕМА УРОКУ</a:t>
            </a:r>
            <a:endParaRPr lang="ru-RU" altLang="ru-RU" b="1" dirty="0" smtClean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39544"/>
            <a:ext cx="8640960" cy="4891682"/>
          </a:xfrm>
          <a:gradFill flip="none" rotWithShape="1">
            <a:gsLst>
              <a:gs pos="50000">
                <a:srgbClr val="FFFF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53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</a:t>
            </a:r>
            <a:r>
              <a:rPr lang="uk-UA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ТРАГІЧНІ СТОРІНКИ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7200" b="1" dirty="0">
              <a:ln w="12700">
                <a:solidFill>
                  <a:sysClr val="windowText" lastClr="0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ІСТОРІЇ УКРАЇНИ</a:t>
            </a:r>
            <a:endParaRPr lang="ru-RU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00969"/>
            <a:ext cx="8784976" cy="10160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ТЕМА УРОКУ</a:t>
            </a:r>
            <a:endParaRPr lang="ru-RU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132" y="8620"/>
            <a:ext cx="8161868" cy="1548172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  <a:latin typeface="МCorbel (Основной текст)"/>
              </a:rPr>
              <a:t>МЕТА УРОКУ</a:t>
            </a:r>
            <a:endParaRPr lang="ru-RU" b="1" dirty="0">
              <a:ln/>
              <a:solidFill>
                <a:schemeClr val="accent3"/>
              </a:solidFill>
              <a:latin typeface="МCorbel (Основной текст)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2132" y="1587132"/>
            <a:ext cx="8161868" cy="4359902"/>
          </a:xfr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*  ПОВТОРИТИ ТРАГІЧНІ СТОРІНКИ ІСТОРІЇ УКРАЇНИ;</a:t>
            </a:r>
          </a:p>
          <a:p>
            <a:pPr marL="0" indent="0">
              <a:buNone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*   УСВІДОМИТИ  ЗНАЧИМІСТЬ  ЦИХ ПОДІЙ ДЛЯ НИНІШНЬОГО ПОКОЛІННЯ;</a:t>
            </a:r>
            <a:endParaRPr lang="uk-UA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*  ФОРМУВАТИ АКТИВНУ ГРОМАДЯНСЬКУ ПОЗИЦІЮ МОЛОДІ</a:t>
            </a:r>
          </a:p>
          <a:p>
            <a:pPr marL="0" indent="0">
              <a:buNone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</a:t>
            </a:r>
          </a:p>
          <a:p>
            <a:pPr marL="0" indent="0">
              <a:buNone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937" y="2276872"/>
            <a:ext cx="45719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2768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20950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8"/>
            <a:ext cx="9144000" cy="1415930"/>
          </a:xfrm>
          <a:gradFill>
            <a:gsLst>
              <a:gs pos="24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1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</a:rPr>
              <a:t>ПРОБЛЕМНЕ ПИТАННЯ: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gradFill>
            <a:gsLst>
              <a:gs pos="1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endParaRPr lang="uk-UA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4400" b="1" dirty="0" smtClean="0"/>
              <a:t>  </a:t>
            </a:r>
            <a:r>
              <a:rPr lang="en-US" sz="4400" b="1" dirty="0" smtClean="0"/>
              <a:t>     </a:t>
            </a:r>
            <a:r>
              <a:rPr lang="uk-UA" sz="4400" b="1" dirty="0" smtClean="0">
                <a:ln>
                  <a:solidFill>
                    <a:sysClr val="windowText" lastClr="000000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НАЦІОНАЛЬНІ ДНІ СКОРБОТИ: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       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ПАМ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’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ЯТАТИ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                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 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uk-UA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ЧИ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</a:t>
            </a:r>
            <a:r>
              <a:rPr lang="en-US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uk-UA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ЗАБУТИ ?</a:t>
            </a:r>
            <a:endParaRPr lang="ru-RU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732"/>
            <a:ext cx="813690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0181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352928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12700" stA="45000" endPos="650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855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985000" cy="1527175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E74B4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ЛОВИ ПОМИЛКУ</a:t>
            </a:r>
            <a:endParaRPr lang="ru-RU" b="1" i="1" u="sng" dirty="0">
              <a:solidFill>
                <a:srgbClr val="E74B4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3"/>
              <p:cNvSpPr txBox="1">
                <a:spLocks noChangeArrowheads="1"/>
              </p:cNvSpPr>
              <p:nvPr/>
            </p:nvSpPr>
            <p:spPr bwMode="auto">
              <a:xfrm>
                <a:off x="216806" y="1905226"/>
                <a:ext cx="4050393" cy="721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𝒏𝒙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4000" b="1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06" y="1905226"/>
                <a:ext cx="4050393" cy="721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3"/>
              <p:cNvSpPr txBox="1">
                <a:spLocks noChangeArrowheads="1"/>
              </p:cNvSpPr>
              <p:nvPr/>
            </p:nvSpPr>
            <p:spPr bwMode="auto">
              <a:xfrm>
                <a:off x="216806" y="3128913"/>
                <a:ext cx="3483429" cy="1363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/>
                                      <a:cs typeface="Arial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 b="1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06" y="3128913"/>
                <a:ext cx="3483429" cy="13639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3"/>
              <p:cNvSpPr txBox="1">
                <a:spLocks noChangeArrowheads="1"/>
              </p:cNvSpPr>
              <p:nvPr/>
            </p:nvSpPr>
            <p:spPr bwMode="auto">
              <a:xfrm>
                <a:off x="4557485" y="1802274"/>
                <a:ext cx="441234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𝒄𝒐𝒔𝒙</m:t>
                      </m:r>
                    </m:oMath>
                  </m:oMathPara>
                </a14:m>
                <a:endParaRPr lang="en-US" sz="4000" b="1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85" y="1802274"/>
                <a:ext cx="4412343" cy="707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4557485" y="3244073"/>
                <a:ext cx="4195535" cy="1155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85" y="3244073"/>
                <a:ext cx="4195535" cy="11553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3"/>
              <p:cNvSpPr txBox="1">
                <a:spLocks noChangeArrowheads="1"/>
              </p:cNvSpPr>
              <p:nvPr/>
            </p:nvSpPr>
            <p:spPr bwMode="auto">
              <a:xfrm>
                <a:off x="-8165" y="5475286"/>
                <a:ext cx="456565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𝒖𝒗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𝒗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charset="0"/>
                        </a:rPr>
                        <m:t>′</m:t>
                      </m:r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𝒗</m:t>
                      </m:r>
                    </m:oMath>
                  </m:oMathPara>
                </a14:m>
                <a:endParaRPr lang="en-US" sz="4000" b="1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165" y="5475286"/>
                <a:ext cx="456565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3"/>
              <p:cNvSpPr txBox="1">
                <a:spLocks noChangeArrowheads="1"/>
              </p:cNvSpPr>
              <p:nvPr/>
            </p:nvSpPr>
            <p:spPr bwMode="auto">
              <a:xfrm>
                <a:off x="4557485" y="4898322"/>
                <a:ext cx="4485821" cy="1295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/>
                                      <a:cs typeface="Arial" charset="0"/>
                                    </a:rPr>
                                    <m:t>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𝒗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′</m:t>
                          </m:r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𝒗</m:t>
                          </m:r>
                          <m:r>
                            <a:rPr lang="en-US" sz="4000" b="1" i="1" smtClean="0">
                              <a:latin typeface="Cambria Math"/>
                              <a:cs typeface="Arial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85" y="4898322"/>
                <a:ext cx="4485821" cy="12956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7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mirpps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5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атематика" id="{20865D1B-A185-4601-97DE-55F8FFA6122D}" vid="{4653B698-A0D3-40A2-964E-15E5BD203B8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695</Words>
  <Application>Microsoft Office PowerPoint</Application>
  <PresentationFormat>Экран (4:3)</PresentationFormat>
  <Paragraphs>142</Paragraphs>
  <Slides>33</Slides>
  <Notes>18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Corbel</vt:lpstr>
      <vt:lpstr>Segoe UI</vt:lpstr>
      <vt:lpstr>Segoe UI Light</vt:lpstr>
      <vt:lpstr>Tahoma</vt:lpstr>
      <vt:lpstr>Times New Roman</vt:lpstr>
      <vt:lpstr>Trebuchet MS</vt:lpstr>
      <vt:lpstr>Wingdings</vt:lpstr>
      <vt:lpstr>МCorbel (Основной текст)</vt:lpstr>
      <vt:lpstr>Параллакс</vt:lpstr>
      <vt:lpstr>La mente</vt:lpstr>
      <vt:lpstr>Тема1</vt:lpstr>
      <vt:lpstr>1_Тема1</vt:lpstr>
      <vt:lpstr>математика</vt:lpstr>
      <vt:lpstr>  ТЕМА УРОКУ</vt:lpstr>
      <vt:lpstr>Презентация PowerPoint</vt:lpstr>
      <vt:lpstr>Презентация PowerPoint</vt:lpstr>
      <vt:lpstr>ТЕМА УРОКУ</vt:lpstr>
      <vt:lpstr>МЕТА УРОКУ</vt:lpstr>
      <vt:lpstr>ПРОБЛЕМНЕ ПИТАННЯ:</vt:lpstr>
      <vt:lpstr>Презентация PowerPoint</vt:lpstr>
      <vt:lpstr>Презентация PowerPoint</vt:lpstr>
      <vt:lpstr>ЛОВИ ПОМИЛКУ</vt:lpstr>
      <vt:lpstr>Презентация PowerPoint</vt:lpstr>
      <vt:lpstr> Історія виникнення похідної </vt:lpstr>
      <vt:lpstr> Похідна – одне з фундаментальних понять математики </vt:lpstr>
      <vt:lpstr>У 1670-1671рр. англійський математик і механік Ісаак Ньютон (1643-1727) і дещо пізніше у 1673-1675 рр. німецький філософ і математик Готфрід  Вільгельм Лейбніц (1646 – 1716 ) незалежно один від одного побудували теорію диференціального числення </vt:lpstr>
      <vt:lpstr>Г.В.Лейбніц-німецький математик (1646-1716)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«Літературна сторінка» </vt:lpstr>
      <vt:lpstr>20 ЛЮТОГО – ДЕНЬ ПАМ’ЯТІ ГЕРОЇВ НЕБЕСНОЇ СОТНІ</vt:lpstr>
      <vt:lpstr>РЕВОЛЮЦІЯ ГІДНОСТІ  ЛИСТОПАД 2013 – ЛЮТИЙ 2014 </vt:lpstr>
      <vt:lpstr>26 КВІТНЯ 1986 РІК – ЧОРНОБИЛЬСЬКА КАТАСТРОФА</vt:lpstr>
      <vt:lpstr>ДЕНЬ ПАМ’ЯТІ ЖЕРТВ ДЕПОРТАЦІЇ КРИМСЬКИХ ТАТАР</vt:lpstr>
      <vt:lpstr>ПРОБЛЕМНЕ ПИТАННЯ:</vt:lpstr>
      <vt:lpstr>ПАМ’ЯТАТИ, ЩОБ НЕ ДОПУСТИТИ ЗНОВУ</vt:lpstr>
      <vt:lpstr>ПАМ’ЯТАЄМО… ДЯКУЄМО…</vt:lpstr>
      <vt:lpstr>Презентация PowerPoint</vt:lpstr>
      <vt:lpstr>Презентация PowerPoint</vt:lpstr>
      <vt:lpstr>        ЗАПОВНИТИ ТАБЛИЦЮ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293</cp:revision>
  <cp:lastPrinted>2019-03-22T21:07:43Z</cp:lastPrinted>
  <dcterms:created xsi:type="dcterms:W3CDTF">2017-02-20T18:10:27Z</dcterms:created>
  <dcterms:modified xsi:type="dcterms:W3CDTF">2019-03-24T18:01:40Z</dcterms:modified>
</cp:coreProperties>
</file>