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6" r:id="rId4"/>
    <p:sldId id="273" r:id="rId5"/>
    <p:sldId id="276" r:id="rId6"/>
    <p:sldId id="274" r:id="rId7"/>
    <p:sldId id="277" r:id="rId8"/>
    <p:sldId id="278" r:id="rId9"/>
    <p:sldId id="275" r:id="rId10"/>
    <p:sldId id="267" r:id="rId11"/>
    <p:sldId id="279" r:id="rId12"/>
    <p:sldId id="262" r:id="rId13"/>
    <p:sldId id="263" r:id="rId14"/>
    <p:sldId id="290" r:id="rId15"/>
    <p:sldId id="264" r:id="rId16"/>
    <p:sldId id="265" r:id="rId17"/>
    <p:sldId id="268" r:id="rId18"/>
    <p:sldId id="269" r:id="rId19"/>
    <p:sldId id="270" r:id="rId20"/>
    <p:sldId id="271" r:id="rId21"/>
    <p:sldId id="280" r:id="rId22"/>
    <p:sldId id="259" r:id="rId23"/>
    <p:sldId id="291" r:id="rId24"/>
    <p:sldId id="286" r:id="rId25"/>
    <p:sldId id="287" r:id="rId26"/>
    <p:sldId id="282" r:id="rId27"/>
    <p:sldId id="283" r:id="rId28"/>
    <p:sldId id="284" r:id="rId29"/>
    <p:sldId id="285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5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2018-2019\&#1074;&#1110;&#1076;&#1082;&#1088;&#1080;&#1090;&#1080;&#1081;%20&#1091;&#1088;&#1086;&#1082;,%20&#1072;&#1090;&#1077;&#1089;&#1090;&#1072;&#1094;&#1110;&#1103;\&#1084;&#1086;&#1081;%20&#1091;&#1088;&#1086;&#1082;\FROZEN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023782" y="880782"/>
            <a:ext cx="5096435" cy="509643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66949" y="1123949"/>
            <a:ext cx="4610099" cy="4610099"/>
          </a:xfrm>
          <a:prstGeom prst="ellipse">
            <a:avLst/>
          </a:prstGeom>
          <a:solidFill>
            <a:srgbClr val="FAFAFA">
              <a:alpha val="1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6914" y="927462"/>
            <a:ext cx="6413863" cy="3030583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Фотосинтез як характерна особливість рослин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816" y="5392692"/>
            <a:ext cx="6414823" cy="1217113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Автор: </a:t>
            </a:r>
            <a:r>
              <a:rPr lang="uk-UA" sz="2400" b="1" dirty="0" err="1" smtClean="0"/>
              <a:t>Боговик</a:t>
            </a:r>
            <a:r>
              <a:rPr lang="uk-UA" sz="2400" b="1" dirty="0" smtClean="0"/>
              <a:t> Лариса Вікторівна</a:t>
            </a:r>
          </a:p>
          <a:p>
            <a:r>
              <a:rPr lang="uk-UA" sz="2400" b="1" dirty="0" smtClean="0"/>
              <a:t>учитель біології </a:t>
            </a:r>
            <a:r>
              <a:rPr lang="uk-UA" sz="2400" b="1" dirty="0" err="1" smtClean="0"/>
              <a:t>КЗ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“Червоненська</a:t>
            </a:r>
            <a:r>
              <a:rPr lang="uk-UA" sz="2400" b="1" dirty="0" smtClean="0"/>
              <a:t> ЗОШ І-ІІІ </a:t>
            </a:r>
            <a:r>
              <a:rPr lang="uk-UA" sz="2400" b="1" dirty="0" err="1" smtClean="0"/>
              <a:t>ступенів”</a:t>
            </a:r>
            <a:r>
              <a:rPr lang="uk-UA" sz="2400" b="1" dirty="0" smtClean="0"/>
              <a:t>  ГМР 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023782" y="880782"/>
            <a:ext cx="5096435" cy="509643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Тема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266949" y="1123949"/>
            <a:ext cx="4610099" cy="4610099"/>
          </a:xfrm>
          <a:prstGeom prst="ellipse">
            <a:avLst/>
          </a:prstGeom>
          <a:solidFill>
            <a:srgbClr val="FAFAFA">
              <a:alpha val="1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816" y="243166"/>
            <a:ext cx="8974184" cy="3936947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Тема уроку: Фотосинтез як характерна особливість рослин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55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Мета уроку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1" y="1438266"/>
            <a:ext cx="84516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Дізнатися… </a:t>
            </a:r>
          </a:p>
          <a:p>
            <a:pPr marL="342900" indent="-342900" algn="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 сутність процесу фотосинтезу та його значення в житті рослин</a:t>
            </a:r>
          </a:p>
          <a:p>
            <a:pPr marL="342900" indent="-342900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Розвивати…</a:t>
            </a:r>
          </a:p>
          <a:p>
            <a:pPr marL="342900" indent="-342900" algn="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вміння виділяти головне і робити висновки та узагальнення</a:t>
            </a:r>
          </a:p>
          <a:p>
            <a:pPr marL="342900" indent="-342900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Виховувати…</a:t>
            </a:r>
          </a:p>
          <a:p>
            <a:pPr marL="342900" indent="-342900" algn="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дбайливе ставлення до рослин, виходячи з усвідомлення значення зелених рослин в житті всіх організмів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208315" y="243387"/>
            <a:ext cx="7772400" cy="865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alt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Історія відкриття фотосинтезу</a:t>
            </a:r>
            <a:br>
              <a:rPr lang="uk-UA" alt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вивчення започатковане в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1630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endParaRPr lang="ru-RU" alt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17262"/>
            <a:ext cx="2338251" cy="175246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000" b="1" dirty="0" smtClean="0">
                <a:solidFill>
                  <a:schemeClr val="tx1"/>
                </a:solidFill>
              </a:rPr>
              <a:t>1579-1644 г.р.</a:t>
            </a:r>
          </a:p>
          <a:p>
            <a:pPr eaLnBrk="1" hangingPunct="1"/>
            <a:r>
              <a:rPr lang="ru-RU" altLang="ru-RU" sz="2000" b="1" dirty="0" smtClean="0">
                <a:solidFill>
                  <a:schemeClr val="tx1"/>
                </a:solidFill>
              </a:rPr>
              <a:t>Ван </a:t>
            </a:r>
            <a:r>
              <a:rPr lang="ru-RU" altLang="ru-RU" sz="2000" b="1" dirty="0" err="1" smtClean="0">
                <a:solidFill>
                  <a:schemeClr val="tx1"/>
                </a:solidFill>
              </a:rPr>
              <a:t>Гельмонт</a:t>
            </a:r>
            <a:endParaRPr lang="ru-RU" altLang="ru-RU" sz="20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sz="2000" b="1" dirty="0" err="1" smtClean="0">
                <a:solidFill>
                  <a:schemeClr val="tx1"/>
                </a:solidFill>
              </a:rPr>
              <a:t>Голандський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000" b="1" dirty="0" err="1" smtClean="0">
                <a:solidFill>
                  <a:schemeClr val="tx1"/>
                </a:solidFill>
              </a:rPr>
              <a:t>лікар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000" b="1" dirty="0" err="1" smtClean="0">
                <a:solidFill>
                  <a:schemeClr val="tx1"/>
                </a:solidFill>
              </a:rPr>
              <a:t>і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000" b="1" dirty="0" err="1" smtClean="0">
                <a:solidFill>
                  <a:schemeClr val="tx1"/>
                </a:solidFill>
              </a:rPr>
              <a:t>хімік</a:t>
            </a:r>
            <a:endParaRPr lang="ru-RU" altLang="ru-RU" sz="20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/>
          </a:blip>
          <a:srcRect l="1576" t="20999" r="70074" b="29652"/>
          <a:stretch/>
        </p:blipFill>
        <p:spPr>
          <a:xfrm>
            <a:off x="0" y="838659"/>
            <a:ext cx="2592288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://bio-lessons.ru/wp-content/uploads/2017/10/opyt-van-Gelmon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306" y="1815737"/>
            <a:ext cx="6623694" cy="4454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0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65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відкриття фотосинтезу </a:t>
            </a:r>
            <a:br>
              <a:rPr lang="uk-UA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1771 рік. </a:t>
            </a:r>
            <a:endParaRPr lang="uk-UA" alt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://bibl.com.ua/pars_docs/refs/34/33136/33136_html_m194ecf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67" t="30661" r="7122" b="4079"/>
          <a:stretch>
            <a:fillRect/>
          </a:stretch>
        </p:blipFill>
        <p:spPr bwMode="auto">
          <a:xfrm>
            <a:off x="4506685" y="1213331"/>
            <a:ext cx="4127863" cy="35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924697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Учений спалював свічку в замкнутому об’ємі повітря і виявив, що після цього воно вже не підтримувало горіння. Миша, поміщена в таку посудину, гинула. Однак гілочка м’яти продовжувала жити в такому повітрі тижнями. </a:t>
            </a:r>
          </a:p>
          <a:p>
            <a:pPr indent="45000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Крім того,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Прістлі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виявив, що в повітрі, „ відновленому ” гілочкою рослини, знову горить свічка і дихає миша. Учений зробив висновок, що рослини виділяють кисень, необхідний для дихання і горіння, проте не зауважив, що для цього рослинам потрібне світло.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avatars.mds.yandex.net/get-zen_doc/98165/pub_5adddcda1410c36a0e49a2ad_5adef4af610493953ec1dbf8/scale_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697" y="809896"/>
            <a:ext cx="2743200" cy="36253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8457" y="4506686"/>
            <a:ext cx="17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Джозеф  </a:t>
            </a:r>
            <a:r>
              <a:rPr lang="uk-UA" b="1" dirty="0" err="1" smtClean="0"/>
              <a:t>Прістлі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3863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766" y="200689"/>
            <a:ext cx="8060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відкриття фотосинтезу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2066" y="966651"/>
            <a:ext cx="57476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1779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голландський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лікар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Інгенхауз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виявив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кисень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сонячному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зелених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частинах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4038" name="Picture 6" descr="http://gagadget.com/media/uploads/Jan_Ingenhous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7400" y="979079"/>
            <a:ext cx="2777171" cy="3357789"/>
          </a:xfrm>
          <a:prstGeom prst="rect">
            <a:avLst/>
          </a:prstGeom>
          <a:noFill/>
        </p:spPr>
      </p:pic>
      <p:pic>
        <p:nvPicPr>
          <p:cNvPr id="44040" name="Picture 8" descr="https://libtime.ru/wp-content/uploads/2016/11/senebye.jpg.pagespeed.ce.cS71OLh-4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948" y="2952206"/>
            <a:ext cx="2742160" cy="3200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01292" y="4736013"/>
            <a:ext cx="49116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1782 році швейцарський дослідник Жан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Сенеб’є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продовжив дослідження Яна 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Інгенхауза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 показав, що джерелом Карбону для рослин є вуглекислий газ.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45374" y="4341614"/>
            <a:ext cx="1583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Інгенхауз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06084" y="6227411"/>
            <a:ext cx="1569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Жан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Сенеб’є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651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відкриття фотосинтезу </a:t>
            </a:r>
            <a:endParaRPr lang="ru-RU" alt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5786847"/>
            <a:ext cx="9144000" cy="779554"/>
          </a:xfrm>
        </p:spPr>
        <p:txBody>
          <a:bodyPr>
            <a:normAutofit fontScale="92500" lnSpcReduction="10000"/>
          </a:bodyPr>
          <a:lstStyle/>
          <a:p>
            <a:r>
              <a:rPr lang="uk-UA" altLang="ru-RU" sz="2800" b="1" dirty="0" smtClean="0"/>
              <a:t>В 1864 році німецький </a:t>
            </a:r>
            <a:r>
              <a:rPr lang="uk-UA" altLang="ru-RU" sz="2800" b="1" dirty="0" smtClean="0">
                <a:solidFill>
                  <a:schemeClr val="tx1"/>
                </a:solidFill>
              </a:rPr>
              <a:t>ботанік довів, що в процесі фотосинтезу утворюється крохмаль</a:t>
            </a:r>
            <a:endParaRPr lang="ru-RU" alt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10244" name="Picture 2" descr="http://lusana.ru/files/4354/573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91" t="46540" r="38421" b="5451"/>
          <a:stretch>
            <a:fillRect/>
          </a:stretch>
        </p:blipFill>
        <p:spPr bwMode="auto">
          <a:xfrm>
            <a:off x="4075611" y="1711234"/>
            <a:ext cx="4715692" cy="299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s://upload.wikimedia.org/wikipedia/commons/thumb/8/8b/Julius_Sachs.jpg/375px-Julius_Sach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131" y="1241609"/>
            <a:ext cx="2913017" cy="37830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1886" y="5039140"/>
            <a:ext cx="2886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b="1" dirty="0" smtClean="0"/>
              <a:t>Юліус фон Сакс</a:t>
            </a:r>
          </a:p>
          <a:p>
            <a:r>
              <a:rPr lang="uk-UA" altLang="ru-RU" b="1" dirty="0" smtClean="0"/>
              <a:t>(1832 -1897)</a:t>
            </a:r>
          </a:p>
        </p:txBody>
      </p:sp>
    </p:spTree>
    <p:extLst>
      <p:ext uri="{BB962C8B-B14F-4D97-AF65-F5344CB8AC3E}">
        <p14:creationId xmlns="" xmlns:p14="http://schemas.microsoft.com/office/powerpoint/2010/main" val="6987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714500" y="0"/>
            <a:ext cx="6529388" cy="8572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парах</a:t>
            </a:r>
            <a:endParaRPr lang="ru-RU" alt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5500" y="714375"/>
            <a:ext cx="8318500" cy="6143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Дослід 1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Дослід 2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188" y="188913"/>
            <a:ext cx="7772400" cy="79216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23850" y="1052513"/>
            <a:ext cx="8534400" cy="51133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eaLnBrk="1" fontAlgn="auto" hangingPunct="1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58888" y="6092825"/>
            <a:ext cx="6337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b="1">
              <a:latin typeface="Calibri" panose="020F0502020204030204" pitchFamily="34" charset="0"/>
            </a:endParaRPr>
          </a:p>
        </p:txBody>
      </p:sp>
      <p:pic>
        <p:nvPicPr>
          <p:cNvPr id="11272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591" b="66176"/>
          <a:stretch>
            <a:fillRect/>
          </a:stretch>
        </p:blipFill>
        <p:spPr bwMode="auto">
          <a:xfrm>
            <a:off x="954088" y="1272310"/>
            <a:ext cx="7429500" cy="2143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86" t="32631" r="21490" b="32829"/>
          <a:stretch>
            <a:fillRect/>
          </a:stretch>
        </p:blipFill>
        <p:spPr bwMode="auto">
          <a:xfrm>
            <a:off x="882650" y="4368800"/>
            <a:ext cx="7572375" cy="2143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35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714500" y="260350"/>
            <a:ext cx="6529388" cy="792163"/>
          </a:xfrm>
        </p:spPr>
        <p:txBody>
          <a:bodyPr/>
          <a:lstStyle/>
          <a:p>
            <a:pPr>
              <a:defRPr/>
            </a:pPr>
            <a:r>
              <a:rPr lang="uk-UA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парах</a:t>
            </a:r>
            <a:endParaRPr lang="ru-RU" alt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188" y="188913"/>
            <a:ext cx="7772400" cy="79216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23850" y="1052513"/>
            <a:ext cx="8534400" cy="51133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eaLnBrk="1" fontAlgn="auto" hangingPunct="1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58888" y="6092825"/>
            <a:ext cx="6337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b="1">
              <a:latin typeface="Calibri" panose="020F0502020204030204" pitchFamily="34" charset="0"/>
            </a:endParaRPr>
          </a:p>
        </p:txBody>
      </p:sp>
      <p:pic>
        <p:nvPicPr>
          <p:cNvPr id="1229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066" r="21211" b="1260"/>
          <a:stretch>
            <a:fillRect/>
          </a:stretch>
        </p:blipFill>
        <p:spPr bwMode="auto">
          <a:xfrm rot="10800000" flipH="1" flipV="1">
            <a:off x="430790" y="1941307"/>
            <a:ext cx="8320520" cy="356593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94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714500" y="260350"/>
            <a:ext cx="6529388" cy="792163"/>
          </a:xfrm>
        </p:spPr>
        <p:txBody>
          <a:bodyPr/>
          <a:lstStyle/>
          <a:p>
            <a:pPr>
              <a:defRPr/>
            </a:pPr>
            <a:r>
              <a:rPr lang="uk-UA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парах</a:t>
            </a:r>
            <a:endParaRPr lang="ru-RU" alt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188" y="188913"/>
            <a:ext cx="7772400" cy="79216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23850" y="1052513"/>
            <a:ext cx="8534400" cy="51133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eaLnBrk="1" fontAlgn="auto" hangingPunct="1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58888" y="6092825"/>
            <a:ext cx="6337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b="1">
              <a:latin typeface="Calibri" panose="020F0502020204030204" pitchFamily="34" charset="0"/>
            </a:endParaRPr>
          </a:p>
        </p:txBody>
      </p:sp>
      <p:pic>
        <p:nvPicPr>
          <p:cNvPr id="13320" name="Рисунок 8"/>
          <p:cNvPicPr>
            <a:picLocks noChangeAspect="1" noChangeArrowheads="1"/>
          </p:cNvPicPr>
          <p:nvPr/>
        </p:nvPicPr>
        <p:blipFill>
          <a:blip r:embed="rId2">
            <a:lum bright="6000" contrast="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793"/>
          <a:stretch>
            <a:fillRect/>
          </a:stretch>
        </p:blipFill>
        <p:spPr bwMode="auto">
          <a:xfrm>
            <a:off x="1096963" y="2020887"/>
            <a:ext cx="7286625" cy="40719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50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714500" y="260350"/>
            <a:ext cx="6529388" cy="792163"/>
          </a:xfrm>
        </p:spPr>
        <p:txBody>
          <a:bodyPr/>
          <a:lstStyle/>
          <a:p>
            <a:pPr>
              <a:defRPr/>
            </a:pPr>
            <a:r>
              <a:rPr lang="uk-UA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парах</a:t>
            </a:r>
            <a:endParaRPr lang="ru-RU" alt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188" y="188913"/>
            <a:ext cx="7772400" cy="79216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23850" y="1052513"/>
            <a:ext cx="8534400" cy="51133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eaLnBrk="1" fontAlgn="auto" hangingPunct="1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58888" y="6092825"/>
            <a:ext cx="6337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b="1">
              <a:latin typeface="Calibri" panose="020F0502020204030204" pitchFamily="34" charset="0"/>
            </a:endParaRPr>
          </a:p>
        </p:txBody>
      </p:sp>
      <p:pic>
        <p:nvPicPr>
          <p:cNvPr id="14344" name="Picture 2" descr="D:\Мои документы\Рабочий стол\фотосинтез\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18" y="1916114"/>
            <a:ext cx="6411192" cy="45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928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Долаємо труднощі разом і разом ідемо до успіху!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FROZE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1670304"/>
            <a:ext cx="6839712" cy="4945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714500" y="260350"/>
            <a:ext cx="6529388" cy="792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alt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1" y="1268413"/>
            <a:ext cx="8820150" cy="3656878"/>
          </a:xfrm>
        </p:spPr>
        <p:txBody>
          <a:bodyPr>
            <a:normAutofit fontScale="77500" lnSpcReduction="20000"/>
          </a:bodyPr>
          <a:lstStyle/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uk-UA" sz="3600" b="1" dirty="0" smtClean="0">
                <a:solidFill>
                  <a:srgbClr val="002060"/>
                </a:solidFill>
              </a:rPr>
              <a:t>Утворення органічних речовин відбувається на світлі</a:t>
            </a:r>
          </a:p>
          <a:p>
            <a:pPr algn="l" eaLnBrk="1" hangingPunct="1"/>
            <a:endParaRPr lang="uk-UA" sz="3600" b="1" dirty="0" smtClean="0">
              <a:solidFill>
                <a:srgbClr val="002060"/>
              </a:solidFill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uk-UA" sz="3600" b="1" dirty="0" smtClean="0">
                <a:solidFill>
                  <a:srgbClr val="002060"/>
                </a:solidFill>
              </a:rPr>
              <a:t>Фотосинтез відбувається в зелених частинах рослини (хлоропластах)</a:t>
            </a:r>
          </a:p>
          <a:p>
            <a:pPr algn="l" eaLnBrk="1" hangingPunct="1"/>
            <a:endParaRPr lang="uk-UA" sz="3600" b="1" dirty="0" smtClean="0">
              <a:solidFill>
                <a:srgbClr val="002060"/>
              </a:solidFill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uk-UA" sz="3600" b="1" dirty="0" smtClean="0">
                <a:solidFill>
                  <a:srgbClr val="002060"/>
                </a:solidFill>
              </a:rPr>
              <a:t>Підчас фотосинтезу виділяється кисень</a:t>
            </a:r>
          </a:p>
          <a:p>
            <a:pPr algn="l" eaLnBrk="1" hangingPunct="1"/>
            <a:endParaRPr lang="uk-UA" sz="3600" b="1" dirty="0" smtClean="0">
              <a:solidFill>
                <a:srgbClr val="002060"/>
              </a:solidFill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uk-UA" sz="3600" b="1" dirty="0" smtClean="0">
                <a:solidFill>
                  <a:srgbClr val="002060"/>
                </a:solidFill>
              </a:rPr>
              <a:t>Рослини мають велике значення для життя всіх організмів – космічне значення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188" y="188913"/>
            <a:ext cx="7772400" cy="79216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23850" y="1052513"/>
            <a:ext cx="8534400" cy="51133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eaLnBrk="1" fontAlgn="auto" hangingPunct="1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0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Іван - </a:t>
            </a:r>
            <a:r>
              <a:rPr lang="uk-UA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Покиван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nvkmoskovskij.zp.ua/graffiti/spor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2747" y="1493708"/>
            <a:ext cx="4533990" cy="4987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Молния 25"/>
          <p:cNvSpPr/>
          <p:nvPr/>
        </p:nvSpPr>
        <p:spPr>
          <a:xfrm>
            <a:off x="6143636" y="5214950"/>
            <a:ext cx="285752" cy="35719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Молния 24"/>
          <p:cNvSpPr/>
          <p:nvPr/>
        </p:nvSpPr>
        <p:spPr>
          <a:xfrm>
            <a:off x="1500166" y="6143644"/>
            <a:ext cx="285752" cy="35719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4" name="Молния 23"/>
          <p:cNvSpPr/>
          <p:nvPr/>
        </p:nvSpPr>
        <p:spPr>
          <a:xfrm>
            <a:off x="2857488" y="5643578"/>
            <a:ext cx="428628" cy="35719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476103"/>
          </a:xfrm>
        </p:spPr>
        <p:txBody>
          <a:bodyPr/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Заповніть кластер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23" y="1251014"/>
            <a:ext cx="8634602" cy="48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08514" y="0"/>
            <a:ext cx="3263684" cy="483326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Завдання парам</a:t>
            </a:r>
            <a:endParaRPr lang="uk-UA" sz="2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2"/>
          <p:cNvSpPr>
            <a:spLocks noChangeArrowheads="1"/>
          </p:cNvSpPr>
          <p:nvPr/>
        </p:nvSpPr>
        <p:spPr bwMode="auto">
          <a:xfrm>
            <a:off x="946907" y="2441365"/>
            <a:ext cx="228858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000" b="1" i="1" dirty="0" smtClean="0">
                <a:solidFill>
                  <a:srgbClr val="FF3300"/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rgbClr val="FF3300"/>
                </a:solidFill>
                <a:latin typeface="Bookman Old Style" pitchFamily="18" charset="0"/>
              </a:rPr>
              <a:t>ХЛОРОПЛАСТИ</a:t>
            </a:r>
            <a:endParaRPr lang="ru-RU" sz="2400" b="1" i="1" dirty="0">
              <a:solidFill>
                <a:srgbClr val="FF3300"/>
              </a:solidFill>
              <a:latin typeface="Bookman Old Style" pitchFamily="18" charset="0"/>
            </a:endParaRPr>
          </a:p>
        </p:txBody>
      </p:sp>
      <p:sp>
        <p:nvSpPr>
          <p:cNvPr id="8" name="Rectangle 62"/>
          <p:cNvSpPr>
            <a:spLocks noChangeArrowheads="1"/>
          </p:cNvSpPr>
          <p:nvPr/>
        </p:nvSpPr>
        <p:spPr bwMode="auto">
          <a:xfrm>
            <a:off x="785787" y="4702629"/>
            <a:ext cx="2231734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 i="1" dirty="0" smtClean="0">
                <a:solidFill>
                  <a:srgbClr val="FF3300"/>
                </a:solidFill>
                <a:latin typeface="Bookman Old Style" pitchFamily="18" charset="0"/>
              </a:rPr>
              <a:t>СВІТЛО</a:t>
            </a:r>
            <a:endParaRPr lang="ru-RU" sz="2000" b="1" i="1" dirty="0" smtClean="0">
              <a:solidFill>
                <a:srgbClr val="FF3300"/>
              </a:solidFill>
              <a:latin typeface="Bookman Old Style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3300"/>
                </a:solidFill>
                <a:latin typeface="Bookman Old Style" pitchFamily="18" charset="0"/>
              </a:rPr>
              <a:t>ВУГЛЕКИСЛИЙ </a:t>
            </a:r>
          </a:p>
          <a:p>
            <a:pPr algn="ctr"/>
            <a:r>
              <a:rPr lang="ru-RU" b="1" i="1" dirty="0" smtClean="0">
                <a:solidFill>
                  <a:srgbClr val="FF3300"/>
                </a:solidFill>
                <a:latin typeface="Bookman Old Style" pitchFamily="18" charset="0"/>
              </a:rPr>
              <a:t> ГАЗ</a:t>
            </a:r>
          </a:p>
          <a:p>
            <a:pPr algn="ctr"/>
            <a:r>
              <a:rPr lang="ru-RU" b="1" i="1" dirty="0" smtClean="0">
                <a:solidFill>
                  <a:srgbClr val="FF3300"/>
                </a:solidFill>
                <a:latin typeface="Bookman Old Style" pitchFamily="18" charset="0"/>
              </a:rPr>
              <a:t>ВОДА</a:t>
            </a:r>
            <a:endParaRPr lang="ru-RU" b="1" i="1" dirty="0">
              <a:solidFill>
                <a:srgbClr val="FF3300"/>
              </a:solidFill>
              <a:latin typeface="Bookman Old Style" pitchFamily="18" charset="0"/>
            </a:endParaRPr>
          </a:p>
        </p:txBody>
      </p:sp>
      <p:sp>
        <p:nvSpPr>
          <p:cNvPr id="9" name="Rectangle 62"/>
          <p:cNvSpPr>
            <a:spLocks noChangeArrowheads="1"/>
          </p:cNvSpPr>
          <p:nvPr/>
        </p:nvSpPr>
        <p:spPr bwMode="auto">
          <a:xfrm>
            <a:off x="4857752" y="3214686"/>
            <a:ext cx="39608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0" b="1" i="1" dirty="0">
              <a:solidFill>
                <a:srgbClr val="FF3300"/>
              </a:solidFill>
              <a:latin typeface="Bookman Old Style" pitchFamily="18" charset="0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4304641" y="3348038"/>
            <a:ext cx="1755758" cy="44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 dirty="0" smtClean="0">
                <a:solidFill>
                  <a:srgbClr val="FF3300"/>
                </a:solidFill>
                <a:latin typeface="Bookman Old Style" pitchFamily="18" charset="0"/>
              </a:rPr>
              <a:t>ВУГЛЕВОДИ</a:t>
            </a:r>
            <a:endParaRPr lang="ru-RU" sz="2400" b="1" i="1" dirty="0">
              <a:solidFill>
                <a:srgbClr val="FF3300"/>
              </a:solidFill>
              <a:latin typeface="Bookman Old Style" pitchFamily="18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7000892" y="3214686"/>
            <a:ext cx="1684320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 dirty="0" smtClean="0">
                <a:solidFill>
                  <a:srgbClr val="FF3300"/>
                </a:solidFill>
                <a:latin typeface="Bookman Old Style" pitchFamily="18" charset="0"/>
              </a:rPr>
              <a:t>КИСЕНЬ</a:t>
            </a:r>
            <a:endParaRPr lang="ru-RU" sz="2400" b="1" i="1" dirty="0">
              <a:solidFill>
                <a:srgbClr val="FF330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6249" y="888666"/>
            <a:ext cx="3815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Використовуючи потрібні  слова </a:t>
            </a:r>
            <a:endParaRPr lang="uk-UA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4414" y="5715016"/>
            <a:ext cx="142699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err="1" smtClean="0"/>
              <a:t>хлоропласти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59727" y="6261210"/>
            <a:ext cx="817788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err="1" smtClean="0"/>
              <a:t>корінь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312110" y="6274272"/>
            <a:ext cx="766235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err="1" smtClean="0"/>
              <a:t>світло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786050" y="5715016"/>
            <a:ext cx="605615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err="1" smtClean="0"/>
              <a:t>дощ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35496" y="6261209"/>
            <a:ext cx="1181221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err="1" smtClean="0"/>
              <a:t>вуглеводи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714744" y="5715016"/>
            <a:ext cx="862737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err="1" smtClean="0"/>
              <a:t>кисень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737324" y="5704399"/>
            <a:ext cx="173990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err="1" smtClean="0"/>
              <a:t>вуглекислий</a:t>
            </a:r>
            <a:r>
              <a:rPr lang="ru-RU" dirty="0" smtClean="0"/>
              <a:t> газ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857752" y="6237531"/>
            <a:ext cx="649537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вода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797063" y="6253040"/>
            <a:ext cx="70237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err="1" smtClean="0"/>
              <a:t>грунт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72264" y="1571612"/>
            <a:ext cx="2000264" cy="4286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4" grpId="0" animBg="1"/>
      <p:bldP spid="6" grpId="0"/>
      <p:bldP spid="8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76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таблицею (індивідуальна робота)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83327" y="1619795"/>
          <a:ext cx="8451666" cy="5070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222"/>
                <a:gridCol w="2817222"/>
                <a:gridCol w="2817222"/>
              </a:tblGrid>
              <a:tr h="824314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Умови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Фотосинтез відбувається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Фотосинтез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відбувається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307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Світло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ᴉ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475313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Темно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ᴉ</a:t>
                      </a:r>
                      <a:endParaRPr lang="ru-RU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95915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Наявність хлоропластів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ᴉ</a:t>
                      </a:r>
                      <a:endParaRPr lang="ru-RU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75313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Відсутність хлоропластів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ᴉ</a:t>
                      </a:r>
                      <a:endParaRPr lang="ru-RU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75313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Достатньо води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ᴉ</a:t>
                      </a:r>
                      <a:endParaRPr lang="ru-RU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75313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Недостатньо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води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ᴉ</a:t>
                      </a:r>
                      <a:endParaRPr lang="ru-RU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7136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Наявність вуглекислого газу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ᴉ</a:t>
                      </a:r>
                      <a:endParaRPr lang="ru-RU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7136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Відсутність вуглекислого газу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ᴉ</a:t>
                      </a:r>
                      <a:endParaRPr lang="ru-RU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35" y="195309"/>
            <a:ext cx="7886700" cy="928097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Вірю-не вірю ”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634" y="1201783"/>
            <a:ext cx="82557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 smtClean="0"/>
              <a:t>В процесі фотосинтезу виділяється кисень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Фотосинтез  відбувається на світлі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Для здійснення фотосинтезу достатньо тільки листків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Фотосинтез це повітряне живлення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Для утворення органічних речовин потрібна вода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Фотосинтез відбувається в мітохондріях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Для утворення органічних речовин потрібен кисень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Фотосинтез відбувається в хлоропластах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Для утворення органічних речовин потрібен вуглекислий газ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 Зелені рослини забезпечують існування всіх живих організмів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ebuchet MS" panose="020B0603020202020204" pitchFamily="34" charset="0"/>
              </a:rPr>
              <a:t>Епіграф до уроку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1790090"/>
            <a:ext cx="8608423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dirty="0"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pPr>
              <a:lnSpc>
                <a:spcPct val="115000"/>
              </a:lnSpc>
            </a:pPr>
            <a:r>
              <a:rPr lang="uk-UA" sz="44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ebuchet MS" panose="020B0603020202020204" pitchFamily="34" charset="0"/>
              </a:rPr>
              <a:t>Двоє правлять життям на Землі: </a:t>
            </a:r>
          </a:p>
          <a:p>
            <a:pPr algn="ctr">
              <a:lnSpc>
                <a:spcPct val="115000"/>
              </a:lnSpc>
            </a:pPr>
            <a:r>
              <a:rPr lang="uk-UA" sz="44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ebuchet MS" panose="020B0603020202020204" pitchFamily="34" charset="0"/>
              </a:rPr>
              <a:t>тепле сонечко і </a:t>
            </a:r>
          </a:p>
          <a:p>
            <a:pPr algn="r">
              <a:lnSpc>
                <a:spcPct val="115000"/>
              </a:lnSpc>
            </a:pPr>
            <a:r>
              <a:rPr lang="uk-UA" sz="48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ebuchet MS" panose="020B0603020202020204" pitchFamily="34" charset="0"/>
              </a:rPr>
              <a:t>зелене зернятко!</a:t>
            </a:r>
            <a:endParaRPr lang="ru-RU" sz="54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8171" y="5721530"/>
            <a:ext cx="5582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Проблемне завдання: розкрити сутність вислову 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40443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Чому треба оберігати рослин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2729" y="1663977"/>
            <a:ext cx="8458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Ноги годують не тільки вовка, але і всіх інших звірів. Так само, як птахів годують крила, а риб - плавники. Усіх тварин годує їх здатність до пересування.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побігаєш - не поїси.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поплаваєш - не поїси.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політаєш - не поїси.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б тварини сиділи на місці, вони б дуже скоро загинули від голоду.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рослина - не гине. Тому що вона видобуває їжу прямо із землі. І нікуди їй бігати не потрібно. Вона й інших запросить на обід: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птах прилетить - поклює ягоди, звір прибіжить - пожує листя.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22513" y="1123407"/>
            <a:ext cx="8216537" cy="48474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Звіра годують ноги, тому він прибіжить. Птицю годують крила, тому вона прилетить. А рослину годують коріння, тому вона залишається на місці.</a:t>
            </a:r>
          </a:p>
          <a:p>
            <a:pPr marL="0" marR="0" lvl="0" indent="45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 років - на місці. Тисячу років - на місці.</a:t>
            </a:r>
          </a:p>
          <a:p>
            <a:pPr marL="0" marR="0" lvl="0" indent="45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 добути їжу з землі, потрібно глибоко пустити коріння. А якщо пустив коріння, доводиться на місці стояти. </a:t>
            </a:r>
          </a:p>
          <a:p>
            <a:pPr marL="0" marR="0" lvl="0" indent="45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Тварини не можуть самі пустити коріння, тому рослини пускають коріння і за них. Без рослин тварини загинули б від голоду. А що б їм залишалося? Землю гризти? Але скільки б вони не гризли землю, нічого б з неї не вигризли. Навіть вовк з його зубами НЕ вигриз би. Тому що тільки рослини вміють добувати їжу прямо з землі.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Ось і виходить, що тварини на утриманні у рослин.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84094" y="1290917"/>
            <a:ext cx="8175812" cy="48474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тільки так говориться, що їх ноги годують, що їх крила годують або там плавники. Насправді їх годують рослини.</a:t>
            </a:r>
          </a:p>
          <a:p>
            <a:pPr marL="0" marR="0" lvl="0" indent="45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Спочатку рослина сама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погодувалася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землі, потім заєць, вівця або, припустимо, олень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погодувався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рослини, а потім вже вовк до кого-небудь заявиться на обід - до зайця, вівці або оленя. І не тільки вовк.</a:t>
            </a:r>
          </a:p>
          <a:p>
            <a:pPr marL="0" marR="0" lvl="0" indent="45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 тварини землі неодмінно обідають у когось. Одні обідають у рослин, інші - у тих, хто обідає у рослин, треті - у тих, хто обідає у тих, хто обідає у рослин.</a:t>
            </a:r>
          </a:p>
          <a:p>
            <a:pPr marL="0" marR="0" lvl="0" indent="45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Ось чому рослині доводиться стояти на місці: адже вона стоїть і за оленя, і за зайця, і за вовка, і за всіх тварин землі. Їй треба постояти за всіх, хто ходить, бігає, плаває і літає.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56816" y="1463039"/>
            <a:ext cx="8034042" cy="44781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 за всіх постояти, потрібно бути справжнім богатирем. І серед рослин чимало справжніх богатирів. Куди там слону! Куди там киту!</a:t>
            </a:r>
          </a:p>
          <a:p>
            <a:pPr marL="0" marR="0" lvl="0" indent="45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 рослин зустрічаються богатирі стометрового зростання. Тому що, коли ти стоїш за інших, ти стаєш справжнім богатирем, а коли стоїш тільки за себе, тут вже, звичайно, богатирем не станеш.</a:t>
            </a:r>
          </a:p>
          <a:p>
            <a:pPr marL="0" marR="0" lvl="0" indent="45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Правда, навіть самому богатирському богатирю не завжди вдається постояти за себе. За інших - вдається, а за себе - не вдається.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Подумай про це, коли тобі захочеться зламати гілку дерева.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1532" y="6087291"/>
            <a:ext cx="1605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Фелікс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Кривін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ebuchet MS" panose="020B0603020202020204" pitchFamily="34" charset="0"/>
              </a:rPr>
              <a:t>Епіграф до уроку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9269" y="1790089"/>
            <a:ext cx="7981405" cy="3644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dirty="0"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pPr>
              <a:lnSpc>
                <a:spcPct val="115000"/>
              </a:lnSpc>
            </a:pPr>
            <a:r>
              <a:rPr lang="uk-UA" sz="44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ebuchet MS" panose="020B0603020202020204" pitchFamily="34" charset="0"/>
              </a:rPr>
              <a:t>Двоє правлять життям на Землі: </a:t>
            </a:r>
          </a:p>
          <a:p>
            <a:pPr algn="ctr">
              <a:lnSpc>
                <a:spcPct val="115000"/>
              </a:lnSpc>
            </a:pPr>
            <a:r>
              <a:rPr lang="uk-UA" sz="44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ebuchet MS" panose="020B0603020202020204" pitchFamily="34" charset="0"/>
              </a:rPr>
              <a:t>тепле сонечко і </a:t>
            </a:r>
          </a:p>
          <a:p>
            <a:pPr algn="r">
              <a:lnSpc>
                <a:spcPct val="115000"/>
              </a:lnSpc>
            </a:pPr>
            <a:r>
              <a:rPr lang="uk-UA" sz="48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ebuchet MS" panose="020B0603020202020204" pitchFamily="34" charset="0"/>
              </a:rPr>
              <a:t>зелене зернятко!</a:t>
            </a:r>
            <a:endParaRPr lang="ru-RU" sz="54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8171" y="5721530"/>
            <a:ext cx="5582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Проблемне завдання: розкрити сутність вислову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404433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017" y="1907176"/>
            <a:ext cx="617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Опрацювати параграф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Змоделювати процес фотосинтезу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4377" y="3396342"/>
            <a:ext cx="5264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Успіху! Дякую за урок!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“Поміркуй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взнай мене ”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199" y="1486361"/>
            <a:ext cx="798140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 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вони навколо нас;</a:t>
            </a:r>
          </a:p>
          <a:p>
            <a:pPr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вони милують наш погляд;</a:t>
            </a:r>
          </a:p>
          <a:p>
            <a:pPr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вони є частиною живої природи;</a:t>
            </a:r>
          </a:p>
          <a:p>
            <a:pPr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вони бувають одноклітинні та багатоклітинні;</a:t>
            </a:r>
          </a:p>
          <a:p>
            <a:pPr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вони ведуть прикріплений спосіб життя;</a:t>
            </a:r>
          </a:p>
          <a:p>
            <a:pPr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вони зелені;</a:t>
            </a:r>
          </a:p>
          <a:p>
            <a:pPr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їх потрібно оберігати.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5287401"/>
            <a:ext cx="7903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РОСЛИНИ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2" y="0"/>
            <a:ext cx="7836081" cy="8621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Доповни речення ”</a:t>
            </a:r>
            <a:b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388" y="796836"/>
            <a:ext cx="84124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uk-UA" sz="2000" dirty="0" smtClean="0"/>
              <a:t>1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Здатність рослин відтворювати собі подібних – </a:t>
            </a:r>
          </a:p>
          <a:p>
            <a:pPr marL="457200" indent="-457200" algn="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розмноження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Збільшення розмірів та маси  рослин –</a:t>
            </a:r>
          </a:p>
          <a:p>
            <a:pPr marL="342900" indent="-342900" algn="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ріст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Якісні зміни в організмі рослин –</a:t>
            </a:r>
          </a:p>
          <a:p>
            <a:pPr marL="342900" indent="-342900" algn="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розвиток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Процес під час якого рослини засвоюють поживні речовини – </a:t>
            </a:r>
          </a:p>
          <a:p>
            <a:pPr marL="342900" indent="-342900" algn="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живлення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5. Тип живлення, при якому  організми самі утворюють поживні речовин – </a:t>
            </a:r>
          </a:p>
          <a:p>
            <a:pPr marL="342900" indent="-342900" algn="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автотрофний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6. Процес газообміну між організмом і навколишнім середовищем – </a:t>
            </a:r>
          </a:p>
          <a:p>
            <a:pPr marL="342900" indent="-342900" algn="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дихання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uk-UA" sz="2000" b="1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4571"/>
            <a:ext cx="7886700" cy="1058429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Доповни речення ”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09" y="1007917"/>
            <a:ext cx="8883337" cy="5471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7. Процес перетворення речовин і енергії в організмі –</a:t>
            </a:r>
          </a:p>
          <a:p>
            <a:pPr marL="342900" indent="-342900" algn="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обмін речовин і енергії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8. Тип живлення, при якому організми споживають готові органічні речовини – </a:t>
            </a:r>
          </a:p>
          <a:p>
            <a:pPr marL="342900" indent="-342900" algn="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гетеротрофний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9. Властивість живих організмів реагувати на дію зовнішніх чинників – </a:t>
            </a:r>
          </a:p>
          <a:p>
            <a:pPr marL="342900" indent="-342900" algn="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подразливість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10. Найменша структурна і функціональна одиниця живого – </a:t>
            </a:r>
          </a:p>
          <a:p>
            <a:pPr marL="342900" indent="-342900" algn="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клітина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«Розгадай кросворд»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3240908"/>
              </p:ext>
            </p:extLst>
          </p:nvPr>
        </p:nvGraphicFramePr>
        <p:xfrm>
          <a:off x="477980" y="1690689"/>
          <a:ext cx="8499764" cy="5053010"/>
        </p:xfrm>
        <a:graphic>
          <a:graphicData uri="http://schemas.openxmlformats.org/drawingml/2006/table">
            <a:tbl>
              <a:tblPr/>
              <a:tblGrid>
                <a:gridCol w="607126"/>
                <a:gridCol w="607126"/>
                <a:gridCol w="607126"/>
                <a:gridCol w="607126"/>
                <a:gridCol w="607126"/>
                <a:gridCol w="607126"/>
                <a:gridCol w="607126"/>
                <a:gridCol w="607126"/>
                <a:gridCol w="607126"/>
                <a:gridCol w="607126"/>
                <a:gridCol w="607126"/>
                <a:gridCol w="607126"/>
                <a:gridCol w="607126"/>
                <a:gridCol w="607126"/>
              </a:tblGrid>
              <a:tr h="505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301"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301"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301"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301"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301"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5301"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Питання до кросворду ”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069" y="1554480"/>
            <a:ext cx="85822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Зелений пігмент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рослинах</a:t>
            </a:r>
          </a:p>
          <a:p>
            <a:pPr marL="457200" indent="-45720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Підземний орган рослини</a:t>
            </a:r>
          </a:p>
          <a:p>
            <a:pPr marL="457200" indent="-45720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Внутрішній вміст клітини</a:t>
            </a:r>
          </a:p>
          <a:p>
            <a:pPr marL="457200" indent="-45720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Органела клітини рослин, заповнена клітинним соком</a:t>
            </a:r>
          </a:p>
          <a:p>
            <a:pPr marL="457200" indent="-45720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Прилад для збільшення зображення</a:t>
            </a:r>
          </a:p>
          <a:p>
            <a:pPr marL="457200" indent="-45720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Органели які властиві лише рослинним клітинам</a:t>
            </a:r>
          </a:p>
          <a:p>
            <a:pPr marL="457200" indent="-45720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Носій спадкової інформації</a:t>
            </a:r>
          </a:p>
          <a:p>
            <a:pPr marL="457200" indent="-45720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Органела клітини, що синтезує енергію</a:t>
            </a:r>
          </a:p>
          <a:p>
            <a:pPr marL="457200" indent="-45720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Постійні утворення клітини</a:t>
            </a:r>
          </a:p>
          <a:p>
            <a:pPr marL="457200" indent="-45720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Органела яка характерна тільки тваринній клітині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2247"/>
            <a:ext cx="7886700" cy="100647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Кросворд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670638"/>
              </p:ext>
            </p:extLst>
          </p:nvPr>
        </p:nvGraphicFramePr>
        <p:xfrm>
          <a:off x="470257" y="1005840"/>
          <a:ext cx="8307978" cy="5852164"/>
        </p:xfrm>
        <a:graphic>
          <a:graphicData uri="http://schemas.openxmlformats.org/drawingml/2006/table">
            <a:tbl>
              <a:tblPr/>
              <a:tblGrid>
                <a:gridCol w="593427"/>
                <a:gridCol w="593427"/>
                <a:gridCol w="593427"/>
                <a:gridCol w="593427"/>
                <a:gridCol w="593427"/>
                <a:gridCol w="593427"/>
                <a:gridCol w="593427"/>
                <a:gridCol w="593427"/>
                <a:gridCol w="593427"/>
                <a:gridCol w="593427"/>
                <a:gridCol w="593427"/>
                <a:gridCol w="593427"/>
                <a:gridCol w="593427"/>
                <a:gridCol w="593427"/>
              </a:tblGrid>
              <a:tr h="6593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ф</a:t>
                      </a:r>
                      <a:endParaRPr lang="ru-RU" sz="3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і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978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і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ь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978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т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978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9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і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с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9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978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н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78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і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т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і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е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6978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і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з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1260</Words>
  <Application>Microsoft Office PowerPoint</Application>
  <PresentationFormat>Экран (4:3)</PresentationFormat>
  <Paragraphs>348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Фотосинтез як характерна особливість рослин</vt:lpstr>
      <vt:lpstr>Долаємо труднощі разом і разом ідемо до успіху!</vt:lpstr>
      <vt:lpstr>Епіграф до уроку</vt:lpstr>
      <vt:lpstr>“Поміркуй та взнай мене ”</vt:lpstr>
      <vt:lpstr>“ Доповни речення ” </vt:lpstr>
      <vt:lpstr>“ Доповни речення ”</vt:lpstr>
      <vt:lpstr>«Розгадай кросворд»</vt:lpstr>
      <vt:lpstr>“ Питання до кросворду ”</vt:lpstr>
      <vt:lpstr> Кросворд</vt:lpstr>
      <vt:lpstr>Тема уроку: Фотосинтез як характерна особливість рослин</vt:lpstr>
      <vt:lpstr> Мета уроку</vt:lpstr>
      <vt:lpstr>Історія відкриття фотосинтезу вивчення започатковане в 1630 році</vt:lpstr>
      <vt:lpstr>Історія відкриття фотосинтезу  1771 рік. </vt:lpstr>
      <vt:lpstr>Слайд 14</vt:lpstr>
      <vt:lpstr>Історія відкриття фотосинтезу </vt:lpstr>
      <vt:lpstr>Робота в парах</vt:lpstr>
      <vt:lpstr>Робота в парах</vt:lpstr>
      <vt:lpstr>Робота в парах</vt:lpstr>
      <vt:lpstr>Робота в парах</vt:lpstr>
      <vt:lpstr>Висновки</vt:lpstr>
      <vt:lpstr>Фізкультхвилинка Іван - Покиван</vt:lpstr>
      <vt:lpstr>Заповніть кластер</vt:lpstr>
      <vt:lpstr>Робота з таблицею (індивідуальна робота)</vt:lpstr>
      <vt:lpstr>“ Вірю-не вірю ”</vt:lpstr>
      <vt:lpstr>Епіграф до уроку</vt:lpstr>
      <vt:lpstr>Чому треба оберігати рослин</vt:lpstr>
      <vt:lpstr>Слайд 27</vt:lpstr>
      <vt:lpstr>Слайд 28</vt:lpstr>
      <vt:lpstr>Слайд 29</vt:lpstr>
      <vt:lpstr>Домашнє завдання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Надюлька</cp:lastModifiedBy>
  <cp:revision>126</cp:revision>
  <cp:lastPrinted>2018-12-04T08:10:52Z</cp:lastPrinted>
  <dcterms:created xsi:type="dcterms:W3CDTF">2014-11-21T11:00:06Z</dcterms:created>
  <dcterms:modified xsi:type="dcterms:W3CDTF">2018-12-17T08:59:48Z</dcterms:modified>
</cp:coreProperties>
</file>