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2" r:id="rId5"/>
    <p:sldId id="263" r:id="rId6"/>
    <p:sldId id="264" r:id="rId7"/>
    <p:sldId id="266" r:id="rId8"/>
    <p:sldId id="265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B7C65-F008-4647-936F-088B91C7DCE4}" type="datetimeFigureOut">
              <a:rPr lang="ru-RU" smtClean="0"/>
              <a:t>09.03.2019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4734C-C7ED-439F-980B-242CBD9AAD0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B7C65-F008-4647-936F-088B91C7DCE4}" type="datetimeFigureOut">
              <a:rPr lang="ru-RU" smtClean="0"/>
              <a:t>09.03.2019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4734C-C7ED-439F-980B-242CBD9AAD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B7C65-F008-4647-936F-088B91C7DCE4}" type="datetimeFigureOut">
              <a:rPr lang="ru-RU" smtClean="0"/>
              <a:t>09.03.2019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4734C-C7ED-439F-980B-242CBD9AAD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B7C65-F008-4647-936F-088B91C7DCE4}" type="datetimeFigureOut">
              <a:rPr lang="ru-RU" smtClean="0"/>
              <a:t>09.03.2019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4734C-C7ED-439F-980B-242CBD9AAD0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B7C65-F008-4647-936F-088B91C7DCE4}" type="datetimeFigureOut">
              <a:rPr lang="ru-RU" smtClean="0"/>
              <a:t>09.03.2019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4734C-C7ED-439F-980B-242CBD9AAD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B7C65-F008-4647-936F-088B91C7DCE4}" type="datetimeFigureOut">
              <a:rPr lang="ru-RU" smtClean="0"/>
              <a:t>09.03.2019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4734C-C7ED-439F-980B-242CBD9AAD0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B7C65-F008-4647-936F-088B91C7DCE4}" type="datetimeFigureOut">
              <a:rPr lang="ru-RU" smtClean="0"/>
              <a:t>09.03.2019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4734C-C7ED-439F-980B-242CBD9AAD0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B7C65-F008-4647-936F-088B91C7DCE4}" type="datetimeFigureOut">
              <a:rPr lang="ru-RU" smtClean="0"/>
              <a:t>09.03.2019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4734C-C7ED-439F-980B-242CBD9AAD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B7C65-F008-4647-936F-088B91C7DCE4}" type="datetimeFigureOut">
              <a:rPr lang="ru-RU" smtClean="0"/>
              <a:t>09.03.2019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4734C-C7ED-439F-980B-242CBD9AAD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B7C65-F008-4647-936F-088B91C7DCE4}" type="datetimeFigureOut">
              <a:rPr lang="ru-RU" smtClean="0"/>
              <a:t>09.03.2019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4734C-C7ED-439F-980B-242CBD9AAD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B7C65-F008-4647-936F-088B91C7DCE4}" type="datetimeFigureOut">
              <a:rPr lang="ru-RU" smtClean="0"/>
              <a:t>09.03.2019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4734C-C7ED-439F-980B-242CBD9AAD0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71B7C65-F008-4647-936F-088B91C7DCE4}" type="datetimeFigureOut">
              <a:rPr lang="ru-RU" smtClean="0"/>
              <a:t>09.03.2019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374734C-C7ED-439F-980B-242CBD9AAD0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20688"/>
            <a:ext cx="7772400" cy="1944216"/>
          </a:xfrm>
        </p:spPr>
        <p:txBody>
          <a:bodyPr/>
          <a:lstStyle/>
          <a:p>
            <a:r>
              <a:rPr lang="ru-RU" dirty="0" err="1" smtClean="0">
                <a:solidFill>
                  <a:srgbClr val="002060"/>
                </a:solidFill>
              </a:rPr>
              <a:t>Чому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ліси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називають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легенями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планети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7" name="Picture 3" descr="C:\Users\фыв\Desktop\zwalls.ru-278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36912"/>
            <a:ext cx="3972965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4437112"/>
            <a:ext cx="38884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>
                <a:solidFill>
                  <a:srgbClr val="7030A0"/>
                </a:solidFill>
              </a:rPr>
              <a:t>Вчитель Решетилівської ЗОШ І ступеня</a:t>
            </a:r>
            <a:endParaRPr lang="ru-RU" b="1" i="1" dirty="0">
              <a:solidFill>
                <a:srgbClr val="7030A0"/>
              </a:solidFill>
            </a:endParaRPr>
          </a:p>
          <a:p>
            <a:r>
              <a:rPr lang="uk-UA" b="1" i="1" dirty="0" err="1">
                <a:solidFill>
                  <a:srgbClr val="7030A0"/>
                </a:solidFill>
              </a:rPr>
              <a:t>Колодяжна</a:t>
            </a:r>
            <a:r>
              <a:rPr lang="uk-UA" b="1" i="1" dirty="0">
                <a:solidFill>
                  <a:srgbClr val="7030A0"/>
                </a:solidFill>
              </a:rPr>
              <a:t> І.В.</a:t>
            </a:r>
            <a:endParaRPr lang="ru-RU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827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619672" y="116632"/>
            <a:ext cx="7175351" cy="1793167"/>
          </a:xfrm>
        </p:spPr>
        <p:txBody>
          <a:bodyPr/>
          <a:lstStyle/>
          <a:p>
            <a:r>
              <a:rPr lang="uk-UA" dirty="0" smtClean="0">
                <a:solidFill>
                  <a:srgbClr val="002060"/>
                </a:solidFill>
              </a:rPr>
              <a:t>Планета </a:t>
            </a:r>
            <a:r>
              <a:rPr lang="uk-UA" dirty="0" err="1" smtClean="0">
                <a:solidFill>
                  <a:srgbClr val="002060"/>
                </a:solidFill>
              </a:rPr>
              <a:t>Ріа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1" name="Picture 3" descr="C:\Users\фыв\Desktop\урок прир 4 клас (2)\Pangeja-Ulti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5112568" cy="4112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40152" y="3356992"/>
            <a:ext cx="30243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Планета </a:t>
            </a:r>
            <a:r>
              <a:rPr lang="ru-RU" dirty="0" err="1">
                <a:solidFill>
                  <a:srgbClr val="002060"/>
                </a:solidFill>
              </a:rPr>
              <a:t>Ріа</a:t>
            </a:r>
            <a:r>
              <a:rPr lang="ru-RU" dirty="0">
                <a:solidFill>
                  <a:srgbClr val="002060"/>
                </a:solidFill>
              </a:rPr>
              <a:t> — молода планета Галактики. На </a:t>
            </a:r>
            <a:r>
              <a:rPr lang="ru-RU" dirty="0" err="1">
                <a:solidFill>
                  <a:srgbClr val="002060"/>
                </a:solidFill>
              </a:rPr>
              <a:t>її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території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переважають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піщані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ґрунти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Клімат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теплий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вологий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Достатня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кількість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сонячного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світла</a:t>
            </a:r>
            <a:r>
              <a:rPr lang="ru-RU" dirty="0">
                <a:solidFill>
                  <a:srgbClr val="002060"/>
                </a:solidFill>
              </a:rPr>
              <a:t> і тепла. </a:t>
            </a:r>
            <a:r>
              <a:rPr lang="ru-RU" dirty="0" err="1">
                <a:solidFill>
                  <a:srgbClr val="002060"/>
                </a:solidFill>
              </a:rPr>
              <a:t>Багато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прісноводних</a:t>
            </a:r>
            <a:r>
              <a:rPr lang="ru-RU" dirty="0">
                <a:solidFill>
                  <a:srgbClr val="002060"/>
                </a:solidFill>
              </a:rPr>
              <a:t> озер і </a:t>
            </a:r>
            <a:r>
              <a:rPr lang="ru-RU" dirty="0" err="1">
                <a:solidFill>
                  <a:srgbClr val="002060"/>
                </a:solidFill>
              </a:rPr>
              <a:t>річок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Населення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багаточисельне</a:t>
            </a:r>
            <a:r>
              <a:rPr lang="ru-RU" dirty="0">
                <a:solidFill>
                  <a:srgbClr val="00206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00061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496944" cy="6120680"/>
          </a:xfrm>
        </p:spPr>
        <p:txBody>
          <a:bodyPr/>
          <a:lstStyle/>
          <a:p>
            <a:pPr fontAlgn="base"/>
            <a:r>
              <a:rPr lang="uk-UA" sz="3200" i="1" dirty="0">
                <a:solidFill>
                  <a:srgbClr val="00B050"/>
                </a:solidFill>
                <a:effectLst/>
              </a:rPr>
              <a:t>Для чого  потрібні ліси</a:t>
            </a:r>
            <a:r>
              <a:rPr lang="ru-RU" sz="3200" dirty="0">
                <a:solidFill>
                  <a:srgbClr val="00B050"/>
                </a:solidFill>
                <a:effectLst/>
              </a:rPr>
              <a:t/>
            </a:r>
            <a:br>
              <a:rPr lang="ru-RU" sz="3200" dirty="0">
                <a:solidFill>
                  <a:srgbClr val="00B050"/>
                </a:solidFill>
                <a:effectLst/>
              </a:rPr>
            </a:br>
            <a:r>
              <a:rPr lang="ru-RU" sz="3200" dirty="0">
                <a:solidFill>
                  <a:srgbClr val="00B050"/>
                </a:solidFill>
                <a:effectLst/>
              </a:rPr>
              <a:t> </a:t>
            </a:r>
            <a:br>
              <a:rPr lang="ru-RU" sz="3200" dirty="0">
                <a:solidFill>
                  <a:srgbClr val="00B050"/>
                </a:solidFill>
                <a:effectLst/>
              </a:rPr>
            </a:br>
            <a:r>
              <a:rPr lang="ru-RU" sz="2000" dirty="0">
                <a:solidFill>
                  <a:srgbClr val="002060"/>
                </a:solidFill>
                <a:effectLst/>
              </a:rPr>
              <a:t>Без </a:t>
            </a:r>
            <a:r>
              <a:rPr lang="ru-RU" sz="2000" dirty="0" err="1">
                <a:solidFill>
                  <a:srgbClr val="002060"/>
                </a:solidFill>
                <a:effectLst/>
              </a:rPr>
              <a:t>кисню</a:t>
            </a:r>
            <a:r>
              <a:rPr lang="ru-RU" sz="2000" dirty="0">
                <a:solidFill>
                  <a:srgbClr val="002060"/>
                </a:solidFill>
                <a:effectLst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</a:rPr>
              <a:t>немає</a:t>
            </a:r>
            <a:r>
              <a:rPr lang="ru-RU" sz="2000" dirty="0">
                <a:solidFill>
                  <a:srgbClr val="002060"/>
                </a:solidFill>
                <a:effectLst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</a:rPr>
              <a:t>життя</a:t>
            </a:r>
            <a:r>
              <a:rPr lang="ru-RU" sz="2000" dirty="0">
                <a:solidFill>
                  <a:srgbClr val="002060"/>
                </a:solidFill>
                <a:effectLst/>
              </a:rPr>
              <a:t>. </a:t>
            </a:r>
            <a:r>
              <a:rPr lang="uk-UA" sz="2000" dirty="0">
                <a:solidFill>
                  <a:srgbClr val="002060"/>
                </a:solidFill>
                <a:effectLst/>
              </a:rPr>
              <a:t>Лісові рослини виділяють величезну кількість кисню і поглинають дуже багато вуглекислого газу. </a:t>
            </a:r>
            <a:r>
              <a:rPr lang="ru-RU" sz="2000" dirty="0">
                <a:solidFill>
                  <a:srgbClr val="002060"/>
                </a:solidFill>
                <a:effectLst/>
              </a:rPr>
              <a:t/>
            </a:r>
            <a:br>
              <a:rPr lang="ru-RU" sz="2000" dirty="0">
                <a:solidFill>
                  <a:srgbClr val="002060"/>
                </a:solidFill>
                <a:effectLst/>
              </a:rPr>
            </a:br>
            <a:r>
              <a:rPr lang="uk-UA" sz="2000" dirty="0">
                <a:solidFill>
                  <a:srgbClr val="002060"/>
                </a:solidFill>
                <a:effectLst/>
              </a:rPr>
              <a:t> </a:t>
            </a:r>
            <a:r>
              <a:rPr lang="uk-UA" sz="2000" dirty="0" smtClean="0">
                <a:solidFill>
                  <a:srgbClr val="002060"/>
                </a:solidFill>
                <a:effectLst/>
              </a:rPr>
              <a:t/>
            </a:r>
            <a:br>
              <a:rPr lang="uk-UA" sz="2000" dirty="0" smtClean="0">
                <a:solidFill>
                  <a:srgbClr val="002060"/>
                </a:solidFill>
                <a:effectLst/>
              </a:rPr>
            </a:br>
            <a:r>
              <a:rPr lang="uk-UA" sz="2000" dirty="0" smtClean="0">
                <a:solidFill>
                  <a:srgbClr val="002060"/>
                </a:solidFill>
                <a:effectLst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</a:rPr>
              <a:t>Листя багатьох дерев виділяє в повітря особливі речовини — фітонциди. Від     них гинуть хвороботворні бактерії.</a:t>
            </a:r>
            <a:r>
              <a:rPr lang="ru-RU" sz="2000" dirty="0">
                <a:solidFill>
                  <a:srgbClr val="002060"/>
                </a:solidFill>
                <a:effectLst/>
              </a:rPr>
              <a:t/>
            </a:r>
            <a:br>
              <a:rPr lang="ru-RU" sz="2000" dirty="0">
                <a:solidFill>
                  <a:srgbClr val="002060"/>
                </a:solidFill>
                <a:effectLst/>
              </a:rPr>
            </a:br>
            <a:r>
              <a:rPr lang="ru-RU" sz="2000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</a:rPr>
            </a:br>
            <a:r>
              <a:rPr lang="uk-UA" sz="1800" dirty="0" smtClean="0">
                <a:solidFill>
                  <a:srgbClr val="002060"/>
                </a:solidFill>
                <a:effectLst/>
              </a:rPr>
              <a:t>Ліси </a:t>
            </a:r>
            <a:r>
              <a:rPr lang="uk-UA" sz="1800" dirty="0">
                <a:solidFill>
                  <a:srgbClr val="002060"/>
                </a:solidFill>
                <a:effectLst/>
              </a:rPr>
              <a:t>значною мірою сприяють очищенню повітря від пилу і кіптяви і перешкоджають подальшому їх поширенню.  </a:t>
            </a:r>
            <a:r>
              <a:rPr lang="ru-RU" sz="1800" dirty="0">
                <a:solidFill>
                  <a:srgbClr val="002060"/>
                </a:solidFill>
                <a:effectLst/>
              </a:rPr>
              <a:t/>
            </a:r>
            <a:br>
              <a:rPr lang="ru-RU" sz="1800" dirty="0">
                <a:solidFill>
                  <a:srgbClr val="002060"/>
                </a:solidFill>
                <a:effectLst/>
              </a:rPr>
            </a:br>
            <a:r>
              <a:rPr lang="ru-RU" sz="1800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1800" dirty="0" smtClean="0">
                <a:solidFill>
                  <a:srgbClr val="002060"/>
                </a:solidFill>
                <a:effectLst/>
              </a:rPr>
            </a:br>
            <a:r>
              <a:rPr lang="uk-UA" sz="1800" dirty="0" smtClean="0">
                <a:solidFill>
                  <a:srgbClr val="002060"/>
                </a:solidFill>
                <a:effectLst/>
              </a:rPr>
              <a:t>Ліс </a:t>
            </a:r>
            <a:r>
              <a:rPr lang="uk-UA" sz="1800" dirty="0">
                <a:solidFill>
                  <a:srgbClr val="002060"/>
                </a:solidFill>
                <a:effectLst/>
              </a:rPr>
              <a:t>– домівка для багатьох рослин і тварин</a:t>
            </a:r>
            <a:r>
              <a:rPr lang="ru-RU" sz="1800" dirty="0">
                <a:solidFill>
                  <a:srgbClr val="002060"/>
                </a:solidFill>
                <a:effectLst/>
              </a:rPr>
              <a:t>.</a:t>
            </a:r>
            <a:br>
              <a:rPr lang="ru-RU" sz="1800" dirty="0">
                <a:solidFill>
                  <a:srgbClr val="002060"/>
                </a:solidFill>
                <a:effectLst/>
              </a:rPr>
            </a:br>
            <a:r>
              <a:rPr lang="ru-RU" sz="1800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1800" dirty="0" smtClean="0">
                <a:solidFill>
                  <a:srgbClr val="002060"/>
                </a:solidFill>
                <a:effectLst/>
              </a:rPr>
            </a:br>
            <a:r>
              <a:rPr lang="uk-UA" sz="1800" dirty="0" smtClean="0">
                <a:solidFill>
                  <a:srgbClr val="002060"/>
                </a:solidFill>
                <a:effectLst/>
              </a:rPr>
              <a:t>Ліс </a:t>
            </a:r>
            <a:r>
              <a:rPr lang="uk-UA" sz="1800" dirty="0">
                <a:solidFill>
                  <a:srgbClr val="002060"/>
                </a:solidFill>
                <a:effectLst/>
              </a:rPr>
              <a:t>цінний природний ресурс для людей</a:t>
            </a:r>
            <a:r>
              <a:rPr lang="ru-RU" sz="1800" dirty="0">
                <a:solidFill>
                  <a:srgbClr val="002060"/>
                </a:solidFill>
                <a:effectLst/>
              </a:rPr>
              <a:t/>
            </a:r>
            <a:br>
              <a:rPr lang="ru-RU" sz="1800" dirty="0">
                <a:solidFill>
                  <a:srgbClr val="002060"/>
                </a:solidFill>
                <a:effectLst/>
              </a:rPr>
            </a:br>
            <a:r>
              <a:rPr lang="ru-RU" sz="1800" dirty="0">
                <a:effectLst/>
              </a:rPr>
              <a:t> </a:t>
            </a:r>
            <a:br>
              <a:rPr lang="ru-RU" sz="1800" dirty="0">
                <a:effectLst/>
              </a:rPr>
            </a:br>
            <a:r>
              <a:rPr lang="uk-UA" sz="1800" dirty="0">
                <a:effectLst/>
              </a:rPr>
              <a:t> </a:t>
            </a:r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r>
              <a:rPr lang="uk-UA" sz="1800" i="1" dirty="0">
                <a:effectLst/>
              </a:rPr>
              <a:t> </a:t>
            </a:r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endParaRPr lang="ru-RU" sz="1800" dirty="0">
              <a:effectLst/>
            </a:endParaRPr>
          </a:p>
        </p:txBody>
      </p:sp>
      <p:pic>
        <p:nvPicPr>
          <p:cNvPr id="4098" name="Picture 2" descr="C:\Users\фыв\Desktop\a016c3e850dc44c2b1a2cd2b823251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924" y="3983230"/>
            <a:ext cx="2555228" cy="21820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фыв\Desktop\14419624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981132"/>
            <a:ext cx="2818284" cy="18290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фыв\Desktop\Lingkungan-Hidup-5-juni-forest_sky_view-wallpaper-2560x14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25144"/>
            <a:ext cx="2431345" cy="16905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821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8305800" y="5515167"/>
            <a:ext cx="45719" cy="575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16632"/>
            <a:ext cx="5976664" cy="4824536"/>
          </a:xfrm>
        </p:spPr>
        <p:txBody>
          <a:bodyPr>
            <a:normAutofit fontScale="77500" lnSpcReduction="20000"/>
          </a:bodyPr>
          <a:lstStyle/>
          <a:p>
            <a:pPr marL="45720" indent="0" fontAlgn="base">
              <a:buNone/>
            </a:pPr>
            <a:r>
              <a:rPr lang="uk-UA" sz="5200" b="1" i="1" dirty="0">
                <a:solidFill>
                  <a:srgbClr val="002060"/>
                </a:solidFill>
              </a:rPr>
              <a:t>Причини знищення лісів </a:t>
            </a:r>
            <a:endParaRPr lang="uk-UA" sz="5200" b="1" i="1" dirty="0" smtClean="0">
              <a:solidFill>
                <a:srgbClr val="002060"/>
              </a:solidFill>
            </a:endParaRPr>
          </a:p>
          <a:p>
            <a:pPr marL="45720" indent="0" fontAlgn="base">
              <a:buNone/>
            </a:pPr>
            <a:r>
              <a:rPr lang="ru-RU" i="1" dirty="0" err="1" smtClean="0">
                <a:solidFill>
                  <a:srgbClr val="002060"/>
                </a:solidFill>
              </a:rPr>
              <a:t>Насамперед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це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пов'язано</a:t>
            </a:r>
            <a:r>
              <a:rPr lang="ru-RU" i="1" dirty="0">
                <a:solidFill>
                  <a:srgbClr val="002060"/>
                </a:solidFill>
              </a:rPr>
              <a:t> з</a:t>
            </a:r>
            <a:endParaRPr lang="ru-RU" dirty="0">
              <a:solidFill>
                <a:srgbClr val="002060"/>
              </a:solidFill>
            </a:endParaRPr>
          </a:p>
          <a:p>
            <a:pPr lvl="0" fontAlgn="base">
              <a:buFont typeface="Wingdings" panose="05000000000000000000" pitchFamily="2" charset="2"/>
              <a:buChar char="v"/>
            </a:pPr>
            <a:r>
              <a:rPr lang="uk-UA" i="1" dirty="0">
                <a:solidFill>
                  <a:srgbClr val="002060"/>
                </a:solidFill>
              </a:rPr>
              <a:t>з</a:t>
            </a:r>
            <a:r>
              <a:rPr lang="uk-UA" i="1" dirty="0" smtClean="0">
                <a:solidFill>
                  <a:srgbClr val="002060"/>
                </a:solidFill>
              </a:rPr>
              <a:t>і </a:t>
            </a:r>
            <a:r>
              <a:rPr lang="uk-UA" i="1" dirty="0">
                <a:solidFill>
                  <a:srgbClr val="002060"/>
                </a:solidFill>
              </a:rPr>
              <a:t>зростанням чисельності населення,  і  необхідністю розширювати сільськогосподарські угіддя</a:t>
            </a:r>
            <a:endParaRPr lang="ru-RU" dirty="0">
              <a:solidFill>
                <a:srgbClr val="002060"/>
              </a:solidFill>
            </a:endParaRPr>
          </a:p>
          <a:p>
            <a:pPr lvl="0" fontAlgn="base">
              <a:buFont typeface="Wingdings" panose="05000000000000000000" pitchFamily="2" charset="2"/>
              <a:buChar char="v"/>
            </a:pPr>
            <a:r>
              <a:rPr lang="ru-RU" i="1" dirty="0" err="1">
                <a:solidFill>
                  <a:srgbClr val="002060"/>
                </a:solidFill>
              </a:rPr>
              <a:t>знищенням</a:t>
            </a:r>
            <a:r>
              <a:rPr lang="ru-RU" i="1" dirty="0">
                <a:solidFill>
                  <a:srgbClr val="002060"/>
                </a:solidFill>
              </a:rPr>
              <a:t>  </a:t>
            </a:r>
            <a:r>
              <a:rPr lang="ru-RU" i="1" dirty="0" err="1">
                <a:solidFill>
                  <a:srgbClr val="002060"/>
                </a:solidFill>
              </a:rPr>
              <a:t>лісових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територій</a:t>
            </a:r>
            <a:r>
              <a:rPr lang="ru-RU" i="1" dirty="0">
                <a:solidFill>
                  <a:srgbClr val="002060"/>
                </a:solidFill>
              </a:rPr>
              <a:t> для </a:t>
            </a:r>
            <a:r>
              <a:rPr lang="uk-UA" i="1" dirty="0">
                <a:solidFill>
                  <a:srgbClr val="002060"/>
                </a:solidFill>
              </a:rPr>
              <a:t>інших людських </a:t>
            </a:r>
            <a:r>
              <a:rPr lang="uk-UA" i="1" dirty="0" smtClean="0">
                <a:solidFill>
                  <a:srgbClr val="002060"/>
                </a:solidFill>
              </a:rPr>
              <a:t>потреб (дороги, будівлі…)</a:t>
            </a:r>
            <a:endParaRPr lang="ru-RU" dirty="0">
              <a:solidFill>
                <a:srgbClr val="002060"/>
              </a:solidFill>
            </a:endParaRPr>
          </a:p>
          <a:p>
            <a:pPr lvl="0" fontAlgn="base">
              <a:buFont typeface="Wingdings" panose="05000000000000000000" pitchFamily="2" charset="2"/>
              <a:buChar char="v"/>
            </a:pPr>
            <a:r>
              <a:rPr lang="uk-UA" i="1" dirty="0">
                <a:solidFill>
                  <a:srgbClr val="002060"/>
                </a:solidFill>
              </a:rPr>
              <a:t>вирубкою  лісів з метою використання деревини</a:t>
            </a:r>
            <a:r>
              <a:rPr lang="ru-RU" i="1" dirty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  <a:p>
            <a:pPr lvl="0" fontAlgn="base">
              <a:buFont typeface="Wingdings" panose="05000000000000000000" pitchFamily="2" charset="2"/>
              <a:buChar char="v"/>
            </a:pPr>
            <a:r>
              <a:rPr lang="uk-UA" i="1" dirty="0">
                <a:solidFill>
                  <a:srgbClr val="002060"/>
                </a:solidFill>
              </a:rPr>
              <a:t>  </a:t>
            </a:r>
            <a:r>
              <a:rPr lang="ru-RU" i="1" dirty="0" err="1">
                <a:solidFill>
                  <a:srgbClr val="002060"/>
                </a:solidFill>
              </a:rPr>
              <a:t>Поряд</a:t>
            </a:r>
            <a:r>
              <a:rPr lang="ru-RU" i="1" dirty="0">
                <a:solidFill>
                  <a:srgbClr val="002060"/>
                </a:solidFill>
              </a:rPr>
              <a:t> з </a:t>
            </a:r>
            <a:r>
              <a:rPr lang="ru-RU" i="1" dirty="0" err="1">
                <a:solidFill>
                  <a:srgbClr val="002060"/>
                </a:solidFill>
              </a:rPr>
              <a:t>цим</a:t>
            </a:r>
            <a:r>
              <a:rPr lang="ru-RU" i="1" dirty="0">
                <a:solidFill>
                  <a:srgbClr val="002060"/>
                </a:solidFill>
              </a:rPr>
              <a:t>, </a:t>
            </a:r>
            <a:r>
              <a:rPr lang="ru-RU" i="1" dirty="0" err="1">
                <a:solidFill>
                  <a:srgbClr val="002060"/>
                </a:solidFill>
              </a:rPr>
              <a:t>ліси</a:t>
            </a:r>
            <a:r>
              <a:rPr lang="ru-RU" i="1" dirty="0">
                <a:solidFill>
                  <a:srgbClr val="002060"/>
                </a:solidFill>
              </a:rPr>
              <a:t> гинуть </a:t>
            </a:r>
            <a:r>
              <a:rPr lang="ru-RU" i="1" dirty="0" err="1">
                <a:solidFill>
                  <a:srgbClr val="002060"/>
                </a:solidFill>
              </a:rPr>
              <a:t>від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пожеж</a:t>
            </a:r>
            <a:r>
              <a:rPr lang="ru-RU" i="1" dirty="0">
                <a:solidFill>
                  <a:srgbClr val="002060"/>
                </a:solidFill>
              </a:rPr>
              <a:t>, </a:t>
            </a:r>
            <a:r>
              <a:rPr lang="ru-RU" i="1" dirty="0" err="1">
                <a:solidFill>
                  <a:srgbClr val="002060"/>
                </a:solidFill>
              </a:rPr>
              <a:t>незаконної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вирубки</a:t>
            </a:r>
            <a:r>
              <a:rPr lang="ru-RU" i="1" dirty="0">
                <a:solidFill>
                  <a:srgbClr val="002060"/>
                </a:solidFill>
              </a:rPr>
              <a:t>, </a:t>
            </a:r>
            <a:r>
              <a:rPr lang="ru-RU" i="1" dirty="0" err="1">
                <a:solidFill>
                  <a:srgbClr val="002060"/>
                </a:solidFill>
              </a:rPr>
              <a:t>природних</a:t>
            </a:r>
            <a:r>
              <a:rPr lang="ru-RU" i="1" dirty="0">
                <a:solidFill>
                  <a:srgbClr val="002060"/>
                </a:solidFill>
              </a:rPr>
              <a:t> катастроф, </a:t>
            </a:r>
            <a:r>
              <a:rPr lang="ru-RU" i="1" dirty="0" err="1">
                <a:solidFill>
                  <a:srgbClr val="002060"/>
                </a:solidFill>
              </a:rPr>
              <a:t>впливу</a:t>
            </a:r>
            <a:r>
              <a:rPr lang="ru-RU" i="1" dirty="0">
                <a:solidFill>
                  <a:srgbClr val="002060"/>
                </a:solidFill>
              </a:rPr>
              <a:t> комах-</a:t>
            </a:r>
            <a:r>
              <a:rPr lang="ru-RU" i="1" dirty="0" err="1">
                <a:solidFill>
                  <a:srgbClr val="002060"/>
                </a:solidFill>
              </a:rPr>
              <a:t>шкідників</a:t>
            </a:r>
            <a:r>
              <a:rPr lang="ru-RU" i="1" dirty="0">
                <a:solidFill>
                  <a:srgbClr val="002060"/>
                </a:solidFill>
              </a:rPr>
              <a:t>, хвороб та </a:t>
            </a:r>
            <a:r>
              <a:rPr lang="ru-RU" i="1" dirty="0" err="1">
                <a:solidFill>
                  <a:srgbClr val="002060"/>
                </a:solidFill>
              </a:rPr>
              <a:t>інших</a:t>
            </a:r>
            <a:r>
              <a:rPr lang="ru-RU" i="1" dirty="0">
                <a:solidFill>
                  <a:srgbClr val="002060"/>
                </a:solidFill>
              </a:rPr>
              <a:t> причин. </a:t>
            </a:r>
            <a:endParaRPr lang="ru-RU" dirty="0">
              <a:solidFill>
                <a:srgbClr val="002060"/>
              </a:solidFill>
            </a:endParaRPr>
          </a:p>
          <a:p>
            <a:pPr lvl="0" fontAlgn="base">
              <a:buFont typeface="Wingdings" panose="05000000000000000000" pitchFamily="2" charset="2"/>
              <a:buChar char="v"/>
            </a:pP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усихання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лісів</a:t>
            </a:r>
            <a:r>
              <a:rPr lang="ru-RU" i="1" dirty="0" smtClean="0">
                <a:solidFill>
                  <a:srgbClr val="002060"/>
                </a:solidFill>
              </a:rPr>
              <a:t> – </a:t>
            </a:r>
            <a:r>
              <a:rPr lang="ru-RU" i="1" dirty="0" err="1" smtClean="0">
                <a:solidFill>
                  <a:srgbClr val="002060"/>
                </a:solidFill>
              </a:rPr>
              <a:t>цей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процес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повязаний</a:t>
            </a:r>
            <a:r>
              <a:rPr lang="ru-RU" i="1" dirty="0" smtClean="0">
                <a:solidFill>
                  <a:srgbClr val="002060"/>
                </a:solidFill>
              </a:rPr>
              <a:t> з </a:t>
            </a:r>
            <a:r>
              <a:rPr lang="ru-RU" i="1" dirty="0" err="1" smtClean="0">
                <a:solidFill>
                  <a:srgbClr val="002060"/>
                </a:solidFill>
              </a:rPr>
              <a:t>погіршенням</a:t>
            </a:r>
            <a:r>
              <a:rPr lang="ru-RU" i="1" dirty="0" smtClean="0">
                <a:solidFill>
                  <a:srgbClr val="002060"/>
                </a:solidFill>
              </a:rPr>
              <a:t> стану води і </a:t>
            </a:r>
            <a:r>
              <a:rPr lang="ru-RU" i="1" dirty="0" err="1" smtClean="0">
                <a:solidFill>
                  <a:srgbClr val="002060"/>
                </a:solidFill>
              </a:rPr>
              <a:t>повітря</a:t>
            </a:r>
            <a:endParaRPr lang="ru-RU" i="1" dirty="0" smtClean="0">
              <a:solidFill>
                <a:srgbClr val="002060"/>
              </a:solidFill>
            </a:endParaRPr>
          </a:p>
          <a:p>
            <a:pPr lvl="0" fontAlgn="base">
              <a:buFont typeface="Wingdings" panose="05000000000000000000" pitchFamily="2" charset="2"/>
              <a:buChar char="v"/>
            </a:pPr>
            <a:r>
              <a:rPr lang="uk-UA" i="1" dirty="0">
                <a:solidFill>
                  <a:srgbClr val="002060"/>
                </a:solidFill>
              </a:rPr>
              <a:t>г</a:t>
            </a:r>
            <a:r>
              <a:rPr lang="uk-UA" i="1" dirty="0" smtClean="0">
                <a:solidFill>
                  <a:srgbClr val="002060"/>
                </a:solidFill>
              </a:rPr>
              <a:t>лобальна зміна клімату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C:\Users\фыв\Desktop\fore-5505e6e34d1b8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642" y="224560"/>
            <a:ext cx="2690805" cy="1476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фыв\Desktop\1451391123_1-e14705738264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97257"/>
            <a:ext cx="3902918" cy="24219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фыв\Desktop\2504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72816"/>
            <a:ext cx="2678782" cy="172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фыв\Desktop\rep_tpg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87312"/>
            <a:ext cx="3261461" cy="21709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135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21657"/>
            <a:ext cx="8784976" cy="2831279"/>
          </a:xfrm>
        </p:spPr>
        <p:txBody>
          <a:bodyPr>
            <a:normAutofit fontScale="77500" lnSpcReduction="20000"/>
          </a:bodyPr>
          <a:lstStyle/>
          <a:p>
            <a:pPr algn="ctr" fontAlgn="base"/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uk-UA" sz="4200" b="1" dirty="0">
                <a:solidFill>
                  <a:srgbClr val="002060"/>
                </a:solidFill>
              </a:rPr>
              <a:t>Стан лісів в Україні </a:t>
            </a:r>
            <a:endParaRPr lang="ru-RU" sz="4200" dirty="0">
              <a:solidFill>
                <a:srgbClr val="002060"/>
              </a:solidFill>
            </a:endParaRPr>
          </a:p>
          <a:p>
            <a:r>
              <a:rPr lang="uk-UA" dirty="0">
                <a:solidFill>
                  <a:srgbClr val="002060"/>
                </a:solidFill>
              </a:rPr>
              <a:t>Ліси в Україні займають близько 10 млн. га, це майже 16% території </a:t>
            </a:r>
            <a:r>
              <a:rPr lang="uk-UA" dirty="0" smtClean="0">
                <a:solidFill>
                  <a:srgbClr val="002060"/>
                </a:solidFill>
              </a:rPr>
              <a:t>країни</a:t>
            </a:r>
            <a:r>
              <a:rPr lang="uk-UA" dirty="0">
                <a:solidFill>
                  <a:srgbClr val="002060"/>
                </a:solidFill>
              </a:rPr>
              <a:t> </a:t>
            </a:r>
            <a:r>
              <a:rPr lang="uk-UA" dirty="0" smtClean="0">
                <a:solidFill>
                  <a:srgbClr val="002060"/>
                </a:solidFill>
              </a:rPr>
              <a:t>(переважаючі породи сосна та ялина)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 </a:t>
            </a:r>
            <a:r>
              <a:rPr lang="uk-UA" dirty="0">
                <a:solidFill>
                  <a:srgbClr val="002060"/>
                </a:solidFill>
              </a:rPr>
              <a:t>За показниками лісистості Україна належить до </a:t>
            </a:r>
            <a:r>
              <a:rPr lang="uk-UA" dirty="0" err="1">
                <a:solidFill>
                  <a:srgbClr val="002060"/>
                </a:solidFill>
              </a:rPr>
              <a:t>малолісистих</a:t>
            </a:r>
            <a:r>
              <a:rPr lang="uk-UA" dirty="0">
                <a:solidFill>
                  <a:srgbClr val="002060"/>
                </a:solidFill>
              </a:rPr>
              <a:t> країн</a:t>
            </a:r>
            <a:r>
              <a:rPr lang="uk-UA" dirty="0" smtClean="0">
                <a:solidFill>
                  <a:srgbClr val="002060"/>
                </a:solidFill>
              </a:rPr>
              <a:t>,</a:t>
            </a:r>
          </a:p>
          <a:p>
            <a:endParaRPr lang="uk-UA" dirty="0">
              <a:solidFill>
                <a:srgbClr val="002060"/>
              </a:solidFill>
            </a:endParaRPr>
          </a:p>
          <a:p>
            <a:r>
              <a:rPr lang="uk-UA" dirty="0" smtClean="0">
                <a:solidFill>
                  <a:srgbClr val="002060"/>
                </a:solidFill>
              </a:rPr>
              <a:t> </a:t>
            </a:r>
            <a:r>
              <a:rPr lang="uk-UA" dirty="0">
                <a:solidFill>
                  <a:srgbClr val="002060"/>
                </a:solidFill>
              </a:rPr>
              <a:t>має 19 великих лісових заповідників і багато малих, місцевого значення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146" name="Picture 2" descr="C:\Users\фыв\Desktop\скачанные-файлы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20888"/>
            <a:ext cx="5943600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488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188640"/>
            <a:ext cx="4680519" cy="6336704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 smtClean="0">
                <a:solidFill>
                  <a:srgbClr val="002060"/>
                </a:solidFill>
              </a:rPr>
              <a:t> </a:t>
            </a:r>
            <a:r>
              <a:rPr lang="uk-UA" sz="2400" dirty="0">
                <a:solidFill>
                  <a:srgbClr val="002060"/>
                </a:solidFill>
              </a:rPr>
              <a:t>Л</a:t>
            </a:r>
            <a:r>
              <a:rPr lang="uk-UA" sz="2400" dirty="0" smtClean="0">
                <a:solidFill>
                  <a:srgbClr val="002060"/>
                </a:solidFill>
              </a:rPr>
              <a:t>іси   України </a:t>
            </a:r>
            <a:r>
              <a:rPr lang="ru-RU" sz="2400" dirty="0">
                <a:solidFill>
                  <a:srgbClr val="002060"/>
                </a:solidFill>
              </a:rPr>
              <a:t/>
            </a:r>
            <a:br>
              <a:rPr lang="ru-RU" sz="2400" dirty="0">
                <a:solidFill>
                  <a:srgbClr val="002060"/>
                </a:solidFill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620688"/>
            <a:ext cx="5040560" cy="5624111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002060"/>
                </a:solidFill>
              </a:rPr>
              <a:t>В </a:t>
            </a:r>
            <a:r>
              <a:rPr lang="ru-RU" sz="1800" b="1" dirty="0" err="1">
                <a:solidFill>
                  <a:srgbClr val="002060"/>
                </a:solidFill>
              </a:rPr>
              <a:t>середньому</a:t>
            </a:r>
            <a:r>
              <a:rPr lang="ru-RU" sz="1800" b="1" dirty="0">
                <a:solidFill>
                  <a:srgbClr val="002060"/>
                </a:solidFill>
              </a:rPr>
              <a:t> 1 га </a:t>
            </a:r>
            <a:r>
              <a:rPr lang="uk-UA" sz="1800" b="1" dirty="0">
                <a:solidFill>
                  <a:srgbClr val="002060"/>
                </a:solidFill>
              </a:rPr>
              <a:t>лісів</a:t>
            </a:r>
            <a:r>
              <a:rPr lang="ru-RU" sz="1800" b="1" dirty="0" err="1">
                <a:solidFill>
                  <a:srgbClr val="002060"/>
                </a:solidFill>
              </a:rPr>
              <a:t>України</a:t>
            </a:r>
            <a:r>
              <a:rPr lang="ru-RU" sz="1800" b="1" dirty="0">
                <a:solidFill>
                  <a:srgbClr val="002060"/>
                </a:solidFill>
              </a:rPr>
              <a:t>  </a:t>
            </a:r>
            <a:r>
              <a:rPr lang="ru-RU" sz="1800" b="1" dirty="0" err="1">
                <a:solidFill>
                  <a:srgbClr val="002060"/>
                </a:solidFill>
              </a:rPr>
              <a:t>щорічно</a:t>
            </a:r>
            <a:endParaRPr lang="ru-RU" sz="1800" dirty="0">
              <a:solidFill>
                <a:srgbClr val="002060"/>
              </a:solidFill>
            </a:endParaRPr>
          </a:p>
          <a:p>
            <a:r>
              <a:rPr lang="uk-UA" sz="1800" i="1" dirty="0">
                <a:solidFill>
                  <a:srgbClr val="002060"/>
                </a:solidFill>
              </a:rPr>
              <a:t> - в</a:t>
            </a:r>
            <a:r>
              <a:rPr lang="ru-RU" sz="1800" i="1" dirty="0" err="1">
                <a:solidFill>
                  <a:srgbClr val="002060"/>
                </a:solidFill>
              </a:rPr>
              <a:t>иділяє</a:t>
            </a:r>
            <a:r>
              <a:rPr lang="ru-RU" sz="1800" i="1" dirty="0">
                <a:solidFill>
                  <a:srgbClr val="002060"/>
                </a:solidFill>
              </a:rPr>
              <a:t> 4 т. </a:t>
            </a:r>
            <a:r>
              <a:rPr lang="ru-RU" sz="1800" i="1" dirty="0" err="1">
                <a:solidFill>
                  <a:srgbClr val="002060"/>
                </a:solidFill>
              </a:rPr>
              <a:t>кисню</a:t>
            </a:r>
            <a:r>
              <a:rPr lang="uk-UA" sz="1800" i="1" dirty="0">
                <a:solidFill>
                  <a:srgbClr val="002060"/>
                </a:solidFill>
              </a:rPr>
              <a:t>;</a:t>
            </a:r>
            <a:endParaRPr lang="ru-RU" sz="1800" dirty="0">
              <a:solidFill>
                <a:srgbClr val="002060"/>
              </a:solidFill>
            </a:endParaRPr>
          </a:p>
          <a:p>
            <a:r>
              <a:rPr lang="uk-UA" sz="1800" i="1" dirty="0">
                <a:solidFill>
                  <a:srgbClr val="002060"/>
                </a:solidFill>
              </a:rPr>
              <a:t> - с</a:t>
            </a:r>
            <a:r>
              <a:rPr lang="ru-RU" sz="1800" i="1" dirty="0" err="1">
                <a:solidFill>
                  <a:srgbClr val="002060"/>
                </a:solidFill>
              </a:rPr>
              <a:t>поживає</a:t>
            </a:r>
            <a:r>
              <a:rPr lang="ru-RU" sz="1800" i="1" dirty="0">
                <a:solidFill>
                  <a:srgbClr val="002060"/>
                </a:solidFill>
              </a:rPr>
              <a:t> 5т. </a:t>
            </a:r>
            <a:r>
              <a:rPr lang="ru-RU" sz="1800" i="1" dirty="0" err="1">
                <a:solidFill>
                  <a:srgbClr val="002060"/>
                </a:solidFill>
              </a:rPr>
              <a:t>вуглекислого</a:t>
            </a:r>
            <a:r>
              <a:rPr lang="ru-RU" sz="1800" i="1" dirty="0">
                <a:solidFill>
                  <a:srgbClr val="002060"/>
                </a:solidFill>
              </a:rPr>
              <a:t> газу.</a:t>
            </a:r>
            <a:endParaRPr lang="ru-RU" sz="1800" dirty="0">
              <a:solidFill>
                <a:srgbClr val="002060"/>
              </a:solidFill>
            </a:endParaRPr>
          </a:p>
          <a:p>
            <a:r>
              <a:rPr lang="uk-UA" sz="1800" b="1" dirty="0">
                <a:solidFill>
                  <a:srgbClr val="002060"/>
                </a:solidFill>
              </a:rPr>
              <a:t>1 га лісу затримує за рік пилу, сажі і кіптяви:</a:t>
            </a:r>
            <a:endParaRPr lang="ru-RU" sz="1800" dirty="0">
              <a:solidFill>
                <a:srgbClr val="002060"/>
              </a:solidFill>
            </a:endParaRPr>
          </a:p>
          <a:p>
            <a:r>
              <a:rPr lang="uk-UA" sz="1800" i="1" dirty="0">
                <a:solidFill>
                  <a:srgbClr val="002060"/>
                </a:solidFill>
              </a:rPr>
              <a:t> - </a:t>
            </a:r>
            <a:r>
              <a:rPr lang="ru-RU" sz="1800" i="1" dirty="0" err="1">
                <a:solidFill>
                  <a:srgbClr val="002060"/>
                </a:solidFill>
              </a:rPr>
              <a:t>Ялиновий</a:t>
            </a:r>
            <a:r>
              <a:rPr lang="ru-RU" sz="1800" i="1" dirty="0">
                <a:solidFill>
                  <a:srgbClr val="002060"/>
                </a:solidFill>
              </a:rPr>
              <a:t> - 30 т.</a:t>
            </a:r>
            <a:endParaRPr lang="ru-RU" sz="1800" dirty="0">
              <a:solidFill>
                <a:srgbClr val="002060"/>
              </a:solidFill>
            </a:endParaRPr>
          </a:p>
          <a:p>
            <a:r>
              <a:rPr lang="uk-UA" sz="1800" i="1" dirty="0">
                <a:solidFill>
                  <a:srgbClr val="002060"/>
                </a:solidFill>
              </a:rPr>
              <a:t> - </a:t>
            </a:r>
            <a:r>
              <a:rPr lang="ru-RU" sz="1800" i="1" dirty="0" err="1">
                <a:solidFill>
                  <a:srgbClr val="002060"/>
                </a:solidFill>
              </a:rPr>
              <a:t>Сосновий</a:t>
            </a:r>
            <a:r>
              <a:rPr lang="ru-RU" sz="1800" i="1" dirty="0">
                <a:solidFill>
                  <a:srgbClr val="002060"/>
                </a:solidFill>
              </a:rPr>
              <a:t> – 35 т.</a:t>
            </a:r>
            <a:endParaRPr lang="ru-RU" sz="1800" dirty="0">
              <a:solidFill>
                <a:srgbClr val="002060"/>
              </a:solidFill>
            </a:endParaRPr>
          </a:p>
          <a:p>
            <a:r>
              <a:rPr lang="uk-UA" sz="1800" i="1" dirty="0">
                <a:solidFill>
                  <a:srgbClr val="002060"/>
                </a:solidFill>
              </a:rPr>
              <a:t> - </a:t>
            </a:r>
            <a:r>
              <a:rPr lang="ru-RU" sz="1800" i="1" dirty="0" err="1">
                <a:solidFill>
                  <a:srgbClr val="002060"/>
                </a:solidFill>
              </a:rPr>
              <a:t>Березовий</a:t>
            </a:r>
            <a:r>
              <a:rPr lang="ru-RU" sz="1800" i="1" dirty="0">
                <a:solidFill>
                  <a:srgbClr val="002060"/>
                </a:solidFill>
              </a:rPr>
              <a:t> - 70 т.</a:t>
            </a:r>
            <a:endParaRPr lang="ru-RU" sz="1800" dirty="0">
              <a:solidFill>
                <a:srgbClr val="002060"/>
              </a:solidFill>
            </a:endParaRPr>
          </a:p>
          <a:p>
            <a:pPr fontAlgn="base"/>
            <a:r>
              <a:rPr lang="uk-UA" sz="1800" i="1" dirty="0">
                <a:solidFill>
                  <a:srgbClr val="002060"/>
                </a:solidFill>
              </a:rPr>
              <a:t> - </a:t>
            </a:r>
            <a:r>
              <a:rPr lang="ru-RU" sz="1800" i="1" dirty="0" err="1">
                <a:solidFill>
                  <a:srgbClr val="002060"/>
                </a:solidFill>
              </a:rPr>
              <a:t>Буковий</a:t>
            </a:r>
            <a:r>
              <a:rPr lang="ru-RU" sz="1800" i="1" dirty="0">
                <a:solidFill>
                  <a:srgbClr val="002060"/>
                </a:solidFill>
              </a:rPr>
              <a:t> - 68 т</a:t>
            </a:r>
            <a:r>
              <a:rPr lang="uk-UA" sz="1800" i="1" dirty="0">
                <a:solidFill>
                  <a:srgbClr val="002060"/>
                </a:solidFill>
              </a:rPr>
              <a:t>.</a:t>
            </a:r>
            <a:endParaRPr lang="ru-RU" sz="1800" dirty="0">
              <a:solidFill>
                <a:srgbClr val="002060"/>
              </a:solidFill>
            </a:endParaRPr>
          </a:p>
          <a:p>
            <a:pPr fontAlgn="base"/>
            <a:r>
              <a:rPr lang="ru-RU" sz="1800" b="1" dirty="0" err="1">
                <a:solidFill>
                  <a:srgbClr val="002060"/>
                </a:solidFill>
              </a:rPr>
              <a:t>Одне</a:t>
            </a:r>
            <a:r>
              <a:rPr lang="ru-RU" sz="1800" b="1" dirty="0">
                <a:solidFill>
                  <a:srgbClr val="002060"/>
                </a:solidFill>
              </a:rPr>
              <a:t> дерево в </a:t>
            </a:r>
            <a:r>
              <a:rPr lang="ru-RU" sz="1800" b="1" dirty="0" err="1">
                <a:solidFill>
                  <a:srgbClr val="002060"/>
                </a:solidFill>
              </a:rPr>
              <a:t>рік</a:t>
            </a:r>
            <a:r>
              <a:rPr lang="ru-RU" sz="1800" b="1" dirty="0">
                <a:solidFill>
                  <a:srgbClr val="002060"/>
                </a:solidFill>
              </a:rPr>
              <a:t> в </a:t>
            </a:r>
            <a:r>
              <a:rPr lang="ru-RU" sz="1800" b="1" dirty="0" err="1">
                <a:solidFill>
                  <a:srgbClr val="002060"/>
                </a:solidFill>
              </a:rPr>
              <a:t>середньому</a:t>
            </a:r>
            <a:endParaRPr lang="ru-RU" sz="1800" dirty="0">
              <a:solidFill>
                <a:srgbClr val="002060"/>
              </a:solidFill>
            </a:endParaRPr>
          </a:p>
          <a:p>
            <a:pPr fontAlgn="base"/>
            <a:r>
              <a:rPr lang="uk-UA" sz="1800" dirty="0">
                <a:solidFill>
                  <a:srgbClr val="002060"/>
                </a:solidFill>
              </a:rPr>
              <a:t> </a:t>
            </a:r>
            <a:r>
              <a:rPr lang="uk-UA" sz="1800" i="1" dirty="0">
                <a:solidFill>
                  <a:srgbClr val="002060"/>
                </a:solidFill>
              </a:rPr>
              <a:t>- виробляє від 100 </a:t>
            </a:r>
            <a:r>
              <a:rPr lang="uk-UA" sz="1800" i="1" dirty="0" err="1">
                <a:solidFill>
                  <a:srgbClr val="002060"/>
                </a:solidFill>
              </a:rPr>
              <a:t>до 700</a:t>
            </a:r>
            <a:r>
              <a:rPr lang="uk-UA" sz="1800" i="1" dirty="0">
                <a:solidFill>
                  <a:srgbClr val="002060"/>
                </a:solidFill>
              </a:rPr>
              <a:t> кг. кисню (залежно від виду);</a:t>
            </a:r>
            <a:endParaRPr lang="ru-RU" sz="1800" dirty="0">
              <a:solidFill>
                <a:srgbClr val="002060"/>
              </a:solidFill>
            </a:endParaRPr>
          </a:p>
          <a:p>
            <a:pPr fontAlgn="base"/>
            <a:r>
              <a:rPr lang="uk-UA" sz="1800" i="1" dirty="0" err="1">
                <a:solidFill>
                  <a:srgbClr val="002060"/>
                </a:solidFill>
              </a:rPr>
              <a:t> - нейтралізує</a:t>
            </a:r>
            <a:r>
              <a:rPr lang="uk-UA" sz="1800" i="1" dirty="0">
                <a:solidFill>
                  <a:srgbClr val="002060"/>
                </a:solidFill>
              </a:rPr>
              <a:t> 80 кг шкідливих речовин;</a:t>
            </a:r>
            <a:endParaRPr lang="ru-RU" sz="1800" dirty="0">
              <a:solidFill>
                <a:srgbClr val="002060"/>
              </a:solidFill>
            </a:endParaRPr>
          </a:p>
          <a:p>
            <a:pPr fontAlgn="base"/>
            <a:r>
              <a:rPr lang="uk-UA" sz="1800" i="1" dirty="0" err="1">
                <a:solidFill>
                  <a:srgbClr val="002060"/>
                </a:solidFill>
              </a:rPr>
              <a:t> - абсорбує</a:t>
            </a:r>
            <a:r>
              <a:rPr lang="uk-UA" sz="1800" i="1" dirty="0">
                <a:solidFill>
                  <a:srgbClr val="002060"/>
                </a:solidFill>
              </a:rPr>
              <a:t> 20 кг пилу;</a:t>
            </a:r>
            <a:endParaRPr lang="ru-RU" sz="1800" dirty="0">
              <a:solidFill>
                <a:srgbClr val="002060"/>
              </a:solidFill>
            </a:endParaRPr>
          </a:p>
          <a:p>
            <a:pPr fontAlgn="base"/>
            <a:r>
              <a:rPr lang="uk-UA" sz="1800" i="1" dirty="0">
                <a:solidFill>
                  <a:srgbClr val="002060"/>
                </a:solidFill>
              </a:rPr>
              <a:t> - фільтрує близько ста тисяч кубометрів повітря.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7170" name="Picture 2" descr="C:\Users\фыв\Desktop\97992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8640"/>
            <a:ext cx="3988368" cy="22518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фыв\Desktop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891" y="2636912"/>
            <a:ext cx="3988368" cy="2047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фыв\Desktop\thumb-main-460x459-cPr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064" y="4994430"/>
            <a:ext cx="2736304" cy="17394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83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фыв\Desktop\урок прир 4 клас (2)\received_101550012095714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539663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291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6696744" cy="597666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i="1" dirty="0">
                <a:solidFill>
                  <a:schemeClr val="tx1">
                    <a:lumMod val="50000"/>
                  </a:schemeClr>
                </a:solidFill>
              </a:rPr>
              <a:t>Шляхи </a:t>
            </a:r>
            <a:r>
              <a:rPr lang="ru-RU" sz="3600" i="1" dirty="0" err="1">
                <a:solidFill>
                  <a:schemeClr val="tx1">
                    <a:lumMod val="50000"/>
                  </a:schemeClr>
                </a:solidFill>
              </a:rPr>
              <a:t>рішення</a:t>
            </a:r>
            <a:r>
              <a:rPr lang="ru-RU" sz="3600" i="1" dirty="0">
                <a:solidFill>
                  <a:schemeClr val="tx1">
                    <a:lumMod val="50000"/>
                  </a:schemeClr>
                </a:solidFill>
              </a:rPr>
              <a:t> проблем: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2060"/>
                </a:solidFill>
              </a:rPr>
              <a:t>К</a:t>
            </a:r>
            <a:r>
              <a:rPr lang="ru-RU" dirty="0" smtClean="0">
                <a:solidFill>
                  <a:srgbClr val="002060"/>
                </a:solidFill>
              </a:rPr>
              <a:t>омплексна </a:t>
            </a:r>
            <a:r>
              <a:rPr lang="ru-RU" dirty="0" err="1">
                <a:solidFill>
                  <a:srgbClr val="002060"/>
                </a:solidFill>
              </a:rPr>
              <a:t>переробка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лісової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сировини</a:t>
            </a:r>
            <a:r>
              <a:rPr lang="ru-RU" dirty="0">
                <a:solidFill>
                  <a:srgbClr val="002060"/>
                </a:solidFill>
              </a:rPr>
              <a:t>;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2060"/>
                </a:solidFill>
              </a:rPr>
              <a:t>Н</a:t>
            </a:r>
            <a:r>
              <a:rPr lang="ru-RU" dirty="0" smtClean="0">
                <a:solidFill>
                  <a:srgbClr val="002060"/>
                </a:solidFill>
              </a:rPr>
              <a:t>е </a:t>
            </a:r>
            <a:r>
              <a:rPr lang="ru-RU" dirty="0" err="1">
                <a:solidFill>
                  <a:srgbClr val="002060"/>
                </a:solidFill>
              </a:rPr>
              <a:t>вирубувати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лісу</a:t>
            </a:r>
            <a:r>
              <a:rPr lang="ru-RU" dirty="0">
                <a:solidFill>
                  <a:srgbClr val="002060"/>
                </a:solidFill>
              </a:rPr>
              <a:t> в </a:t>
            </a:r>
            <a:r>
              <a:rPr lang="ru-RU" dirty="0" err="1">
                <a:solidFill>
                  <a:srgbClr val="002060"/>
                </a:solidFill>
              </a:rPr>
              <a:t>обсязі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що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перевищує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їхній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приріст</a:t>
            </a:r>
            <a:r>
              <a:rPr lang="ru-RU" dirty="0">
                <a:solidFill>
                  <a:srgbClr val="002060"/>
                </a:solidFill>
              </a:rPr>
              <a:t>;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dirty="0" err="1">
                <a:solidFill>
                  <a:srgbClr val="002060"/>
                </a:solidFill>
              </a:rPr>
              <a:t>Л</a:t>
            </a:r>
            <a:r>
              <a:rPr lang="ru-RU" dirty="0" err="1" smtClean="0">
                <a:solidFill>
                  <a:srgbClr val="002060"/>
                </a:solidFill>
              </a:rPr>
              <a:t>ісовідновлювальні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роботи</a:t>
            </a:r>
            <a:r>
              <a:rPr lang="ru-RU" dirty="0">
                <a:solidFill>
                  <a:srgbClr val="002060"/>
                </a:solidFill>
              </a:rPr>
              <a:t>;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2060"/>
                </a:solidFill>
              </a:rPr>
              <a:t>К</a:t>
            </a:r>
            <a:r>
              <a:rPr lang="ru-RU" dirty="0" smtClean="0">
                <a:solidFill>
                  <a:srgbClr val="002060"/>
                </a:solidFill>
              </a:rPr>
              <a:t>онтроль </a:t>
            </a:r>
            <a:r>
              <a:rPr lang="ru-RU" dirty="0">
                <a:solidFill>
                  <a:srgbClr val="002060"/>
                </a:solidFill>
              </a:rPr>
              <a:t>за </a:t>
            </a:r>
            <a:r>
              <a:rPr lang="ru-RU" dirty="0" err="1">
                <a:solidFill>
                  <a:srgbClr val="002060"/>
                </a:solidFill>
              </a:rPr>
              <a:t>якістю</a:t>
            </a:r>
            <a:r>
              <a:rPr lang="ru-RU" dirty="0">
                <a:solidFill>
                  <a:srgbClr val="002060"/>
                </a:solidFill>
              </a:rPr>
              <a:t> вод, </a:t>
            </a:r>
            <a:r>
              <a:rPr lang="ru-RU" dirty="0" err="1">
                <a:solidFill>
                  <a:srgbClr val="002060"/>
                </a:solidFill>
              </a:rPr>
              <a:t>повітря</a:t>
            </a:r>
            <a:r>
              <a:rPr lang="ru-RU" dirty="0">
                <a:solidFill>
                  <a:srgbClr val="002060"/>
                </a:solidFill>
              </a:rPr>
              <a:t>;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dirty="0" err="1">
                <a:solidFill>
                  <a:srgbClr val="002060"/>
                </a:solidFill>
              </a:rPr>
              <a:t>З</a:t>
            </a:r>
            <a:r>
              <a:rPr lang="ru-RU" dirty="0" err="1" smtClean="0">
                <a:solidFill>
                  <a:srgbClr val="002060"/>
                </a:solidFill>
              </a:rPr>
              <a:t>аміна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деревини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іншими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штучними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матеріалами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і </a:t>
            </a:r>
            <a:r>
              <a:rPr lang="ru-RU" dirty="0" err="1" smtClean="0">
                <a:solidFill>
                  <a:srgbClr val="002060"/>
                </a:solidFill>
              </a:rPr>
              <a:t>альтернативними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джерелами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палива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використання</a:t>
            </a:r>
            <a:r>
              <a:rPr lang="ru-RU" dirty="0" smtClean="0">
                <a:solidFill>
                  <a:srgbClr val="002060"/>
                </a:solidFill>
              </a:rPr>
              <a:t> таких </a:t>
            </a:r>
            <a:r>
              <a:rPr lang="ru-RU" dirty="0" err="1" smtClean="0">
                <a:solidFill>
                  <a:srgbClr val="002060"/>
                </a:solidFill>
              </a:rPr>
              <a:t>видів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енергії</a:t>
            </a:r>
            <a:r>
              <a:rPr lang="ru-RU" dirty="0" smtClean="0">
                <a:solidFill>
                  <a:srgbClr val="002060"/>
                </a:solidFill>
              </a:rPr>
              <a:t> як </a:t>
            </a:r>
            <a:r>
              <a:rPr lang="ru-RU" dirty="0" err="1" smtClean="0">
                <a:solidFill>
                  <a:srgbClr val="002060"/>
                </a:solidFill>
              </a:rPr>
              <a:t>сонячна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вітрова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океанічна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uk-UA" dirty="0">
                <a:solidFill>
                  <a:srgbClr val="002060"/>
                </a:solidFill>
              </a:rPr>
              <a:t>ф</a:t>
            </a:r>
            <a:r>
              <a:rPr lang="uk-UA" dirty="0" smtClean="0">
                <a:solidFill>
                  <a:srgbClr val="002060"/>
                </a:solidFill>
              </a:rPr>
              <a:t>ормування у людей екологічного світогляду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>
                <a:solidFill>
                  <a:srgbClr val="002060"/>
                </a:solidFill>
              </a:rPr>
              <a:t>д</a:t>
            </a:r>
            <a:r>
              <a:rPr lang="uk-UA" dirty="0" smtClean="0">
                <a:solidFill>
                  <a:srgbClr val="002060"/>
                </a:solidFill>
              </a:rPr>
              <a:t>отримання всіма країнами законів про охорону навколишнього середовища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194" name="Picture 2" descr="C:\Users\фыв\Desktop\environment-graphic-from-Microsof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16632"/>
            <a:ext cx="1960662" cy="21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566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2204864"/>
            <a:ext cx="6512511" cy="331030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260648"/>
            <a:ext cx="8280920" cy="825272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Як </a:t>
            </a:r>
            <a:r>
              <a:rPr lang="ru-RU" sz="3200" dirty="0" err="1" smtClean="0">
                <a:solidFill>
                  <a:srgbClr val="002060"/>
                </a:solidFill>
              </a:rPr>
              <a:t>кожен</a:t>
            </a:r>
            <a:r>
              <a:rPr lang="ru-RU" sz="3200" dirty="0" smtClean="0">
                <a:solidFill>
                  <a:srgbClr val="002060"/>
                </a:solidFill>
              </a:rPr>
              <a:t> з нас </a:t>
            </a:r>
            <a:r>
              <a:rPr lang="ru-RU" sz="3200" dirty="0" err="1" smtClean="0">
                <a:solidFill>
                  <a:srgbClr val="002060"/>
                </a:solidFill>
              </a:rPr>
              <a:t>може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</a:rPr>
              <a:t>допомогти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</a:rPr>
              <a:t>врятувати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</a:rPr>
              <a:t>ліс</a:t>
            </a:r>
            <a:r>
              <a:rPr lang="ru-RU" sz="3200" dirty="0" smtClean="0">
                <a:solidFill>
                  <a:srgbClr val="002060"/>
                </a:solidFill>
              </a:rPr>
              <a:t>?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027" name="Picture 3" descr="C:\Users\фыв\Desktop\priro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7344816" cy="485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33539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Другая 4">
      <a:dk1>
        <a:srgbClr val="FF6566"/>
      </a:dk1>
      <a:lt1>
        <a:srgbClr val="CED8B7"/>
      </a:lt1>
      <a:dk2>
        <a:srgbClr val="C7D6DB"/>
      </a:dk2>
      <a:lt2>
        <a:srgbClr val="CED8B7"/>
      </a:lt2>
      <a:accent1>
        <a:srgbClr val="889F55"/>
      </a:accent1>
      <a:accent2>
        <a:srgbClr val="CED8B7"/>
      </a:accent2>
      <a:accent3>
        <a:srgbClr val="CED8B7"/>
      </a:accent3>
      <a:accent4>
        <a:srgbClr val="889F55"/>
      </a:accent4>
      <a:accent5>
        <a:srgbClr val="CED8B7"/>
      </a:accent5>
      <a:accent6>
        <a:srgbClr val="AEBF88"/>
      </a:accent6>
      <a:hlink>
        <a:srgbClr val="C1DDEB"/>
      </a:hlink>
      <a:folHlink>
        <a:srgbClr val="AEBF88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214</TotalTime>
  <Words>207</Words>
  <Application>Microsoft Office PowerPoint</Application>
  <PresentationFormat>Экран (4:3)</PresentationFormat>
  <Paragraphs>43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Чому ліси називають легенями планети </vt:lpstr>
      <vt:lpstr>Планета Ріа</vt:lpstr>
      <vt:lpstr>Для чого  потрібні ліси   Без кисню немає життя. Лісові рослини виділяють величезну кількість кисню і поглинають дуже багато вуглекислого газу.     Листя багатьох дерев виділяє в повітря особливі речовини — фітонциди. Від     них гинуть хвороботворні бактерії.  Ліси значною мірою сприяють очищенню повітря від пилу і кіптяви і перешкоджають подальшому їх поширенню.    Ліс – домівка для багатьох рослин і тварин.  Ліс цінний природний ресурс для людей       </vt:lpstr>
      <vt:lpstr>Презентация PowerPoint</vt:lpstr>
      <vt:lpstr>Презентация PowerPoint</vt:lpstr>
      <vt:lpstr> Ліси   України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Чому ліси називають легенями планети</dc:title>
  <dc:creator>фыв</dc:creator>
  <cp:lastModifiedBy>фыв</cp:lastModifiedBy>
  <cp:revision>14</cp:revision>
  <dcterms:created xsi:type="dcterms:W3CDTF">2017-04-24T15:02:14Z</dcterms:created>
  <dcterms:modified xsi:type="dcterms:W3CDTF">2019-03-09T13:20:52Z</dcterms:modified>
</cp:coreProperties>
</file>