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7" r:id="rId4"/>
    <p:sldId id="260" r:id="rId5"/>
    <p:sldId id="256" r:id="rId6"/>
    <p:sldId id="258" r:id="rId7"/>
    <p:sldId id="263" r:id="rId8"/>
    <p:sldId id="264" r:id="rId9"/>
    <p:sldId id="261" r:id="rId10"/>
    <p:sldId id="262" r:id="rId11"/>
    <p:sldId id="266" r:id="rId12"/>
    <p:sldId id="268" r:id="rId13"/>
    <p:sldId id="269" r:id="rId14"/>
    <p:sldId id="271" r:id="rId15"/>
    <p:sldId id="272" r:id="rId16"/>
    <p:sldId id="267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5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0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4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1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5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6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2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6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24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588" y="3274017"/>
            <a:ext cx="3571900" cy="1470025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Segoe Script" panose="030B0504020000000003" pitchFamily="66" charset="0"/>
              </a:rPr>
              <a:t>Безпечне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Segoe Script" panose="030B0504020000000003" pitchFamily="66" charset="0"/>
              </a:rPr>
              <a:t>спілкування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Segoe Script" panose="030B0504020000000003" pitchFamily="66" charset="0"/>
              </a:rPr>
              <a:t> в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Segoe Script" panose="030B0504020000000003" pitchFamily="66" charset="0"/>
              </a:rPr>
              <a:t>Інтернеті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3074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21" y="-124905"/>
            <a:ext cx="2649637" cy="2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6718" y="4761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Запитання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для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обговорення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81" y="-123987"/>
            <a:ext cx="2622603" cy="2622603"/>
          </a:xfrm>
        </p:spPr>
      </p:pic>
      <p:sp>
        <p:nvSpPr>
          <p:cNvPr id="5" name="Прямоугольник 4"/>
          <p:cNvSpPr/>
          <p:nvPr/>
        </p:nvSpPr>
        <p:spPr>
          <a:xfrm>
            <a:off x="513222" y="2219219"/>
            <a:ext cx="11513463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395288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Що може зробити людина, якій приходять СМС неприємного змісту? </a:t>
            </a:r>
          </a:p>
          <a:p>
            <a:pPr marL="441325" lvl="0" indent="-395288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Як позбутися неприємного співрозмовника у соціальній мережі?</a:t>
            </a:r>
          </a:p>
          <a:p>
            <a:pPr marL="441325" lvl="0" indent="-395288" algn="just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Що робити, якщо хтось ображає тебе в Інтернеті, поширює плітки і образи, твої особисті фото чи відео?</a:t>
            </a:r>
          </a:p>
        </p:txBody>
      </p:sp>
    </p:spTree>
    <p:extLst>
      <p:ext uri="{BB962C8B-B14F-4D97-AF65-F5344CB8AC3E}">
        <p14:creationId xmlns:p14="http://schemas.microsoft.com/office/powerpoint/2010/main" val="4004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pPr marL="0" lvl="0" indent="0" algn="ctr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</a:pP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Кожен має право на поважне ставлення до себе в Інтернеті! </a:t>
            </a:r>
          </a:p>
          <a:p>
            <a:pPr marL="0" lvl="0" indent="361950" algn="just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</a:pPr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Інтернет є предметом дії таких самих норм і законів, як і все в реальному житті. </a:t>
            </a: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4" y="0"/>
            <a:ext cx="1518834" cy="1518834"/>
          </a:xfrm>
          <a:prstGeom prst="rect">
            <a:avLst/>
          </a:prstGeom>
        </p:spPr>
      </p:pic>
      <p:pic>
        <p:nvPicPr>
          <p:cNvPr id="5" name="Picture 2" descr="https://encrypted-tbn2.gstatic.com/images?q=tbn:ANd9GcQdLpovl7Vqqhq6XNWgHK6RBITcnC7ZeyDYTa2Kniku0aDakTRU5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7119" y="3223647"/>
            <a:ext cx="4282522" cy="3809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88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3" y="0"/>
            <a:ext cx="2441577" cy="20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43268" cy="1143000"/>
          </a:xfrm>
        </p:spPr>
        <p:txBody>
          <a:bodyPr>
            <a:normAutofit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Вправа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«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Голосуй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ногами»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</a:pPr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У </a:t>
            </a:r>
            <a:r>
              <a:rPr lang="uk-UA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булінгу</a:t>
            </a:r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та </a:t>
            </a:r>
            <a:r>
              <a:rPr lang="uk-UA" sz="4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кібербулінгу</a:t>
            </a:r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немає нічого серйозного</a:t>
            </a:r>
            <a:r>
              <a:rPr lang="uk-UA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. </a:t>
            </a:r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Це просто </a:t>
            </a:r>
            <a:r>
              <a:rPr lang="uk-UA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дражнилки</a:t>
            </a:r>
            <a:r>
              <a:rPr lang="uk-UA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???</a:t>
            </a:r>
            <a:endParaRPr lang="uk-UA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Schoolbook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13" y="2805193"/>
            <a:ext cx="6676608" cy="37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56" y="-44391"/>
            <a:ext cx="2088541" cy="17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372" y="278882"/>
            <a:ext cx="7632848" cy="940966"/>
          </a:xfrm>
        </p:spPr>
        <p:txBody>
          <a:bodyPr>
            <a:normAutofit/>
          </a:bodyPr>
          <a:lstStyle/>
          <a:p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Segoe Script" pitchFamily="34" charset="0"/>
              </a:rPr>
              <a:t>Правила безпеки в Інтернеті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4460589" y="2156786"/>
            <a:ext cx="3528392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Segoe Script" pitchFamily="34" charset="0"/>
              </a:rPr>
              <a:t>Правила безпеки в Інтернеті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603780" y="1446178"/>
            <a:ext cx="3456384" cy="234674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заходити на сумнівні  та невідомі сайти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7658898" y="1075527"/>
            <a:ext cx="3168352" cy="237626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Бути обережним з віртуальними друзями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1821007" y="4077511"/>
            <a:ext cx="3384376" cy="244827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Довге користування Інтернетом викликає залежність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6290544" y="3887859"/>
            <a:ext cx="3565667" cy="259228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i="1" kern="0" dirty="0">
                <a:solidFill>
                  <a:schemeClr val="tx1"/>
                </a:solidFill>
                <a:latin typeface="Verdana"/>
              </a:rPr>
              <a:t>Запитувати та радитися з  </a:t>
            </a:r>
            <a:r>
              <a:rPr lang="uk-UA" sz="2400" i="1" kern="0" dirty="0" smtClean="0">
                <a:solidFill>
                  <a:schemeClr val="tx1"/>
                </a:solidFill>
                <a:latin typeface="Verdana"/>
              </a:rPr>
              <a:t>дорослими</a:t>
            </a:r>
            <a:endParaRPr lang="uk-UA" sz="2400" i="1" kern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72" y="1687821"/>
            <a:ext cx="2471041" cy="26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´ÑÑÐ¸ Ð² ÑÐ½ÑÐµÑÐ½ÐµÑÑ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7946"/>
            <a:ext cx="2340040" cy="223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Ð°ÑÑÐ¸Ð½ÐºÐ¸ Ð¿Ð¾ Ð·Ð°Ð¿ÑÐ¾ÑÑ Ð´ÑÑÐ¸ Ð² ÑÐ½ÑÐµÑÐ½ÐµÑÑ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6" y="785383"/>
            <a:ext cx="2320544" cy="193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ÐÐ°ÑÑÐ¸Ð½ÐºÐ¸ Ð¿Ð¾ Ð·Ð°Ð¿ÑÐ¾ÑÑ Ð´ÑÑÐ¸ Ð² ÑÐ½ÑÐµÑÐ½ÐµÑÑ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2" y="4527946"/>
            <a:ext cx="3106738" cy="2330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Висновки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3" y="1417638"/>
            <a:ext cx="10972800" cy="4917296"/>
          </a:xfrm>
        </p:spPr>
        <p:txBody>
          <a:bodyPr>
            <a:normAutofit fontScale="92500"/>
          </a:bodyPr>
          <a:lstStyle/>
          <a:p>
            <a:pPr marL="228600" lvl="0" indent="-18288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Інтернет — цікавий і корисний засіб для навчання, відпочинку або спілкування з друзями. Водночас світова комп’ютерна мережа містить багато небезпек для психічного та фізичного здоров’я користувачів.</a:t>
            </a:r>
          </a:p>
          <a:p>
            <a:pPr marL="228600" lvl="0" indent="-18288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Кібербулінг — електронний </a:t>
            </a:r>
            <a:r>
              <a:rPr lang="uk-UA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булінг</a:t>
            </a:r>
            <a:r>
              <a:rPr lang="uk-UA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, скоєний із використанням Інтернету і технічних засобів. Якщо бачиш, що хтось став жертвою </a:t>
            </a:r>
            <a:r>
              <a:rPr lang="uk-UA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кібербулінгу</a:t>
            </a:r>
            <a:r>
              <a:rPr lang="uk-UA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, важливо підтримати його. </a:t>
            </a:r>
          </a:p>
          <a:p>
            <a:pPr marL="228600" lvl="0" indent="-18288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Щодо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Інтернету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діють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ті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ж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самі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норми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і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закони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, як і в реальному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житті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.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Кожен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має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право на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повагу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і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доброзичливе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ставлення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 в </a:t>
            </a:r>
            <a:r>
              <a:rPr lang="ru-RU" sz="3800" b="1" baseline="30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Інтернеті</a:t>
            </a:r>
            <a:r>
              <a:rPr lang="ru-RU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. </a:t>
            </a:r>
          </a:p>
          <a:p>
            <a:pPr marL="228600" lvl="0" indent="-182880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38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Щоб захистити свій комп’ютер і захиститися самому від дій зловмисників, слід дотримуватися правил безпеки.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37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24" y="290136"/>
            <a:ext cx="10972800" cy="114300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 </a:t>
            </a: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(виконується за бажанням)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Перевірити паролі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своїх облікових записів в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інтерне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 з погляду безпеки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3" y="0"/>
            <a:ext cx="2441577" cy="20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2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3"/>
          <a:stretch/>
        </p:blipFill>
        <p:spPr>
          <a:xfrm>
            <a:off x="372303" y="531118"/>
            <a:ext cx="11520420" cy="605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1" y="0"/>
            <a:ext cx="1936858" cy="16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67" y="2248459"/>
            <a:ext cx="10642292" cy="228449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Segoe Script" pitchFamily="34" charset="0"/>
              </a:rPr>
              <a:t>Дякую за співпрацю!</a:t>
            </a:r>
            <a:endParaRPr lang="uk-UA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°Ð½Ð¸Ð¼Ð°ÑÐºÐ¸ Ð¸ÑÐ½ÐµÑÐ½ÐµÑ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0"/>
            <a:ext cx="11833412" cy="66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 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ефективного уроку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9212" y="1579563"/>
            <a:ext cx="10730753" cy="395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Уважно слухати</a:t>
            </a:r>
            <a:endParaRPr lang="ru-RU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Читко відповідати на запитання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Старанно виконувати завдання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791" y="210281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Розгадай ребус</a:t>
            </a:r>
            <a:endParaRPr lang="uk-UA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81445"/>
            <a:ext cx="6696744" cy="22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68" y="2119178"/>
            <a:ext cx="1973100" cy="22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79" y="0"/>
            <a:ext cx="2441577" cy="20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40266" y="4645318"/>
            <a:ext cx="52565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5199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953" y="34558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Безпека спілкування</a:t>
            </a:r>
            <a:br>
              <a:rPr lang="uk-UA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у мережі Інтернет</a:t>
            </a:r>
            <a:endParaRPr lang="uk-UA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2079" y="790562"/>
            <a:ext cx="49267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Темауроку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99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29" y="0"/>
            <a:ext cx="10515600" cy="1066533"/>
          </a:xfrm>
        </p:spPr>
        <p:txBody>
          <a:bodyPr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Задачі уроку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367" y="934412"/>
            <a:ext cx="115235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На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цьому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уроці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ви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•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дізнаєтесь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, як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протидіяти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агресії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в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інтернеті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;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•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ознайомитеся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з правилами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безпеки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в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соціальних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мережах;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•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зрозумієте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, до кого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можна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звернутися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з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проханням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по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допомогу</a:t>
            </a:r>
            <a:endParaRPr lang="ru-RU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разі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порушення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прав в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інтернеті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31" y="71304"/>
            <a:ext cx="3326969" cy="1990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6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3" y="0"/>
            <a:ext cx="2441577" cy="20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entury Schoolbook"/>
              </a:rPr>
              <a:t>Знайомство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75811"/>
            <a:ext cx="11582400" cy="45259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/>
              </a:rPr>
              <a:t>Назвіть своє ім’я та улюблену соціальну мережу і для чого її найчастіше використовуєте.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groups-social-networks.png"/>
          <p:cNvPicPr>
            <a:picLocks noChangeAspect="1"/>
          </p:cNvPicPr>
          <p:nvPr/>
        </p:nvPicPr>
        <p:blipFill>
          <a:blip r:embed="rId3" cstate="print">
            <a:lum bright="10000" contrast="-20000"/>
          </a:blip>
          <a:srcRect r="64881"/>
          <a:stretch>
            <a:fillRect/>
          </a:stretch>
        </p:blipFill>
        <p:spPr>
          <a:xfrm>
            <a:off x="0" y="2488534"/>
            <a:ext cx="4318861" cy="3513643"/>
          </a:xfrm>
          <a:prstGeom prst="rect">
            <a:avLst/>
          </a:prstGeom>
        </p:spPr>
      </p:pic>
      <p:pic>
        <p:nvPicPr>
          <p:cNvPr id="5" name="Рисунок 4" descr="groups-social-networks.png"/>
          <p:cNvPicPr>
            <a:picLocks noChangeAspect="1"/>
          </p:cNvPicPr>
          <p:nvPr/>
        </p:nvPicPr>
        <p:blipFill rotWithShape="1">
          <a:blip r:embed="rId3" cstate="print">
            <a:lum bright="10000" contrast="-20000"/>
          </a:blip>
          <a:srcRect l="50900" r="1895"/>
          <a:stretch/>
        </p:blipFill>
        <p:spPr>
          <a:xfrm>
            <a:off x="7480384" y="2849403"/>
            <a:ext cx="4890815" cy="322798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7" y="3453824"/>
            <a:ext cx="3333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81" y="-137202"/>
            <a:ext cx="2649637" cy="2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5" y="1196753"/>
            <a:ext cx="11773546" cy="331236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соціальних мереж до онлайн-банкінгу, Інтернет дійсно проник у наше життя, як ніколи раніше. Сьогодні крім швидких настільних комп’ютерів та ноутбуків, ми також підключаємо до Інтернету смартфони, планшети і багато інших портативних пристроїв. </a:t>
            </a:r>
            <a:endParaRPr lang="uk-UA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дуже важливо знати якомога більше про безпеку в Інтернеті.</a:t>
            </a:r>
            <a:endParaRPr lang="uk-UA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±ÐµÐ·Ð¿ÐµÐºÐ° ÑÐ½ÑÐµÑÐ½ÐµÑÑ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0" y="3997340"/>
            <a:ext cx="3252485" cy="262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82" y="4490010"/>
            <a:ext cx="2462892" cy="211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AutoShape 6" descr="ÐÐ°ÑÑÐ¸Ð½ÐºÐ¸ Ð¿Ð¾ Ð·Ð°Ð¿ÑÐ¾ÑÑ Ð±ÐµÐ·Ð¿ÐµÐºÐ° ÑÐ½ÑÐµÑÐ½ÐµÑÑ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ÐÐ°ÑÑÐ¸Ð½ÐºÐ¸ Ð¿Ð¾ Ð·Ð°Ð¿ÑÐ¾ÑÑ Ð±ÐµÐ·Ð¿ÐµÐºÐ° ÑÐ½ÑÐµÑÐ½ÐµÑÑ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ÐÐ°ÑÑÐ¸Ð½ÐºÐ¸ Ð¿Ð¾ Ð·Ð°Ð¿ÑÐ¾ÑÑ Ð±ÐµÐ·Ð¿ÐµÐºÐ° ÑÐ½ÑÐµÑÐ½ÐµÑÑ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4" name="Picture 12" descr="ÐÐ°ÑÑÐ¸Ð½ÐºÐ¸ Ð¿Ð¾ Ð·Ð°Ð¿ÑÐ¾ÑÑ Ð±ÐµÐ·Ð¿ÐµÐºÐ° ÑÐ½ÑÐµÑÐ½ÐµÑÑ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8" y="3997340"/>
            <a:ext cx="2769369" cy="262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11" y="154703"/>
            <a:ext cx="8575729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Плюси і мінуси інтернету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40" y="0"/>
            <a:ext cx="2448295" cy="2448295"/>
          </a:xfrm>
        </p:spPr>
      </p:pic>
      <p:sp>
        <p:nvSpPr>
          <p:cNvPr id="5" name="Прямоугольник 4"/>
          <p:cNvSpPr/>
          <p:nvPr/>
        </p:nvSpPr>
        <p:spPr>
          <a:xfrm>
            <a:off x="454835" y="1224147"/>
            <a:ext cx="56930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ЗА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Швидкий доступ до інформації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Користування електронною</a:t>
            </a:r>
          </a:p>
          <a:p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поштою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Спілкування з друзями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Нові знайомства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Необмежений доступ до </a:t>
            </a:r>
          </a:p>
          <a:p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розваги (ігри, фільми)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Можливість відпочивати, не</a:t>
            </a:r>
          </a:p>
          <a:p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виходячи з дому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Можливість щось купити    онлайн</a:t>
            </a:r>
            <a:endParaRPr lang="uk-U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691812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Інформація не завжди є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достовірною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Шахрайство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Інтернет-залежність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Негативний вплив на здоров’я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(якщо довго сидіти за комп’ютером)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Доступ сторонніх до особистої інформації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Спам і віруси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1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6865"/>
            <a:ext cx="10972800" cy="1143000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Словник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B13F9A">
                        <a:alpha val="65000"/>
                      </a:srgbClr>
                    </a:gs>
                  </a:gsLst>
                  <a:lin ang="5400000" scaled="0"/>
                </a:gradFill>
                <a:latin typeface="Century Schoolbook"/>
                <a:ea typeface="+mj-ea"/>
                <a:cs typeface="+mj-cs"/>
              </a:rPr>
              <a:t>Кібербулінг</a:t>
            </a:r>
            <a:r>
              <a:rPr lang="uk-UA" dirty="0"/>
              <a:t> </a:t>
            </a:r>
            <a:r>
              <a:rPr lang="uk-UA" dirty="0" smtClean="0"/>
              <a:t> —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це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новітня форма агресії, що передбачає жорстокі дії з метою дошкулити, нашкодити, принизити людину з використанням мобільних телефонів, електронної пошти, соціальних мереж тощо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  <a:p>
            <a:pPr marL="0" lvl="0" indent="361950" algn="just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</a:pPr>
            <a:r>
              <a:rPr lang="uk-UA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Schoolbook"/>
              </a:rPr>
              <a:t>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246" y="3737377"/>
            <a:ext cx="4319507" cy="31206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ÑÐ½ÑÐµÑÐ½ÐµÑ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3" y="0"/>
            <a:ext cx="2441577" cy="20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439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Georgia</vt:lpstr>
      <vt:lpstr>Segoe Script</vt:lpstr>
      <vt:lpstr>Times New Roman</vt:lpstr>
      <vt:lpstr>Verdana</vt:lpstr>
      <vt:lpstr>Специальное оформление</vt:lpstr>
      <vt:lpstr>Тема Office</vt:lpstr>
      <vt:lpstr>Безпечне спілкування в Інтернеті</vt:lpstr>
      <vt:lpstr>Правила ефективного уроку </vt:lpstr>
      <vt:lpstr>Розгадай ребус</vt:lpstr>
      <vt:lpstr>Безпека спілкування у мережі Інтернет</vt:lpstr>
      <vt:lpstr>Задачі уроку</vt:lpstr>
      <vt:lpstr>Знайомство</vt:lpstr>
      <vt:lpstr>Презентация PowerPoint</vt:lpstr>
      <vt:lpstr>Плюси і мінуси інтернету</vt:lpstr>
      <vt:lpstr>Словник</vt:lpstr>
      <vt:lpstr>Запитання для обговорення: </vt:lpstr>
      <vt:lpstr>Презентация PowerPoint</vt:lpstr>
      <vt:lpstr>Вправа «Голосуй ногами»</vt:lpstr>
      <vt:lpstr>Правила безпеки в Інтернеті</vt:lpstr>
      <vt:lpstr>Висновки</vt:lpstr>
      <vt:lpstr> Домашнє завдання (виконується за бажанням)</vt:lpstr>
      <vt:lpstr>Дякую за співпрацю!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спілкування у мережі Інтернет</dc:title>
  <dc:creator>Леонид Лихачёв</dc:creator>
  <cp:lastModifiedBy>Ирина Лихачева</cp:lastModifiedBy>
  <cp:revision>23</cp:revision>
  <dcterms:created xsi:type="dcterms:W3CDTF">2019-01-22T16:43:36Z</dcterms:created>
  <dcterms:modified xsi:type="dcterms:W3CDTF">2019-03-28T12:00:26Z</dcterms:modified>
</cp:coreProperties>
</file>