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65" r:id="rId3"/>
    <p:sldId id="351" r:id="rId4"/>
    <p:sldId id="306" r:id="rId5"/>
    <p:sldId id="349" r:id="rId6"/>
    <p:sldId id="350" r:id="rId7"/>
    <p:sldId id="340" r:id="rId8"/>
    <p:sldId id="341" r:id="rId9"/>
    <p:sldId id="342" r:id="rId10"/>
    <p:sldId id="310" r:id="rId11"/>
    <p:sldId id="299" r:id="rId12"/>
    <p:sldId id="280" r:id="rId13"/>
    <p:sldId id="338" r:id="rId14"/>
    <p:sldId id="278" r:id="rId15"/>
    <p:sldId id="284" r:id="rId16"/>
    <p:sldId id="296" r:id="rId17"/>
    <p:sldId id="297" r:id="rId18"/>
    <p:sldId id="270" r:id="rId19"/>
    <p:sldId id="287" r:id="rId20"/>
    <p:sldId id="304" r:id="rId21"/>
    <p:sldId id="337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4" d="100"/>
          <a:sy n="64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C06D7-2AD4-4380-BB59-17A341C4EB65}" type="datetimeFigureOut">
              <a:rPr lang="uk-UA" smtClean="0"/>
              <a:t>13.03.2019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88AF2-552C-4819-A88F-49AD67559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86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88AF2-552C-4819-A88F-49AD675590D8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96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88AF2-552C-4819-A88F-49AD675590D8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16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77FE-1CA4-46DE-858D-5AA4BE225B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AFE4-A939-4799-B1D0-BD4499CC20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4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1DB3-A1FD-4AC0-A3D1-8DBA6EF13E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77DA-C900-4F85-86E2-D0459E5ED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9936-46A3-4927-BE7B-F5240B5F06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E5A3-01FD-4CBD-B9F0-D6556907CC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1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1911-DBB9-46D4-A2F1-A9C6AB6C9C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AFE4-A939-4799-B1D0-BD4499CC20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A395-B9C4-45C1-8E7B-DC81DBD311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516D-D5AA-412C-B75A-4DA21F062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1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490B-041D-4FE3-BDA5-3E4A1413B1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5827-E2CB-4B0E-AF23-E2F727CCF1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2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52B-805F-4424-B4DD-A89FCD53E1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AB6A-9E86-4C03-AC45-A71F2693A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79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D339-8E9B-4666-A918-AF459B416E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7DEA-222F-4327-92C0-3D741F0D07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64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B7FF-5317-48E5-9953-FC6CA8D73B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4D6E-4914-433E-846E-380EBC6A6E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21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E71C-1D00-46A1-BF35-AD9332AE37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641C-A050-4BAD-87F8-9C02847CE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84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5EBC-9C09-40CA-BE92-8A9E31B9D6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36D2-BFF7-45A9-9B36-2751B12AFB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33C8-4912-44AB-8125-CCAA0CAB67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516D-D5AA-412C-B75A-4DA21F062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78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D012-8344-4F51-954B-8D5373B0E8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4FD7-4E0E-4E57-B284-43FB80A7C6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43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6E72C-DB17-4029-AEBB-B29ABE6AE4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77DA-C900-4F85-86E2-D0459E5ED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15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3E02-048D-48BA-B77D-B89BFB5E99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E5A3-01FD-4CBD-B9F0-D6556907CC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8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CFA1-3480-455A-876B-53C4E78E00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5827-E2CB-4B0E-AF23-E2F727CCF1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7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594C-BFD7-4FF9-92B9-B2434FA54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AB6A-9E86-4C03-AC45-A71F2693A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C7DE-4991-4876-861E-971AC3B073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7DEA-222F-4327-92C0-3D741F0D07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0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EA06-14BD-46DF-955C-1AF30C5002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4D6E-4914-433E-846E-380EBC6A6E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5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80A2-DDE5-4E49-8AD9-B6F92434B6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641C-A050-4BAD-87F8-9C02847CE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9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DC2C-EBCB-40B7-A1A6-B418AF3F3D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36D2-BFF7-45A9-9B36-2751B12AFB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7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C413-048A-4AD4-9ADD-95FBD328BC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4FD7-4E0E-4E57-B284-43FB80A7C6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60EA67-AA5E-49C2-B3D6-ED2B2B8E0A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D24F43-0C6D-4D89-A815-6713FBB1CF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4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2782A6-DD37-4D9D-8FB4-F43A86C2C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D24F43-0C6D-4D89-A815-6713FBB1CF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1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Inchik\Desktop\Награды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33765" cy="35010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68398"/>
            <a:ext cx="476440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8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3" name="Picture 5" descr="C:\Users\Инга\Desktop\нова укр. школа\Фото\1-А\20171214_154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7" y="116632"/>
            <a:ext cx="5027759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C:\Users\Инга\Desktop\нова укр. школа\Фото\1-А\20171214_154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85" y="3208399"/>
            <a:ext cx="3672408" cy="3542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5708781" y="207800"/>
            <a:ext cx="2982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00" b="1" dirty="0" smtClean="0">
                <a:solidFill>
                  <a:srgbClr val="00B050"/>
                </a:solidFill>
              </a:rPr>
              <a:t>«Таємниці  космосу»</a:t>
            </a:r>
            <a:endParaRPr lang="uk-UA" sz="4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762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Ранкові </a:t>
            </a:r>
          </a:p>
          <a:p>
            <a:r>
              <a:rPr lang="uk-UA" sz="3600" b="1" dirty="0" smtClean="0">
                <a:solidFill>
                  <a:srgbClr val="00B050"/>
                </a:solidFill>
              </a:rPr>
              <a:t>зустрічі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1" name="Picture 3" descr="C:\Users\Инга\Desktop\фото школа 2017-18\нуш ФОТО\20171121_080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00" y="250603"/>
            <a:ext cx="5394455" cy="3034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Инга\Desktop\фото школа 2017-18\нуш ФОТО\20171005_080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2" y="3573016"/>
            <a:ext cx="5468100" cy="3075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67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67243" y="6154227"/>
            <a:ext cx="2133600" cy="365125"/>
          </a:xfrm>
        </p:spPr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1" name="Picture 5" descr="C:\Users\Инга\Desktop\нова укр. школа\Фото\1-А\20180205_105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3579862" cy="4773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:\Users\Инга\Desktop\нова укр. школа\Фото\1-А\IMG-1aaca686170246b5716a25db9878d11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7" y="1348434"/>
            <a:ext cx="3925911" cy="5234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79512" y="402928"/>
            <a:ext cx="454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«Календар  настрою»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9" y="5325371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«Скриньки  </a:t>
            </a:r>
            <a:r>
              <a:rPr lang="uk-UA" sz="3600" b="1" dirty="0" smtClean="0">
                <a:solidFill>
                  <a:srgbClr val="00B050"/>
                </a:solidFill>
              </a:rPr>
              <a:t>побажань» </a:t>
            </a:r>
            <a:endParaRPr lang="uk-UA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Инга\Desktop\фото школа 2017-18\нуш ФОТО\20171026_113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42" y="2348880"/>
            <a:ext cx="6525466" cy="367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79" y="764704"/>
            <a:ext cx="2755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парт </a:t>
            </a:r>
          </a:p>
          <a:p>
            <a:pPr algn="ctr"/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групам – 6 учнів</a:t>
            </a:r>
          </a:p>
          <a:p>
            <a:pPr algn="ctr"/>
            <a:endParaRPr lang="uk-UA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970309"/>
            <a:ext cx="2929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Групова робота</a:t>
            </a:r>
            <a:endParaRPr lang="uk-UA" sz="3200" b="1" dirty="0">
              <a:solidFill>
                <a:srgbClr val="00B050"/>
              </a:solidFill>
            </a:endParaRPr>
          </a:p>
        </p:txBody>
      </p:sp>
      <p:pic>
        <p:nvPicPr>
          <p:cNvPr id="7171" name="Picture 3" descr="C:\Users\Инга\Desktop\нова укр. школа\Фото\1-А\1-б\IMG_20180117_084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6" y="185225"/>
            <a:ext cx="4212177" cy="3159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Users\Инга\Desktop\нова укр. школа\Фото\1-А\20180130_081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02" y="3659693"/>
            <a:ext cx="4992554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2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58685"/>
            <a:ext cx="5970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Діяльнісний  підхід до навчання</a:t>
            </a:r>
            <a:endParaRPr lang="uk-UA" sz="32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6" y="751203"/>
            <a:ext cx="5476041" cy="3080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75" y="3447711"/>
            <a:ext cx="5575603" cy="313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97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8" name="Picture 4" descr="C:\Users\Инга\Desktop\фото школа 2017-18\досліди\20171130_083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18" y="548680"/>
            <a:ext cx="2826326" cy="502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086954" y="1196752"/>
            <a:ext cx="3878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Досліди на уроках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6150" name="Picture 6" descr="C:\Users\Инга\Desktop\нова укр. школа\Фото\1-А\20170928_102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738708" cy="3045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70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C:\Users\Инга Юрьевна\Desktop\20171019_0847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/>
          <a:stretch/>
        </p:blipFill>
        <p:spPr bwMode="auto">
          <a:xfrm>
            <a:off x="3859042" y="3790148"/>
            <a:ext cx="4160115" cy="2854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220072" y="1585584"/>
            <a:ext cx="3166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Перші проекти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6147" name="Picture 3" descr="C:\Users\Инга\Desktop\нова укр. школа\Фото\1-А\1-б\IMG_20180123_115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0" y="465888"/>
            <a:ext cx="4135658" cy="310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21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624"/>
            <a:ext cx="5120568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12160" y="386660"/>
            <a:ext cx="26949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ЦЕНТРИ </a:t>
            </a:r>
          </a:p>
          <a:p>
            <a:pPr algn="ctr"/>
            <a:r>
              <a:rPr lang="uk-UA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endParaRPr lang="uk-UA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5882" y="5733256"/>
            <a:ext cx="3969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  <a:p>
            <a:pPr algn="ctr"/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УСАМІТНЕННЯ  В КЛАСІ</a:t>
            </a:r>
            <a:endParaRPr lang="uk-UA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Инга\Desktop\фото школа 2017-18\нуш ФОТО\20170920_130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2448272" cy="41337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Инга\Desktop\нова укр. школа\Фото\1-А\IMG-e586f946c67a17bb028dcce0aebce89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04256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14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5" name="Picture 5" descr="C:\Users\Инга\Desktop\фото школа 2017-18\20180117_085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540151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220072" y="1546523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перерви</a:t>
            </a:r>
            <a:endParaRPr lang="uk-UA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569718"/>
            <a:ext cx="4164212" cy="3123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48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9142" y="332656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НА ЯКИХ ЦІННОСТЯХ ҐРУНТУЄТЬСЯ ПРОЕКТ НОВОГО ДЕРЖАВНОГО </a:t>
            </a:r>
            <a:r>
              <a:rPr lang="ru-RU" sz="3200" b="1" dirty="0" smtClean="0">
                <a:solidFill>
                  <a:srgbClr val="C00000"/>
                </a:solidFill>
              </a:rPr>
              <a:t>СТАНДАРТУ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9142" y="2420888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ДИТИНСТВО</a:t>
            </a:r>
            <a:endParaRPr lang="uk-UA" sz="3200" b="1" dirty="0">
              <a:solidFill>
                <a:srgbClr val="00B050"/>
              </a:solidFill>
            </a:endParaRPr>
          </a:p>
          <a:p>
            <a:r>
              <a:rPr lang="uk-UA" sz="3200" b="1" dirty="0" smtClean="0">
                <a:solidFill>
                  <a:srgbClr val="00B050"/>
                </a:solidFill>
              </a:rPr>
              <a:t>              РАДІСТЬ</a:t>
            </a:r>
            <a:endParaRPr lang="uk-UA" sz="3200" b="1" dirty="0">
              <a:solidFill>
                <a:srgbClr val="00B050"/>
              </a:solidFill>
            </a:endParaRPr>
          </a:p>
          <a:p>
            <a:r>
              <a:rPr lang="uk-UA" sz="3200" b="1" dirty="0" smtClean="0">
                <a:solidFill>
                  <a:srgbClr val="00B050"/>
                </a:solidFill>
              </a:rPr>
              <a:t>                      ОСОБИСТІСТЬ</a:t>
            </a:r>
            <a:endParaRPr lang="uk-UA" sz="3200" b="1" dirty="0">
              <a:solidFill>
                <a:srgbClr val="00B050"/>
              </a:solidFill>
            </a:endParaRPr>
          </a:p>
          <a:p>
            <a:r>
              <a:rPr lang="uk-UA" sz="3200" b="1" dirty="0" smtClean="0">
                <a:solidFill>
                  <a:srgbClr val="00B050"/>
                </a:solidFill>
              </a:rPr>
              <a:t>                              ЗДОРОВ’Я</a:t>
            </a:r>
            <a:endParaRPr lang="uk-UA" sz="3200" b="1" dirty="0">
              <a:solidFill>
                <a:srgbClr val="00B050"/>
              </a:solidFill>
            </a:endParaRPr>
          </a:p>
          <a:p>
            <a:r>
              <a:rPr lang="uk-UA" sz="3200" b="1" dirty="0" smtClean="0">
                <a:solidFill>
                  <a:srgbClr val="00B050"/>
                </a:solidFill>
              </a:rPr>
              <a:t>                                           БЕЗПЕКА</a:t>
            </a:r>
            <a:endParaRPr lang="uk-UA" sz="3200" b="1" dirty="0">
              <a:solidFill>
                <a:srgbClr val="00B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6261"/>
            <a:ext cx="2376264" cy="3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29637"/>
              </p:ext>
            </p:extLst>
          </p:nvPr>
        </p:nvGraphicFramePr>
        <p:xfrm>
          <a:off x="1504402" y="800262"/>
          <a:ext cx="6552729" cy="5961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5040560"/>
                <a:gridCol w="936105"/>
              </a:tblGrid>
              <a:tr h="414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</a:endParaRPr>
                    </a:p>
                  </a:txBody>
                  <a:tcPr marL="56262" marR="56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Назва засобів навчання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5">
                          <a:effectLst/>
                        </a:rPr>
                        <a:t>Кількість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57530" algn="l"/>
                        </a:tabLst>
                      </a:pPr>
                      <a:r>
                        <a:rPr lang="uk-UA" sz="1400" b="1" dirty="0">
                          <a:effectLst/>
                        </a:rPr>
                        <a:t> Одномісні парти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>
                          <a:effectLst/>
                        </a:rPr>
                        <a:t>30 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57530" algn="l"/>
                          <a:tab pos="5784850" algn="l"/>
                        </a:tabLst>
                      </a:pPr>
                      <a:r>
                        <a:rPr lang="uk-UA" sz="1400" b="1" dirty="0">
                          <a:effectLst/>
                        </a:rPr>
                        <a:t>Ноутбук </a:t>
                      </a:r>
                      <a:r>
                        <a:rPr lang="ru-RU" sz="1400" b="1" dirty="0" err="1">
                          <a:effectLst/>
                        </a:rPr>
                        <a:t>Asus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VivoBook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Max</a:t>
                      </a:r>
                      <a:r>
                        <a:rPr lang="ru-RU" sz="1400" b="1" dirty="0">
                          <a:effectLst/>
                        </a:rPr>
                        <a:t> X</a:t>
                      </a:r>
                      <a:r>
                        <a:rPr lang="uk-UA" sz="1400" b="1" dirty="0">
                          <a:effectLst/>
                        </a:rPr>
                        <a:t>541</a:t>
                      </a:r>
                      <a:r>
                        <a:rPr lang="ru-RU" sz="1400" b="1" dirty="0">
                          <a:effectLst/>
                        </a:rPr>
                        <a:t>UA</a:t>
                      </a:r>
                      <a:r>
                        <a:rPr lang="uk-UA" sz="1400" b="1" dirty="0">
                          <a:effectLst/>
                        </a:rPr>
                        <a:t> (</a:t>
                      </a:r>
                      <a:r>
                        <a:rPr lang="ru-RU" sz="1400" b="1" dirty="0">
                          <a:effectLst/>
                        </a:rPr>
                        <a:t>X</a:t>
                      </a:r>
                      <a:r>
                        <a:rPr lang="uk-UA" sz="1400" b="1" dirty="0">
                          <a:effectLst/>
                        </a:rPr>
                        <a:t>541</a:t>
                      </a:r>
                      <a:r>
                        <a:rPr lang="ru-RU" sz="1400" b="1" dirty="0">
                          <a:effectLst/>
                        </a:rPr>
                        <a:t>UA</a:t>
                      </a:r>
                      <a:r>
                        <a:rPr lang="uk-UA" sz="1400" b="1" dirty="0">
                          <a:effectLst/>
                        </a:rPr>
                        <a:t>-</a:t>
                      </a:r>
                      <a:r>
                        <a:rPr lang="ru-RU" sz="1400" b="1" dirty="0">
                          <a:effectLst/>
                        </a:rPr>
                        <a:t>GQ</a:t>
                      </a:r>
                      <a:r>
                        <a:rPr lang="uk-UA" sz="1400" b="1" dirty="0">
                          <a:effectLst/>
                        </a:rPr>
                        <a:t>1555</a:t>
                      </a:r>
                      <a:r>
                        <a:rPr lang="ru-RU" sz="1400" b="1" dirty="0">
                          <a:effectLst/>
                        </a:rPr>
                        <a:t>D</a:t>
                      </a:r>
                      <a:r>
                        <a:rPr lang="uk-UA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57530" algn="l"/>
                          <a:tab pos="5784850" algn="l"/>
                        </a:tabLst>
                      </a:pPr>
                      <a:r>
                        <a:rPr lang="uk-UA" sz="1400" b="1" dirty="0">
                          <a:effectLst/>
                        </a:rPr>
                        <a:t>Екран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57530" algn="l"/>
                          <a:tab pos="57848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Проектор </a:t>
                      </a:r>
                      <a:r>
                        <a:rPr lang="ru-RU" sz="1400" b="1" dirty="0" err="1">
                          <a:effectLst/>
                        </a:rPr>
                        <a:t>Epson</a:t>
                      </a:r>
                      <a:r>
                        <a:rPr lang="ru-RU" sz="1400" b="1" dirty="0">
                          <a:effectLst/>
                        </a:rPr>
                        <a:t> EB-945H (V11H684040)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Навчальні центри (меблі)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Фабрика друку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R="585470">
                        <a:spcAft>
                          <a:spcPts val="0"/>
                        </a:spcAft>
                        <a:tabLst>
                          <a:tab pos="557530" algn="l"/>
                          <a:tab pos="578485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Мікроскоп дитячий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Дошка (</a:t>
                      </a:r>
                      <a:r>
                        <a:rPr lang="uk-UA" sz="1400" b="1" spc="-10" dirty="0" err="1">
                          <a:effectLst/>
                        </a:rPr>
                        <a:t>флеп</a:t>
                      </a:r>
                      <a:r>
                        <a:rPr lang="uk-UA" sz="1400" b="1" spc="-10" dirty="0">
                          <a:effectLst/>
                        </a:rPr>
                        <a:t>-чарт)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R="585470">
                        <a:spcAft>
                          <a:spcPts val="0"/>
                        </a:spcAft>
                        <a:tabLst>
                          <a:tab pos="557530" algn="l"/>
                          <a:tab pos="578485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Килим іграшковий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Килим для відпочинку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«Парашут» (для проведення динамічних перерв)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Стенди навчальні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Магнітна стрічка «Абетка українська»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Магнітна стрічка «Числа від1-20»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Картки з англійської мови "</a:t>
                      </a:r>
                      <a:r>
                        <a:rPr lang="uk-UA" sz="1400" b="1" spc="-10" dirty="0" err="1">
                          <a:effectLst/>
                        </a:rPr>
                        <a:t>Ангійські</a:t>
                      </a:r>
                      <a:r>
                        <a:rPr lang="uk-UA" sz="1400" b="1" spc="-10" dirty="0">
                          <a:effectLst/>
                        </a:rPr>
                        <a:t> букви"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Набір цифр і знаків (демонстраційний з набором  магнітів)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Набір цифр (роздатковий) формат А6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60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Набір моделей геометричних тіл та фігур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37651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Демонстраційний комплект вимірювальних приладів (лінійка 1м, 2 трикутники, циркуль)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Глобус політичний (Ø 260 мм)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Лупа шкільна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Настільні розвивальні ігри (комплект)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Контейнер для зберігання роздаткового матеріалу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Бібліотека дитячих книжок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  <a:tr h="207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55065" algn="l"/>
                          <a:tab pos="6285230" algn="l"/>
                        </a:tabLs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>
                          <a:effectLst/>
                        </a:rPr>
                        <a:t>Папір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5065" algn="l"/>
                          <a:tab pos="6285230" algn="l"/>
                        </a:tabLst>
                      </a:pPr>
                      <a:r>
                        <a:rPr lang="uk-UA" sz="1400" b="1" spc="-10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2" marR="56262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7584" y="188640"/>
            <a:ext cx="7906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55700" algn="l"/>
                <a:tab pos="6284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55700" algn="l"/>
                <a:tab pos="6284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55700" algn="l"/>
                <a:tab pos="6284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55700" algn="l"/>
                <a:tab pos="6284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55700" algn="l"/>
                <a:tab pos="6284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55700" algn="l"/>
                <a:tab pos="6284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55700" algn="l"/>
                <a:tab pos="6284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55700" algn="l"/>
                <a:tab pos="6284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55700" algn="l"/>
                <a:tab pos="62849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  <a:tab pos="6284913" algn="l"/>
              </a:tabLst>
            </a:pPr>
            <a:r>
              <a:rPr kumimoji="0" lang="uk-UA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Засоби</a:t>
            </a:r>
            <a:r>
              <a:rPr kumimoji="0" lang="uk-UA" altLang="zh-CN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uk-UA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навчання для Нової української школи для двох класів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  <a:tab pos="6284913" algn="l"/>
              </a:tabLst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596" y="476672"/>
            <a:ext cx="6102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</a:rPr>
              <a:t>ЯК </a:t>
            </a:r>
            <a:r>
              <a:rPr lang="ru-RU" sz="3200" b="1" dirty="0" smtClean="0">
                <a:solidFill>
                  <a:srgbClr val="C00000"/>
                </a:solidFill>
              </a:rPr>
              <a:t>ЗМІНИВСЯ ЗМІСТ НАВЧАННЯ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	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Інтегорований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курс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  </a:t>
            </a:r>
            <a:r>
              <a:rPr lang="ru-RU" sz="3200" b="1" dirty="0" smtClean="0">
                <a:solidFill>
                  <a:srgbClr val="00B050"/>
                </a:solidFill>
              </a:rPr>
              <a:t>     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Я </a:t>
            </a:r>
            <a:r>
              <a:rPr lang="ru-RU" sz="32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пізнаю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світ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» 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- 7 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годин  </a:t>
            </a:r>
          </a:p>
          <a:p>
            <a:r>
              <a:rPr lang="ru-RU" sz="32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Освітні</a:t>
            </a:r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 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галузі</a:t>
            </a:r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: 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мовно-літературна</a:t>
            </a:r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математична</a:t>
            </a:r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природнича</a:t>
            </a:r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технологічна</a:t>
            </a:r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соціальна</a:t>
            </a:r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 і 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здоров'язбережна</a:t>
            </a:r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громадянська</a:t>
            </a:r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і 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історична</a:t>
            </a:r>
            <a:r>
              <a:rPr lang="ru-RU" sz="32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.</a:t>
            </a:r>
            <a:endParaRPr lang="uk-UA" sz="32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Тематика </a:t>
            </a:r>
            <a:r>
              <a:rPr lang="ru-RU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тижнів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Я 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школяр», 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Мій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 клас», 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Моє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довкілля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», 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«Я і моя </a:t>
            </a:r>
            <a:r>
              <a:rPr lang="ru-RU" sz="3200" b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Батьківщина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», «</a:t>
            </a:r>
            <a:r>
              <a:rPr lang="ru-RU" sz="3200" b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Осінь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», 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Я - </a:t>
            </a:r>
            <a:r>
              <a:rPr lang="ru-RU" sz="3200" b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підприємливий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», Театр», 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«Мода»,</a:t>
            </a: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Пригоди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крапельки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», «</a:t>
            </a:r>
            <a:r>
              <a:rPr lang="ru-RU" sz="32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Таємниці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космосу», «</a:t>
            </a:r>
            <a:r>
              <a:rPr lang="ru-RU" sz="32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Світ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захоплень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», «Ми </a:t>
            </a:r>
            <a:r>
              <a:rPr lang="ru-RU" sz="32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мандрівники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», «Спорт»…</a:t>
            </a:r>
          </a:p>
          <a:p>
            <a:endParaRPr lang="ru-RU" sz="3200" b="1" dirty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	</a:t>
            </a:r>
            <a:endParaRPr lang="uk-UA" sz="32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847" y="0"/>
            <a:ext cx="77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Таблиця розподілу навчального часу</a:t>
            </a:r>
            <a:endParaRPr lang="uk-UA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738533"/>
              </p:ext>
            </p:extLst>
          </p:nvPr>
        </p:nvGraphicFramePr>
        <p:xfrm>
          <a:off x="971601" y="908716"/>
          <a:ext cx="7272809" cy="5670442"/>
        </p:xfrm>
        <a:graphic>
          <a:graphicData uri="http://schemas.openxmlformats.org/drawingml/2006/table">
            <a:tbl>
              <a:tblPr/>
              <a:tblGrid>
                <a:gridCol w="4720441"/>
                <a:gridCol w="1276184"/>
                <a:gridCol w="1276184"/>
              </a:tblGrid>
              <a:tr h="472996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Times New Roman"/>
                          <a:ea typeface="Times New Roman"/>
                        </a:rPr>
                        <a:t>Навчальні предмети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Times New Roman"/>
                          <a:ea typeface="Times New Roman"/>
                        </a:rPr>
                        <a:t>Кількість годин на тиждень у класах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970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1-А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1-Б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Українська мова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Мистецтво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79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Інтегрований курс «Я досліджую світ» ( галузі :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мовно літературна - 2;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математична – 1;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природнича – 2;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технологічна – 1;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соціальна і </a:t>
                      </a:r>
                      <a:r>
                        <a:rPr lang="uk-UA" sz="1400" b="1" dirty="0" err="1">
                          <a:effectLst/>
                          <a:latin typeface="Times New Roman"/>
                          <a:ea typeface="Times New Roman"/>
                        </a:rPr>
                        <a:t>здоров’язбережна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 – 0,5;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громадянська та історична – 0,5)*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4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Іноземна мова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(англійська)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2+1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2+1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Фізична культура**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Хореографія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Усього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19+3+1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19+3+1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1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Додаткові години на вивчення предметів інваріантної складової, курси за вибором, проведення індивідуальних консультацій та групових занять.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4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Гранично допустиме тижневе навчальне навантаження на учня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1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Сумарна кількість навчальних годин інваріантної і варіативної складових, що фінансується з бюджету (без урахування поділу класів на групи)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1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0"/>
            <a:ext cx="3749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РОЗКЛАД  УРОКІВ</a:t>
            </a:r>
            <a:endParaRPr lang="uk-UA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89324"/>
              </p:ext>
            </p:extLst>
          </p:nvPr>
        </p:nvGraphicFramePr>
        <p:xfrm>
          <a:off x="827584" y="476672"/>
          <a:ext cx="7272809" cy="5996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940"/>
                <a:gridCol w="507441"/>
                <a:gridCol w="3001138"/>
                <a:gridCol w="3112290"/>
              </a:tblGrid>
              <a:tr h="2522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5932" marR="5932" marT="593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1-А   №313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1-Б   №315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107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понеділок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5932" marR="5932" marT="5932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1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effectLst/>
                        </a:rPr>
                        <a:t>Англ.мова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Англ</a:t>
                      </a:r>
                      <a:r>
                        <a:rPr lang="ru-RU" sz="1600" b="1" u="none" strike="noStrike" dirty="0" smtClean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3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effectLst/>
                        </a:rPr>
                        <a:t>Англ.мова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Англ</a:t>
                      </a:r>
                      <a:r>
                        <a:rPr lang="ru-RU" sz="1600" b="1" u="none" strike="noStrike" dirty="0" smtClean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Фізкультура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</a:rPr>
                        <a:t>Фізкультура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</a:rPr>
                        <a:t>Мистецтво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10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вівторок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5932" marR="5932" marT="5932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effectLst/>
                        </a:rPr>
                        <a:t>Англ.мова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Англ</a:t>
                      </a:r>
                      <a:r>
                        <a:rPr lang="ru-RU" sz="1600" b="1" u="none" strike="noStrike" dirty="0" smtClean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effectLst/>
                        </a:rPr>
                        <a:t>Англ.мова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Англ</a:t>
                      </a:r>
                      <a:r>
                        <a:rPr lang="ru-RU" sz="1600" b="1" u="none" strike="noStrike" dirty="0" smtClean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середа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5932" marR="5932" marT="5932" marB="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1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3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</a:rPr>
                        <a:t>Мистецтво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</a:rPr>
                        <a:t>Мистецтво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>
                          <a:effectLst/>
                        </a:rPr>
                        <a:t>мова</a:t>
                      </a:r>
                      <a:r>
                        <a:rPr lang="ru-RU" sz="1600" b="1" u="none" strike="noStrike" dirty="0">
                          <a:effectLst/>
                        </a:rPr>
                        <a:t>/</a:t>
                      </a:r>
                      <a:r>
                        <a:rPr lang="ru-RU" sz="1600" b="1" u="none" strike="noStrike" dirty="0" err="1">
                          <a:effectLst/>
                        </a:rPr>
                        <a:t>укр.мова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</a:rPr>
                        <a:t>Фізкультура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5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Фізкультура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>
                          <a:effectLst/>
                        </a:rPr>
                        <a:t>мова</a:t>
                      </a:r>
                      <a:r>
                        <a:rPr lang="ru-RU" sz="1600" b="1" u="none" strike="noStrike" dirty="0">
                          <a:effectLst/>
                        </a:rPr>
                        <a:t>/</a:t>
                      </a:r>
                      <a:r>
                        <a:rPr lang="ru-RU" sz="1600" b="1" u="none" strike="noStrike" dirty="0" err="1">
                          <a:effectLst/>
                        </a:rPr>
                        <a:t>укр.мова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0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Четвер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5932" marR="5932" marT="5932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1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3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Англ</a:t>
                      </a:r>
                      <a:r>
                        <a:rPr lang="ru-RU" sz="1600" b="1" u="none" strike="noStrike" dirty="0" smtClean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Англ</a:t>
                      </a:r>
                      <a:r>
                        <a:rPr lang="ru-RU" sz="1600" b="1" u="none" strike="noStrike" dirty="0" smtClean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Англ</a:t>
                      </a:r>
                      <a:r>
                        <a:rPr lang="ru-RU" sz="1600" b="1" u="none" strike="noStrike" dirty="0" smtClean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effectLst/>
                        </a:rPr>
                        <a:t>Англ.мова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 / </a:t>
                      </a:r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>
                          <a:effectLst/>
                        </a:rPr>
                        <a:t>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107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п'ятниця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5932" marR="5932" marT="5932" marB="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1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>
                          <a:effectLst/>
                        </a:rPr>
                        <a:t>дослідж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світ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Математика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3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Укр. мова/укр.мова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</a:rPr>
                        <a:t>Хореографія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</a:rPr>
                        <a:t>Хореографія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</a:rPr>
                        <a:t>Укр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r>
                        <a:rPr lang="ru-RU" sz="1600" b="1" u="none" strike="noStrike" dirty="0" err="1">
                          <a:effectLst/>
                        </a:rPr>
                        <a:t>мова</a:t>
                      </a:r>
                      <a:r>
                        <a:rPr lang="ru-RU" sz="1600" b="1" u="none" strike="noStrike" dirty="0">
                          <a:effectLst/>
                        </a:rPr>
                        <a:t>/</a:t>
                      </a:r>
                      <a:r>
                        <a:rPr lang="ru-RU" sz="1600" b="1" u="none" strike="noStrike" dirty="0" err="1">
                          <a:effectLst/>
                        </a:rPr>
                        <a:t>укр.мова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5</a:t>
                      </a:r>
                      <a:endParaRPr lang="ru-RU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</a:rPr>
                        <a:t>Мистецтво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Я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досліджую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932" marR="5932" marT="59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8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нга Юрьевна\Desktop\IMG-e0305e668a6f6431c98f6abb997d8b3e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5777" r="4012" b="24922"/>
          <a:stretch/>
        </p:blipFill>
        <p:spPr bwMode="auto">
          <a:xfrm>
            <a:off x="1504603" y="4039970"/>
            <a:ext cx="5477008" cy="278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Инга\Desktop\нова укр. школа\Фото\1-А\ХАНО 1 клас\20170919_114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1" y="906824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Инга\Desktop\нова укр. школа\Фото\1-А\ХАНО 1 клас\20170920_132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47" y="1032421"/>
            <a:ext cx="4572000" cy="3010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822847" y="0"/>
            <a:ext cx="7781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00" b="1" dirty="0" smtClean="0">
                <a:solidFill>
                  <a:srgbClr val="00B050"/>
                </a:solidFill>
              </a:rPr>
              <a:t>Тема тижня «Мій /наш  клас»</a:t>
            </a:r>
            <a:endParaRPr lang="uk-UA" sz="4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4" y="814237"/>
            <a:ext cx="3744416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30" y="1052736"/>
            <a:ext cx="3744416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76" y="4085461"/>
            <a:ext cx="3555816" cy="2666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:\Users\Инга\Desktop\нова укр. школа\Фото\1-А\20170915_1017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4" y="3861048"/>
            <a:ext cx="3650922" cy="273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822847" y="0"/>
            <a:ext cx="7781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00" b="1" dirty="0" smtClean="0">
                <a:solidFill>
                  <a:srgbClr val="00B050"/>
                </a:solidFill>
              </a:rPr>
              <a:t>Тема тижня «Моє довкілля»</a:t>
            </a:r>
            <a:endParaRPr lang="uk-UA" sz="4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1" y="904156"/>
            <a:ext cx="4329572" cy="3247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704685" cy="2778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8243"/>
            <a:ext cx="3612495" cy="2709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5"/>
            <a:ext cx="4788388" cy="3380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7781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00" b="1" dirty="0" smtClean="0">
                <a:solidFill>
                  <a:srgbClr val="00B050"/>
                </a:solidFill>
              </a:rPr>
              <a:t>Тема тижня «Осінь»</a:t>
            </a:r>
            <a:endParaRPr lang="uk-UA" sz="4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7" y="908721"/>
            <a:ext cx="3473995" cy="2867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10" y="4019316"/>
            <a:ext cx="3497129" cy="2625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Инга Юрьевна\Desktop\20171019_0847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/>
          <a:stretch/>
        </p:blipFill>
        <p:spPr bwMode="auto">
          <a:xfrm>
            <a:off x="4452224" y="908720"/>
            <a:ext cx="4267103" cy="2928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Инга Юрьевна\Desktop\20171019_0859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/>
          <a:stretch/>
        </p:blipFill>
        <p:spPr bwMode="auto">
          <a:xfrm>
            <a:off x="822847" y="3836892"/>
            <a:ext cx="3401330" cy="2808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641C-A050-4BAD-87F8-9C02847CE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847" y="0"/>
            <a:ext cx="7781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00" b="1" dirty="0" smtClean="0">
                <a:solidFill>
                  <a:srgbClr val="00B050"/>
                </a:solidFill>
              </a:rPr>
              <a:t>Тема тижня «Підприємливий»</a:t>
            </a:r>
            <a:endParaRPr lang="uk-UA" sz="4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13159</TotalTime>
  <Words>597</Words>
  <Application>Microsoft Office PowerPoint</Application>
  <PresentationFormat>Экран (4:3)</PresentationFormat>
  <Paragraphs>233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- ШКОЛЯР</dc:title>
  <dc:creator>Admin</dc:creator>
  <cp:lastModifiedBy>Инга</cp:lastModifiedBy>
  <cp:revision>150</cp:revision>
  <dcterms:created xsi:type="dcterms:W3CDTF">2017-10-18T16:31:33Z</dcterms:created>
  <dcterms:modified xsi:type="dcterms:W3CDTF">2019-03-13T12:20:42Z</dcterms:modified>
</cp:coreProperties>
</file>