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281" r:id="rId3"/>
    <p:sldId id="296" r:id="rId4"/>
    <p:sldId id="305" r:id="rId5"/>
    <p:sldId id="306" r:id="rId6"/>
    <p:sldId id="304" r:id="rId7"/>
    <p:sldId id="303" r:id="rId8"/>
    <p:sldId id="302" r:id="rId9"/>
    <p:sldId id="301" r:id="rId10"/>
    <p:sldId id="299" r:id="rId11"/>
    <p:sldId id="300" r:id="rId12"/>
    <p:sldId id="297" r:id="rId13"/>
    <p:sldId id="298" r:id="rId14"/>
    <p:sldId id="29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7276" y="216404"/>
            <a:ext cx="8714700" cy="64529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59" y="218136"/>
            <a:ext cx="8742465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7558608" cy="5040560"/>
          </a:xfrm>
        </p:spPr>
        <p:txBody>
          <a:bodyPr>
            <a:normAutofit/>
          </a:bodyPr>
          <a:lstStyle/>
          <a:p>
            <a:r>
              <a:rPr lang="uk-UA" sz="66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Фізичний  диктант 9 клас</a:t>
            </a:r>
            <a:r>
              <a:rPr lang="uk-UA" sz="72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/>
            </a:r>
            <a:br>
              <a:rPr lang="uk-UA" sz="72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</a:br>
            <a:r>
              <a:rPr lang="uk-UA" sz="32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/>
            </a:r>
            <a:br>
              <a:rPr lang="uk-UA" sz="32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</a:br>
            <a:r>
              <a:rPr lang="uk-UA" sz="48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Магнітне  поле - </a:t>
            </a:r>
            <a:r>
              <a:rPr lang="uk-UA" sz="48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2</a:t>
            </a:r>
            <a:r>
              <a:rPr lang="uk-UA" sz="48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/>
            </a:r>
            <a:br>
              <a:rPr lang="uk-UA" sz="48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</a:br>
            <a:r>
              <a:rPr lang="en-US" sz="48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/>
            </a:r>
            <a:br>
              <a:rPr lang="en-US" sz="48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</a:br>
            <a:r>
              <a:rPr lang="uk-UA" sz="20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Якщо  Ви  готові - натисніть  ліву  кнопку  миші.</a:t>
            </a:r>
            <a:br>
              <a:rPr lang="uk-UA" sz="20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</a:br>
            <a:r>
              <a:rPr lang="uk-UA" sz="20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Бажаємо  успіху !!!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59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ircle/>
        <p:sndAc>
          <p:stSnd>
            <p:snd r:embed="rId2" name="voltage.wav"/>
          </p:stSnd>
        </p:sndAc>
      </p:transition>
    </mc:Choice>
    <mc:Fallback xmlns="">
      <p:transition spd="slow">
        <p:circle/>
        <p:sndAc>
          <p:stSnd>
            <p:snd r:embed="rId5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312368"/>
          </a:xfrm>
        </p:spPr>
        <p:txBody>
          <a:bodyPr>
            <a:normAutofit/>
          </a:bodyPr>
          <a:lstStyle/>
          <a:p>
            <a:pPr marL="342900" lvl="0" indent="-342900" algn="l" fontAlgn="base">
              <a:spcBef>
                <a:spcPct val="20000"/>
              </a:spcBef>
              <a:spcAft>
                <a:spcPct val="0"/>
              </a:spcAft>
            </a:pP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9.  В  чому  суть  сонячного  вітру?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Физика\2.Фізика.Диск 3\Таблиці,схеми,плакати  з  фізики\Наочність.Магнітне поле\7 (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717" y="4581128"/>
            <a:ext cx="2828925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656493"/>
      </p:ext>
    </p:extLst>
  </p:cSld>
  <p:clrMapOvr>
    <a:masterClrMapping/>
  </p:clrMapOvr>
  <p:transition spd="slow" advTm="60000">
    <p:push dir="u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6766520" cy="3456384"/>
          </a:xfrm>
        </p:spPr>
        <p:txBody>
          <a:bodyPr>
            <a:normAutofit/>
          </a:bodyPr>
          <a:lstStyle/>
          <a:p>
            <a:pPr marL="342900" lvl="0" indent="-342900" algn="l" fontAlgn="base">
              <a:spcBef>
                <a:spcPct val="20000"/>
              </a:spcBef>
              <a:spcAft>
                <a:spcPct val="0"/>
              </a:spcAft>
            </a:pPr>
            <a:r>
              <a:rPr lang="uk-UA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 </a:t>
            </a:r>
            <a:r>
              <a:rPr lang="uk-UA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  10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.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Вкажіть  магнітні </a:t>
            </a:r>
            <a:b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</a:b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         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полюси 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магнітів.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069480"/>
            <a:ext cx="3600450" cy="323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696681"/>
      </p:ext>
    </p:extLst>
  </p:cSld>
  <p:clrMapOvr>
    <a:masterClrMapping/>
  </p:clrMapOvr>
  <p:transition spd="slow" advTm="40000">
    <p:push dir="u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39604"/>
            <a:ext cx="7772400" cy="2677428"/>
          </a:xfrm>
        </p:spPr>
        <p:txBody>
          <a:bodyPr>
            <a:normAutofit fontScale="90000"/>
          </a:bodyPr>
          <a:lstStyle/>
          <a:p>
            <a:pPr marL="342900" lvl="0" indent="-342900" algn="l" fontAlgn="base">
              <a:spcBef>
                <a:spcPct val="20000"/>
              </a:spcBef>
              <a:spcAft>
                <a:spcPct val="0"/>
              </a:spcAft>
            </a:pP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11. Як  залежить  сила  Ампера  від  кута  між  напрямками  вектора  магнітної  індукції та  сили  струму  в  провіднику?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4982"/>
      </p:ext>
    </p:extLst>
  </p:cSld>
  <p:clrMapOvr>
    <a:masterClrMapping/>
  </p:clrMapOvr>
  <p:transition spd="slow" advTm="40000">
    <p:push dir="u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46398"/>
            <a:ext cx="5182344" cy="3086658"/>
          </a:xfrm>
        </p:spPr>
        <p:txBody>
          <a:bodyPr>
            <a:normAutofit/>
          </a:bodyPr>
          <a:lstStyle/>
          <a:p>
            <a:pPr marL="342900" lvl="0" indent="-342900" algn="l" fontAlgn="base">
              <a:spcBef>
                <a:spcPct val="20000"/>
              </a:spcBef>
              <a:spcAft>
                <a:spcPct val="0"/>
              </a:spcAft>
            </a:pP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12.  Як  зміниться</a:t>
            </a:r>
            <a:b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видовження</a:t>
            </a:r>
            <a:b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пружини?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D:\Физика\2.Фізика.Диск 3\Таблиці,схеми,плакати  з  фізики\Наочність.Магнітне поле\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80728"/>
            <a:ext cx="2396010" cy="530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216587"/>
      </p:ext>
    </p:extLst>
  </p:cSld>
  <p:clrMapOvr>
    <a:masterClrMapping/>
  </p:clrMapOvr>
  <p:transition spd="slow" advTm="90000">
    <p:push dir="u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5472608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Вітаємо  Вас!!!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  дійшли  фінішу.</a:t>
            </a:r>
            <a:br>
              <a: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Сподіваємося  на  </a:t>
            </a:r>
            <a:r>
              <a:rPr lang="uk-U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гарне  </a:t>
            </a:r>
            <a:r>
              <a: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засвоєння   </a:t>
            </a:r>
            <a:r>
              <a:rPr lang="uk-U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вами  </a:t>
            </a:r>
            <a:r>
              <a: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вивченого  матеріалу. </a:t>
            </a:r>
            <a:br>
              <a: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Бажаємо успіху на </a:t>
            </a:r>
            <a:br>
              <a:rPr lang="uk-U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контрольній  роботі!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90151"/>
      </p:ext>
    </p:extLst>
  </p:cSld>
  <p:clrMapOvr>
    <a:masterClrMapping/>
  </p:clrMapOvr>
  <p:transition spd="slow">
    <p:push dir="u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054552" cy="4104456"/>
          </a:xfrm>
        </p:spPr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 1. Магнітне  поле </a:t>
            </a:r>
            <a:r>
              <a:rPr lang="en-US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існує      </a:t>
            </a:r>
            <a:b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</a:b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           навколо  зарядів :</a:t>
            </a:r>
            <a:b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</a:b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            а) нерухомих;</a:t>
            </a:r>
            <a:b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</a:b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            б) рухомих.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370624"/>
      </p:ext>
    </p:extLst>
  </p:cSld>
  <p:clrMapOvr>
    <a:masterClrMapping/>
  </p:clrMapOvr>
  <p:transition spd="slow" advTm="30000">
    <p:push dir="u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232496"/>
          </a:xfrm>
        </p:spPr>
        <p:txBody>
          <a:bodyPr>
            <a:normAutofit/>
          </a:bodyPr>
          <a:lstStyle/>
          <a:p>
            <a:pPr marL="342900" lvl="0" indent="-342900" algn="l" fontAlgn="base">
              <a:spcBef>
                <a:spcPct val="20000"/>
              </a:spcBef>
              <a:spcAft>
                <a:spcPct val="0"/>
              </a:spcAft>
            </a:pP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2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.  Вкажіть  магнітні  полюси  котушки  зі  струмом.  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997200"/>
            <a:ext cx="4824412" cy="330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957014"/>
      </p:ext>
    </p:extLst>
  </p:cSld>
  <p:clrMapOvr>
    <a:masterClrMapping/>
  </p:clrMapOvr>
  <p:transition spd="slow" advTm="60000">
    <p:push dir="u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4104456"/>
          </a:xfrm>
        </p:spPr>
        <p:txBody>
          <a:bodyPr>
            <a:normAutofit/>
          </a:bodyPr>
          <a:lstStyle/>
          <a:p>
            <a:pPr marL="342900" lvl="0" indent="-342900" algn="l" fontAlgn="base">
              <a:spcBef>
                <a:spcPct val="20000"/>
              </a:spcBef>
              <a:spcAft>
                <a:spcPct val="0"/>
              </a:spcAft>
            </a:pPr>
            <a:r>
              <a:rPr lang="uk-U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 Визначте </a:t>
            </a:r>
            <a:b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електричну</a:t>
            </a:r>
            <a:b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полярність</a:t>
            </a:r>
            <a:b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котушки.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D:\Физика\2.Фізика.Диск 3\Таблиці,схеми,плакати  з  фізики\Наочність.Магнітне поле\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119" y="1455364"/>
            <a:ext cx="2534329" cy="485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32112"/>
      </p:ext>
    </p:extLst>
  </p:cSld>
  <p:clrMapOvr>
    <a:masterClrMapping/>
  </p:clrMapOvr>
  <p:transition spd="slow" advTm="60000">
    <p:push dir="u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1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799" y="620688"/>
            <a:ext cx="7762093" cy="4752528"/>
          </a:xfrm>
        </p:spPr>
        <p:txBody>
          <a:bodyPr>
            <a:normAutofit/>
          </a:bodyPr>
          <a:lstStyle/>
          <a:p>
            <a:pPr marL="342900" lvl="0" indent="-342900" algn="l" fontAlgn="base">
              <a:spcBef>
                <a:spcPct val="20000"/>
              </a:spcBef>
              <a:spcAft>
                <a:spcPct val="0"/>
              </a:spcAft>
            </a:pPr>
            <a:r>
              <a:rPr lang="uk-UA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4. 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На  провідник  зі  струмом  в 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магнітному 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полі 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  <a:t>діє …</a:t>
            </a:r>
            <a:b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n-ea"/>
                <a:cs typeface="+mn-cs"/>
              </a:rPr>
            </a:b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Формула 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цієї  сили  </a:t>
            </a:r>
            <a:b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</a:b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має 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/>
              </a:rPr>
              <a:t>вигляд …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596981"/>
      </p:ext>
    </p:extLst>
  </p:cSld>
  <p:clrMapOvr>
    <a:masterClrMapping/>
  </p:clrMapOvr>
  <p:transition spd="slow" advTm="40000">
    <p:push dir="u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134672" cy="5472608"/>
          </a:xfrm>
        </p:spPr>
        <p:txBody>
          <a:bodyPr>
            <a:normAutofit/>
          </a:bodyPr>
          <a:lstStyle/>
          <a:p>
            <a:pPr marL="342900" lvl="0" indent="-342900" algn="l" fontAlgn="base">
              <a:spcBef>
                <a:spcPct val="20000"/>
              </a:spcBef>
              <a:spcAft>
                <a:spcPct val="0"/>
              </a:spcAft>
            </a:pPr>
            <a:r>
              <a:rPr lang="uk-UA" sz="2800" kern="0" dirty="0">
                <a:solidFill>
                  <a:srgbClr val="FFFFFF"/>
                </a:solidFill>
                <a:latin typeface="Arial"/>
                <a:ea typeface="+mn-ea"/>
                <a:cs typeface="+mn-cs"/>
              </a:rPr>
              <a:t> </a:t>
            </a:r>
            <a:r>
              <a:rPr lang="uk-UA" sz="2800" kern="0" dirty="0" smtClean="0">
                <a:solidFill>
                  <a:srgbClr val="FFFFFF"/>
                </a:solidFill>
                <a:latin typeface="Arial"/>
                <a:ea typeface="+mn-ea"/>
                <a:cs typeface="+mn-cs"/>
              </a:rPr>
              <a:t> </a:t>
            </a:r>
            <a:r>
              <a:rPr lang="uk-UA" sz="3600" b="1" kern="0" dirty="0" smtClean="0">
                <a:solidFill>
                  <a:srgbClr val="FFFFFF"/>
                </a:solidFill>
                <a:latin typeface="Arial"/>
                <a:ea typeface="+mn-ea"/>
                <a:cs typeface="+mn-cs"/>
              </a:rPr>
              <a:t>5</a:t>
            </a:r>
            <a:r>
              <a:rPr lang="uk-UA" sz="3600" b="1" kern="0" dirty="0">
                <a:solidFill>
                  <a:srgbClr val="FFFFFF"/>
                </a:solidFill>
                <a:latin typeface="Arial"/>
                <a:ea typeface="+mn-ea"/>
                <a:cs typeface="+mn-cs"/>
              </a:rPr>
              <a:t>. Виконавши  малюнок,             </a:t>
            </a:r>
            <a:br>
              <a:rPr lang="uk-UA" sz="3600" b="1" kern="0" dirty="0">
                <a:solidFill>
                  <a:srgbClr val="FFFFFF"/>
                </a:solidFill>
                <a:latin typeface="Arial"/>
                <a:ea typeface="+mn-ea"/>
                <a:cs typeface="+mn-cs"/>
              </a:rPr>
            </a:br>
            <a:r>
              <a:rPr lang="uk-UA" sz="3600" b="1" kern="0" dirty="0">
                <a:solidFill>
                  <a:srgbClr val="FFFFFF"/>
                </a:solidFill>
                <a:latin typeface="Arial"/>
                <a:ea typeface="+mn-ea"/>
                <a:cs typeface="+mn-cs"/>
              </a:rPr>
              <a:t>  </a:t>
            </a:r>
            <a:r>
              <a:rPr lang="uk-UA" sz="3600" b="1" kern="0" dirty="0" smtClean="0">
                <a:solidFill>
                  <a:srgbClr val="FFFFFF"/>
                </a:solidFill>
                <a:latin typeface="Arial"/>
                <a:ea typeface="+mn-ea"/>
                <a:cs typeface="+mn-cs"/>
              </a:rPr>
              <a:t> вкажіть</a:t>
            </a:r>
            <a:r>
              <a:rPr lang="uk-UA" sz="3600" b="1" kern="0" dirty="0">
                <a:solidFill>
                  <a:srgbClr val="FFFFFF"/>
                </a:solidFill>
                <a:latin typeface="Arial"/>
                <a:ea typeface="+mn-ea"/>
                <a:cs typeface="+mn-cs"/>
              </a:rPr>
              <a:t/>
            </a:r>
            <a:br>
              <a:rPr lang="uk-UA" sz="3600" b="1" kern="0" dirty="0">
                <a:solidFill>
                  <a:srgbClr val="FFFFFF"/>
                </a:solidFill>
                <a:latin typeface="Arial"/>
                <a:ea typeface="+mn-ea"/>
                <a:cs typeface="+mn-cs"/>
              </a:rPr>
            </a:br>
            <a:r>
              <a:rPr lang="uk-UA" sz="3600" b="1" kern="0" dirty="0">
                <a:solidFill>
                  <a:srgbClr val="FFFFFF"/>
                </a:solidFill>
                <a:latin typeface="Arial"/>
                <a:ea typeface="+mn-ea"/>
                <a:cs typeface="+mn-cs"/>
              </a:rPr>
              <a:t> </a:t>
            </a:r>
            <a:r>
              <a:rPr lang="uk-UA" sz="3600" b="1" kern="0" dirty="0" smtClean="0">
                <a:solidFill>
                  <a:srgbClr val="FFFFFF"/>
                </a:solidFill>
                <a:latin typeface="Arial"/>
                <a:ea typeface="+mn-ea"/>
                <a:cs typeface="+mn-cs"/>
              </a:rPr>
              <a:t>  магнітні  </a:t>
            </a:r>
            <a:r>
              <a:rPr lang="uk-UA" sz="3600" b="1" kern="0" dirty="0">
                <a:solidFill>
                  <a:srgbClr val="FFFFFF"/>
                </a:solidFill>
                <a:latin typeface="Arial"/>
                <a:ea typeface="+mn-ea"/>
                <a:cs typeface="+mn-cs"/>
              </a:rPr>
              <a:t/>
            </a:r>
            <a:br>
              <a:rPr lang="uk-UA" sz="3600" b="1" kern="0" dirty="0">
                <a:solidFill>
                  <a:srgbClr val="FFFFFF"/>
                </a:solidFill>
                <a:latin typeface="Arial"/>
                <a:ea typeface="+mn-ea"/>
                <a:cs typeface="+mn-cs"/>
              </a:rPr>
            </a:br>
            <a:r>
              <a:rPr lang="uk-UA" sz="3600" b="1" kern="0" dirty="0">
                <a:solidFill>
                  <a:srgbClr val="FFFFFF"/>
                </a:solidFill>
                <a:latin typeface="Arial"/>
                <a:ea typeface="+mn-ea"/>
                <a:cs typeface="+mn-cs"/>
              </a:rPr>
              <a:t>  </a:t>
            </a:r>
            <a:r>
              <a:rPr lang="uk-UA" sz="3600" b="1" kern="0" dirty="0" smtClean="0">
                <a:solidFill>
                  <a:srgbClr val="FFFFFF"/>
                </a:solidFill>
                <a:latin typeface="Arial"/>
                <a:ea typeface="+mn-ea"/>
                <a:cs typeface="+mn-cs"/>
              </a:rPr>
              <a:t> полюси  </a:t>
            </a:r>
            <a:r>
              <a:rPr lang="uk-UA" sz="3600" b="1" kern="0" dirty="0">
                <a:solidFill>
                  <a:srgbClr val="FFFFFF"/>
                </a:solidFill>
                <a:latin typeface="Arial"/>
                <a:ea typeface="+mn-ea"/>
                <a:cs typeface="+mn-cs"/>
              </a:rPr>
              <a:t/>
            </a:r>
            <a:br>
              <a:rPr lang="uk-UA" sz="3600" b="1" kern="0" dirty="0">
                <a:solidFill>
                  <a:srgbClr val="FFFFFF"/>
                </a:solidFill>
                <a:latin typeface="Arial"/>
                <a:ea typeface="+mn-ea"/>
                <a:cs typeface="+mn-cs"/>
              </a:rPr>
            </a:br>
            <a:r>
              <a:rPr lang="uk-UA" sz="3600" b="1" kern="0" dirty="0">
                <a:solidFill>
                  <a:srgbClr val="FFFFFF"/>
                </a:solidFill>
                <a:latin typeface="Arial"/>
                <a:ea typeface="+mn-ea"/>
                <a:cs typeface="+mn-cs"/>
              </a:rPr>
              <a:t> </a:t>
            </a:r>
            <a:r>
              <a:rPr lang="uk-UA" sz="3600" b="1" kern="0" dirty="0" smtClean="0">
                <a:solidFill>
                  <a:srgbClr val="FFFFFF"/>
                </a:solidFill>
                <a:latin typeface="Arial"/>
                <a:ea typeface="+mn-ea"/>
                <a:cs typeface="+mn-cs"/>
              </a:rPr>
              <a:t>  магнітів</a:t>
            </a:r>
            <a:r>
              <a:rPr lang="uk-UA" sz="3600" b="1" kern="0" dirty="0">
                <a:solidFill>
                  <a:srgbClr val="FFFFFF"/>
                </a:solidFill>
                <a:latin typeface="Arial"/>
                <a:ea typeface="+mn-ea"/>
                <a:cs typeface="+mn-cs"/>
              </a:rPr>
              <a:t>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493987"/>
            <a:ext cx="4075361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247838"/>
      </p:ext>
    </p:extLst>
  </p:cSld>
  <p:clrMapOvr>
    <a:masterClrMapping/>
  </p:clrMapOvr>
  <p:transition spd="slow" advTm="60000">
    <p:push dir="u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4968552" cy="3646789"/>
          </a:xfrm>
        </p:spPr>
        <p:txBody>
          <a:bodyPr>
            <a:normAutofit/>
          </a:bodyPr>
          <a:lstStyle/>
          <a:p>
            <a:pPr marL="342900" lvl="0" indent="-342900" algn="l" fontAlgn="base">
              <a:spcBef>
                <a:spcPct val="20000"/>
              </a:spcBef>
              <a:spcAft>
                <a:spcPct val="0"/>
              </a:spcAft>
            </a:pPr>
            <a:r>
              <a:rPr lang="uk-UA" sz="3200" kern="0" dirty="0">
                <a:solidFill>
                  <a:schemeClr val="bg1"/>
                </a:solidFill>
                <a:latin typeface="Arial"/>
                <a:ea typeface="+mn-ea"/>
                <a:cs typeface="+mn-cs"/>
              </a:rPr>
              <a:t> </a:t>
            </a:r>
            <a:r>
              <a:rPr lang="uk-UA" sz="4000" b="1" kern="0" dirty="0">
                <a:solidFill>
                  <a:schemeClr val="bg1"/>
                </a:solidFill>
                <a:latin typeface="Arial"/>
                <a:ea typeface="+mn-ea"/>
                <a:cs typeface="+mn-cs"/>
              </a:rPr>
              <a:t>6. </a:t>
            </a:r>
            <a:r>
              <a:rPr lang="uk-UA" sz="4000" b="1" kern="0" dirty="0" smtClean="0">
                <a:solidFill>
                  <a:schemeClr val="bg1"/>
                </a:solidFill>
                <a:latin typeface="Arial"/>
                <a:ea typeface="+mn-ea"/>
                <a:cs typeface="+mn-cs"/>
              </a:rPr>
              <a:t>Позначте </a:t>
            </a:r>
            <a:r>
              <a:rPr lang="uk-UA" sz="4000" b="1" kern="0" dirty="0">
                <a:solidFill>
                  <a:schemeClr val="bg1"/>
                </a:solidFill>
                <a:latin typeface="Arial"/>
                <a:ea typeface="+mn-ea"/>
                <a:cs typeface="+mn-cs"/>
              </a:rPr>
              <a:t/>
            </a:r>
            <a:br>
              <a:rPr lang="uk-UA" sz="4000" b="1" kern="0" dirty="0">
                <a:solidFill>
                  <a:schemeClr val="bg1"/>
                </a:solidFill>
                <a:latin typeface="Arial"/>
                <a:ea typeface="+mn-ea"/>
                <a:cs typeface="+mn-cs"/>
              </a:rPr>
            </a:br>
            <a:r>
              <a:rPr lang="uk-UA" sz="4000" b="1" kern="0" dirty="0">
                <a:solidFill>
                  <a:schemeClr val="bg1"/>
                </a:solidFill>
                <a:latin typeface="Arial"/>
                <a:ea typeface="+mn-ea"/>
                <a:cs typeface="+mn-cs"/>
              </a:rPr>
              <a:t>   </a:t>
            </a:r>
            <a:r>
              <a:rPr lang="uk-UA" sz="4000" b="1" kern="0" dirty="0" smtClean="0">
                <a:solidFill>
                  <a:schemeClr val="bg1"/>
                </a:solidFill>
                <a:latin typeface="Arial"/>
                <a:ea typeface="+mn-ea"/>
                <a:cs typeface="+mn-cs"/>
              </a:rPr>
              <a:t>магнітні        </a:t>
            </a:r>
            <a:r>
              <a:rPr lang="uk-UA" sz="4000" b="1" kern="0" dirty="0">
                <a:solidFill>
                  <a:schemeClr val="bg1"/>
                </a:solidFill>
                <a:latin typeface="Arial"/>
                <a:ea typeface="+mn-ea"/>
                <a:cs typeface="+mn-cs"/>
              </a:rPr>
              <a:t/>
            </a:r>
            <a:br>
              <a:rPr lang="uk-UA" sz="4000" b="1" kern="0" dirty="0">
                <a:solidFill>
                  <a:schemeClr val="bg1"/>
                </a:solidFill>
                <a:latin typeface="Arial"/>
                <a:ea typeface="+mn-ea"/>
                <a:cs typeface="+mn-cs"/>
              </a:rPr>
            </a:br>
            <a:r>
              <a:rPr lang="uk-UA" sz="4000" b="1" kern="0" dirty="0">
                <a:solidFill>
                  <a:schemeClr val="bg1"/>
                </a:solidFill>
                <a:latin typeface="Arial"/>
                <a:ea typeface="+mn-ea"/>
                <a:cs typeface="+mn-cs"/>
              </a:rPr>
              <a:t>   </a:t>
            </a:r>
            <a:r>
              <a:rPr lang="uk-UA" sz="4000" b="1" kern="0" dirty="0" smtClean="0">
                <a:solidFill>
                  <a:schemeClr val="bg1"/>
                </a:solidFill>
                <a:latin typeface="Arial"/>
                <a:ea typeface="+mn-ea"/>
                <a:cs typeface="+mn-cs"/>
              </a:rPr>
              <a:t>полюси </a:t>
            </a:r>
            <a:r>
              <a:rPr lang="uk-UA" sz="4000" b="1" kern="0" dirty="0">
                <a:solidFill>
                  <a:schemeClr val="bg1"/>
                </a:solidFill>
                <a:latin typeface="Arial"/>
                <a:ea typeface="+mn-ea"/>
                <a:cs typeface="+mn-cs"/>
              </a:rPr>
              <a:t/>
            </a:r>
            <a:br>
              <a:rPr lang="uk-UA" sz="4000" b="1" kern="0" dirty="0">
                <a:solidFill>
                  <a:schemeClr val="bg1"/>
                </a:solidFill>
                <a:latin typeface="Arial"/>
                <a:ea typeface="+mn-ea"/>
                <a:cs typeface="+mn-cs"/>
              </a:rPr>
            </a:br>
            <a:r>
              <a:rPr lang="uk-UA" sz="4000" b="1" kern="0" dirty="0">
                <a:solidFill>
                  <a:schemeClr val="bg1"/>
                </a:solidFill>
                <a:latin typeface="Arial"/>
                <a:ea typeface="+mn-ea"/>
                <a:cs typeface="+mn-cs"/>
              </a:rPr>
              <a:t>   </a:t>
            </a:r>
            <a:r>
              <a:rPr lang="uk-UA" sz="4000" b="1" kern="0" dirty="0" smtClean="0">
                <a:solidFill>
                  <a:schemeClr val="bg1"/>
                </a:solidFill>
                <a:latin typeface="Arial"/>
                <a:ea typeface="+mn-ea"/>
                <a:cs typeface="+mn-cs"/>
              </a:rPr>
              <a:t>котушки  </a:t>
            </a:r>
            <a:r>
              <a:rPr lang="uk-UA" sz="4000" b="1" kern="0" dirty="0">
                <a:solidFill>
                  <a:schemeClr val="bg1"/>
                </a:solidFill>
                <a:latin typeface="Arial"/>
                <a:ea typeface="+mn-ea"/>
                <a:cs typeface="+mn-cs"/>
              </a:rPr>
              <a:t>зі </a:t>
            </a:r>
            <a:br>
              <a:rPr lang="uk-UA" sz="4000" b="1" kern="0" dirty="0">
                <a:solidFill>
                  <a:schemeClr val="bg1"/>
                </a:solidFill>
                <a:latin typeface="Arial"/>
                <a:ea typeface="+mn-ea"/>
                <a:cs typeface="+mn-cs"/>
              </a:rPr>
            </a:br>
            <a:r>
              <a:rPr lang="uk-UA" sz="4000" b="1" kern="0" dirty="0">
                <a:solidFill>
                  <a:schemeClr val="bg1"/>
                </a:solidFill>
                <a:latin typeface="Arial"/>
                <a:ea typeface="+mn-ea"/>
                <a:cs typeface="+mn-cs"/>
              </a:rPr>
              <a:t>   </a:t>
            </a:r>
            <a:r>
              <a:rPr lang="uk-UA" sz="4000" b="1" kern="0" dirty="0" smtClean="0">
                <a:solidFill>
                  <a:schemeClr val="bg1"/>
                </a:solidFill>
                <a:latin typeface="Arial"/>
                <a:ea typeface="+mn-ea"/>
                <a:cs typeface="+mn-cs"/>
              </a:rPr>
              <a:t>струмом</a:t>
            </a:r>
            <a:r>
              <a:rPr lang="uk-UA" sz="4000" b="1" kern="0" dirty="0">
                <a:solidFill>
                  <a:schemeClr val="bg1"/>
                </a:solidFill>
                <a:latin typeface="Arial"/>
                <a:ea typeface="+mn-ea"/>
                <a:cs typeface="+mn-cs"/>
              </a:rPr>
              <a:t>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559" y="1717116"/>
            <a:ext cx="3095873" cy="4520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308809"/>
      </p:ext>
    </p:extLst>
  </p:cSld>
  <p:clrMapOvr>
    <a:masterClrMapping/>
  </p:clrMapOvr>
  <p:transition spd="slow" advTm="60000">
    <p:push dir="u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88913"/>
            <a:ext cx="5328592" cy="59763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uk-UA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7.  Де  на  поверхні  </a:t>
            </a:r>
            <a:br>
              <a:rPr kumimoji="0" lang="uk-UA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</a:br>
            <a:r>
              <a:rPr lang="uk-UA" sz="4000" b="1" kern="0" dirty="0">
                <a:solidFill>
                  <a:schemeClr val="bg1"/>
                </a:solidFill>
              </a:rPr>
              <a:t> </a:t>
            </a:r>
            <a:r>
              <a:rPr lang="uk-UA" sz="4000" b="1" kern="0" dirty="0" smtClean="0">
                <a:solidFill>
                  <a:schemeClr val="bg1"/>
                </a:solidFill>
              </a:rPr>
              <a:t>   </a:t>
            </a:r>
            <a:r>
              <a:rPr kumimoji="0" lang="uk-UA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нашої  планети  </a:t>
            </a:r>
            <a:br>
              <a:rPr kumimoji="0" lang="uk-UA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</a:br>
            <a:r>
              <a:rPr lang="uk-UA" sz="4000" b="1" kern="0" dirty="0">
                <a:solidFill>
                  <a:schemeClr val="bg1"/>
                </a:solidFill>
              </a:rPr>
              <a:t> </a:t>
            </a:r>
            <a:r>
              <a:rPr lang="uk-UA" sz="4000" b="1" kern="0" dirty="0" smtClean="0">
                <a:solidFill>
                  <a:schemeClr val="bg1"/>
                </a:solidFill>
              </a:rPr>
              <a:t>   </a:t>
            </a:r>
            <a:r>
              <a:rPr kumimoji="0" lang="uk-UA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знаходиться  </a:t>
            </a:r>
            <a:br>
              <a:rPr kumimoji="0" lang="uk-UA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</a:br>
            <a:r>
              <a:rPr lang="uk-UA" sz="4000" b="1" kern="0" dirty="0">
                <a:solidFill>
                  <a:schemeClr val="bg1"/>
                </a:solidFill>
              </a:rPr>
              <a:t> </a:t>
            </a:r>
            <a:r>
              <a:rPr lang="uk-UA" sz="4000" b="1" kern="0" dirty="0" smtClean="0">
                <a:solidFill>
                  <a:schemeClr val="bg1"/>
                </a:solidFill>
              </a:rPr>
              <a:t>   </a:t>
            </a:r>
            <a:r>
              <a:rPr kumimoji="0" lang="uk-UA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південний  </a:t>
            </a:r>
            <a:br>
              <a:rPr kumimoji="0" lang="uk-UA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</a:br>
            <a:r>
              <a:rPr lang="uk-UA" sz="4000" b="1" kern="0" dirty="0">
                <a:solidFill>
                  <a:schemeClr val="bg1"/>
                </a:solidFill>
              </a:rPr>
              <a:t> </a:t>
            </a:r>
            <a:r>
              <a:rPr lang="uk-UA" sz="4000" b="1" kern="0" dirty="0" smtClean="0">
                <a:solidFill>
                  <a:schemeClr val="bg1"/>
                </a:solidFill>
              </a:rPr>
              <a:t>   </a:t>
            </a:r>
            <a:r>
              <a:rPr kumimoji="0" lang="uk-UA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магнітний  </a:t>
            </a:r>
            <a:br>
              <a:rPr kumimoji="0" lang="uk-UA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</a:br>
            <a:r>
              <a:rPr lang="uk-UA" sz="4000" b="1" kern="0" dirty="0">
                <a:solidFill>
                  <a:schemeClr val="bg1"/>
                </a:solidFill>
              </a:rPr>
              <a:t> </a:t>
            </a:r>
            <a:r>
              <a:rPr lang="uk-UA" sz="4000" b="1" kern="0" dirty="0" smtClean="0">
                <a:solidFill>
                  <a:schemeClr val="bg1"/>
                </a:solidFill>
              </a:rPr>
              <a:t>   </a:t>
            </a:r>
            <a:r>
              <a:rPr kumimoji="0" lang="uk-UA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полюс  Землі ?  </a:t>
            </a: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5" name="Picture 2" descr="D:\Физика\2.Фізика.Диск 3\Таблиці,схеми,плакати  з  фізики\Наочність.Магнітне поле\3 (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195" y="3558059"/>
            <a:ext cx="4258045" cy="2823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859777"/>
      </p:ext>
    </p:extLst>
  </p:cSld>
  <p:clrMapOvr>
    <a:masterClrMapping/>
  </p:clrMapOvr>
  <p:transition spd="slow" advTm="40000">
    <p:push dir="u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зное\Прикольные\фон\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Tawr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" y="244623"/>
            <a:ext cx="8690148" cy="642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196336" cy="3312368"/>
          </a:xfrm>
        </p:spPr>
        <p:txBody>
          <a:bodyPr>
            <a:normAutofit/>
          </a:bodyPr>
          <a:lstStyle/>
          <a:p>
            <a:pPr marL="342900" lvl="0" indent="-342900" algn="l" fontAlgn="base">
              <a:spcBef>
                <a:spcPct val="20000"/>
              </a:spcBef>
              <a:spcAft>
                <a:spcPct val="0"/>
              </a:spcAft>
            </a:pPr>
            <a:r>
              <a:rPr lang="uk-UA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8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.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Позначте  напрям </a:t>
            </a: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/>
            </a:r>
            <a:b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</a:br>
            <a:r>
              <a:rPr lang="uk-UA" sz="4000" b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     сили  </a:t>
            </a:r>
            <a:r>
              <a:rPr lang="uk-UA" sz="4000" b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n-ea"/>
                <a:cs typeface="+mn-cs"/>
              </a:rPr>
              <a:t>Ампера.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785" y="3068960"/>
            <a:ext cx="4001431" cy="3211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101356"/>
      </p:ext>
    </p:extLst>
  </p:cSld>
  <p:clrMapOvr>
    <a:masterClrMapping/>
  </p:clrMapOvr>
  <p:transition spd="slow" advTm="60000">
    <p:push dir="u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93</Words>
  <Application>Microsoft Office PowerPoint</Application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Фізичний  диктант 9 клас  Магнітне  поле - 2  Якщо  Ви  готові - натисніть  ліву  кнопку  миші. Бажаємо  успіху !!!</vt:lpstr>
      <vt:lpstr> 1. Магнітне  поле  існує                  навколо  зарядів :             а) нерухомих;             б) рухомих.</vt:lpstr>
      <vt:lpstr>2.  Вкажіть  магнітні  полюси  котушки  зі  струмом.  </vt:lpstr>
      <vt:lpstr>3.  Визначте   електричну полярність котушки.</vt:lpstr>
      <vt:lpstr> 4.  На  провідник  зі  струмом  в  магнітному  полі  діє … Формула  цієї  сили   має  вигляд …</vt:lpstr>
      <vt:lpstr>  5. Виконавши  малюнок,                 вкажіть    магнітні      полюси      магнітів.</vt:lpstr>
      <vt:lpstr> 6. Позначте     магнітні            полюси     котушки  зі     струмом.</vt:lpstr>
      <vt:lpstr>7.  Де  на  поверхні       нашої  планети       знаходиться       південний       магнітний       полюс  Землі ?  </vt:lpstr>
      <vt:lpstr> 8. Позначте  напрям       сили  Ампера.</vt:lpstr>
      <vt:lpstr>9.  В  чому  суть  сонячного  вітру?</vt:lpstr>
      <vt:lpstr>   10. Вкажіть  магнітні            полюси  магнітів.</vt:lpstr>
      <vt:lpstr>11. Як  залежить  сила  Ампера  від  кута  між  напрямками  вектора  магнітної  індукції та  сили  струму  в  провіднику?</vt:lpstr>
      <vt:lpstr>12.  Як  зміниться   видовження пружини?</vt:lpstr>
      <vt:lpstr>Вітаємо  Вас!!! Ви  дійшли  фінішу.   Сподіваємося  на   гарне  засвоєння   вами  вивченого  матеріалу.   Бажаємо успіху на   контрольній  роботі!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Tawr</dc:creator>
  <cp:lastModifiedBy>Tawr</cp:lastModifiedBy>
  <cp:revision>30</cp:revision>
  <dcterms:created xsi:type="dcterms:W3CDTF">2019-03-06T08:43:12Z</dcterms:created>
  <dcterms:modified xsi:type="dcterms:W3CDTF">2019-03-26T22:39:12Z</dcterms:modified>
</cp:coreProperties>
</file>