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6" r:id="rId17"/>
    <p:sldId id="278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FE23119-6066-4BFC-A234-A76E7CCCC825}" type="datetimeFigureOut">
              <a:rPr lang="ru-RU" smtClean="0"/>
              <a:pPr/>
              <a:t>28.07.2019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C508382-4048-4744-85E8-7B16D6BB2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23119-6066-4BFC-A234-A76E7CCCC825}" type="datetimeFigureOut">
              <a:rPr lang="ru-RU" smtClean="0"/>
              <a:pPr/>
              <a:t>28.07.2019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08382-4048-4744-85E8-7B16D6BB2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23119-6066-4BFC-A234-A76E7CCCC825}" type="datetimeFigureOut">
              <a:rPr lang="ru-RU" smtClean="0"/>
              <a:pPr/>
              <a:t>28.07.2019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08382-4048-4744-85E8-7B16D6BB2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23119-6066-4BFC-A234-A76E7CCCC825}" type="datetimeFigureOut">
              <a:rPr lang="ru-RU" smtClean="0"/>
              <a:pPr/>
              <a:t>28.07.2019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08382-4048-4744-85E8-7B16D6BB2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23119-6066-4BFC-A234-A76E7CCCC825}" type="datetimeFigureOut">
              <a:rPr lang="ru-RU" smtClean="0"/>
              <a:pPr/>
              <a:t>28.07.2019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08382-4048-4744-85E8-7B16D6BB2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23119-6066-4BFC-A234-A76E7CCCC825}" type="datetimeFigureOut">
              <a:rPr lang="ru-RU" smtClean="0"/>
              <a:pPr/>
              <a:t>28.07.2019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08382-4048-4744-85E8-7B16D6BB2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FE23119-6066-4BFC-A234-A76E7CCCC825}" type="datetimeFigureOut">
              <a:rPr lang="ru-RU" smtClean="0"/>
              <a:pPr/>
              <a:t>28.07.2019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C508382-4048-4744-85E8-7B16D6BB24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FE23119-6066-4BFC-A234-A76E7CCCC825}" type="datetimeFigureOut">
              <a:rPr lang="ru-RU" smtClean="0"/>
              <a:pPr/>
              <a:t>28.07.2019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C508382-4048-4744-85E8-7B16D6BB2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23119-6066-4BFC-A234-A76E7CCCC825}" type="datetimeFigureOut">
              <a:rPr lang="ru-RU" smtClean="0"/>
              <a:pPr/>
              <a:t>28.07.2019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08382-4048-4744-85E8-7B16D6BB2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23119-6066-4BFC-A234-A76E7CCCC825}" type="datetimeFigureOut">
              <a:rPr lang="ru-RU" smtClean="0"/>
              <a:pPr/>
              <a:t>28.07.2019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08382-4048-4744-85E8-7B16D6BB2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23119-6066-4BFC-A234-A76E7CCCC825}" type="datetimeFigureOut">
              <a:rPr lang="ru-RU" smtClean="0"/>
              <a:pPr/>
              <a:t>28.07.2019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08382-4048-4744-85E8-7B16D6BB2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106B4A3-4212-4E39-93DE-E053E8F69C28}" type="datetimeFigureOut">
              <a:rPr lang="en-US" smtClean="0"/>
              <a:pPr/>
              <a:t>7/28/2019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9_I1yfTHPh_wtH1.mp4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tunes.apple.com/us/app/plickers/id701184049?mt=8" TargetMode="External"/><Relationship Id="rId2" Type="http://schemas.openxmlformats.org/officeDocument/2006/relationships/hyperlink" Target="https://www.plickers.com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hyperlink" Target="http://play.google.com/store/apps/details?id=com.plickers.client.androi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340768"/>
            <a:ext cx="8062912" cy="216024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err="1"/>
              <a:t>Сучасні</a:t>
            </a:r>
            <a:r>
              <a:rPr lang="ru-RU" sz="4000" b="1" dirty="0"/>
              <a:t> </a:t>
            </a:r>
            <a:r>
              <a:rPr lang="ru-RU" sz="4000" b="1" dirty="0" err="1"/>
              <a:t>засоби</a:t>
            </a:r>
            <a:r>
              <a:rPr lang="ru-RU" sz="4000" b="1" dirty="0"/>
              <a:t> </a:t>
            </a:r>
            <a:r>
              <a:rPr lang="ru-RU" sz="4000" b="1" dirty="0" err="1"/>
              <a:t>оцінювання</a:t>
            </a:r>
            <a:r>
              <a:rPr lang="ru-RU" sz="4000" b="1" dirty="0"/>
              <a:t> </a:t>
            </a:r>
            <a:r>
              <a:rPr lang="ru-RU" sz="4000" b="1" dirty="0" err="1"/>
              <a:t>освітніх</a:t>
            </a:r>
            <a:r>
              <a:rPr lang="ru-RU" sz="4000" b="1" dirty="0"/>
              <a:t> </a:t>
            </a:r>
            <a:r>
              <a:rPr lang="ru-RU" sz="4000" b="1" dirty="0" err="1"/>
              <a:t>результатів</a:t>
            </a:r>
            <a:r>
              <a:rPr lang="ru-RU" sz="4000" b="1" dirty="0"/>
              <a:t> на </a:t>
            </a:r>
            <a:r>
              <a:rPr lang="ru-RU" sz="4000" b="1" dirty="0" err="1"/>
              <a:t>прикладі</a:t>
            </a:r>
            <a:r>
              <a:rPr lang="ru-RU" sz="4000" b="1" dirty="0"/>
              <a:t> </a:t>
            </a:r>
            <a:r>
              <a:rPr lang="ru-RU" sz="4000" b="1" dirty="0" err="1"/>
              <a:t>інтерактивного</a:t>
            </a:r>
            <a:r>
              <a:rPr lang="ru-RU" sz="4000" b="1" dirty="0"/>
              <a:t> ресурсу </a:t>
            </a:r>
            <a:r>
              <a:rPr lang="uk-UA" sz="4000" b="1" dirty="0" smtClean="0"/>
              <a:t>«</a:t>
            </a:r>
            <a:r>
              <a:rPr lang="uk-UA" sz="4000" b="1" dirty="0" err="1" smtClean="0"/>
              <a:t>Plickers</a:t>
            </a:r>
            <a:r>
              <a:rPr lang="uk-UA" sz="4000" b="1" dirty="0" smtClean="0"/>
              <a:t>»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4869160"/>
            <a:ext cx="3815432" cy="1488798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Викладач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англійської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мови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Барвинська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О.О.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1142984"/>
            <a:ext cx="8458200" cy="1470025"/>
          </a:xfrm>
        </p:spPr>
        <p:txBody>
          <a:bodyPr/>
          <a:lstStyle/>
          <a:p>
            <a:r>
              <a:rPr lang="uk-UA" b="1" dirty="0" smtClean="0"/>
              <a:t>Складання запитань (тестів)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00034" y="3929066"/>
            <a:ext cx="6357982" cy="2500330"/>
          </a:xfrm>
        </p:spPr>
        <p:txBody>
          <a:bodyPr/>
          <a:lstStyle/>
          <a:p>
            <a:r>
              <a:rPr lang="uk-UA" dirty="0" smtClean="0"/>
              <a:t>На синій панелі обираємо</a:t>
            </a:r>
            <a:r>
              <a:rPr lang="uk-UA" b="1" dirty="0" smtClean="0"/>
              <a:t> </a:t>
            </a:r>
          </a:p>
          <a:p>
            <a:endParaRPr lang="uk-UA" b="1" dirty="0" smtClean="0"/>
          </a:p>
          <a:p>
            <a:pPr lvl="0"/>
            <a:r>
              <a:rPr lang="uk-UA" dirty="0" smtClean="0"/>
              <a:t>Натискаємо на                       , створюємо і </a:t>
            </a:r>
          </a:p>
          <a:p>
            <a:pPr lvl="0"/>
            <a:endParaRPr lang="uk-UA" dirty="0" smtClean="0"/>
          </a:p>
          <a:p>
            <a:pPr lvl="0"/>
            <a:r>
              <a:rPr lang="uk-UA" dirty="0" smtClean="0"/>
              <a:t>називаємо папку.</a:t>
            </a:r>
            <a:endParaRPr lang="ru-RU" dirty="0" smtClean="0"/>
          </a:p>
          <a:p>
            <a:r>
              <a:rPr lang="uk-UA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Слайд6.JPG"/>
          <p:cNvPicPr/>
          <p:nvPr/>
        </p:nvPicPr>
        <p:blipFill>
          <a:blip r:embed="rId2" cstate="print"/>
          <a:srcRect r="77412" b="90215"/>
          <a:stretch>
            <a:fillRect/>
          </a:stretch>
        </p:blipFill>
        <p:spPr bwMode="auto">
          <a:xfrm>
            <a:off x="4786314" y="3929066"/>
            <a:ext cx="178595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3" cstate="print"/>
          <a:srcRect l="24372" t="53699" r="61037" b="39452"/>
          <a:stretch>
            <a:fillRect/>
          </a:stretch>
        </p:blipFill>
        <p:spPr bwMode="auto">
          <a:xfrm>
            <a:off x="2928926" y="4714884"/>
            <a:ext cx="150019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114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4643438" y="5143512"/>
            <a:ext cx="3857652" cy="1714488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28596" y="1285860"/>
            <a:ext cx="8472518" cy="2357438"/>
          </a:xfrm>
        </p:spPr>
        <p:txBody>
          <a:bodyPr>
            <a:normAutofit fontScale="90000"/>
          </a:bodyPr>
          <a:lstStyle/>
          <a:p>
            <a:r>
              <a:rPr lang="uk-UA" sz="3600" dirty="0" smtClean="0"/>
              <a:t>Зберегти           і натиснути на названу папку.</a:t>
            </a:r>
            <a:br>
              <a:rPr lang="uk-UA" sz="3600" dirty="0" smtClean="0"/>
            </a:br>
            <a:r>
              <a:rPr lang="uk-UA" sz="3600" dirty="0" smtClean="0"/>
              <a:t>Натискаємо            і з’явиться вікно, у яке вставляємо запитання, картинки, варіанти відповідей (так-ні, А,В,С,</a:t>
            </a:r>
            <a:r>
              <a:rPr lang="en-US" sz="3600" dirty="0" smtClean="0"/>
              <a:t>D</a:t>
            </a:r>
            <a:r>
              <a:rPr lang="ru-RU" sz="3600" dirty="0" smtClean="0"/>
              <a:t>)</a:t>
            </a:r>
            <a:r>
              <a:rPr lang="uk-UA" sz="3600" dirty="0" smtClean="0"/>
              <a:t>, вказуємо правильний вибір.</a:t>
            </a:r>
            <a:endParaRPr lang="ru-RU" sz="3600" dirty="0"/>
          </a:p>
        </p:txBody>
      </p:sp>
      <p:pic>
        <p:nvPicPr>
          <p:cNvPr id="11" name="Рисунок 10" descr="Слайд7.JPG"/>
          <p:cNvPicPr/>
          <p:nvPr/>
        </p:nvPicPr>
        <p:blipFill>
          <a:blip r:embed="rId2" cstate="print"/>
          <a:srcRect l="63491" t="23137" r="25510" b="67296"/>
          <a:stretch>
            <a:fillRect/>
          </a:stretch>
        </p:blipFill>
        <p:spPr bwMode="auto">
          <a:xfrm>
            <a:off x="2285984" y="857232"/>
            <a:ext cx="1071570" cy="766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3" cstate="print"/>
          <a:srcRect l="24212" t="38082" r="61678" b="52877"/>
          <a:stretch>
            <a:fillRect/>
          </a:stretch>
        </p:blipFill>
        <p:spPr bwMode="auto">
          <a:xfrm>
            <a:off x="2857488" y="1928802"/>
            <a:ext cx="1143008" cy="671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4" cstate="print"/>
          <a:srcRect t="14521" r="791" b="9041"/>
          <a:stretch>
            <a:fillRect/>
          </a:stretch>
        </p:blipFill>
        <p:spPr bwMode="auto">
          <a:xfrm>
            <a:off x="1785918" y="3929066"/>
            <a:ext cx="5895975" cy="265747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071810"/>
            <a:ext cx="8229600" cy="1069848"/>
          </a:xfrm>
        </p:spPr>
        <p:txBody>
          <a:bodyPr>
            <a:normAutofit fontScale="90000"/>
          </a:bodyPr>
          <a:lstStyle/>
          <a:p>
            <a:r>
              <a:rPr lang="uk-UA" sz="3100" dirty="0" smtClean="0"/>
              <a:t>Обираємо тип запитання. У текстові поля вводимо текст запитання та варіанти відповідей.</a:t>
            </a:r>
            <a:br>
              <a:rPr lang="uk-UA" sz="3100" dirty="0" smtClean="0"/>
            </a:br>
            <a:r>
              <a:rPr lang="uk-UA" sz="3100" dirty="0" smtClean="0"/>
              <a:t/>
            </a:r>
            <a:br>
              <a:rPr lang="uk-UA" sz="3100" dirty="0" smtClean="0"/>
            </a:br>
            <a:r>
              <a:rPr lang="uk-UA" sz="3100" dirty="0" smtClean="0"/>
              <a:t>Не забуваємо праворуч від варіанту відповіді у квадратику відмітити правильну відповідь. Якщо передбачається менша кількість відповідей, то праворуч від літери відповіді натиснути хрестик, щоб видалити зайвий варіант відповіді.</a:t>
            </a:r>
            <a:br>
              <a:rPr lang="uk-UA" sz="3100" dirty="0" smtClean="0"/>
            </a:br>
            <a:r>
              <a:rPr lang="uk-UA" sz="3100" dirty="0" smtClean="0"/>
              <a:t/>
            </a:r>
            <a:br>
              <a:rPr lang="uk-UA" sz="3100" dirty="0" smtClean="0"/>
            </a:br>
            <a:r>
              <a:rPr lang="uk-UA" sz="2800" dirty="0" smtClean="0"/>
              <a:t>Завершити перше питання і натиснути </a:t>
            </a:r>
            <a:r>
              <a:rPr lang="uk-UA" sz="3100" dirty="0" smtClean="0"/>
              <a:t/>
            </a:r>
            <a:br>
              <a:rPr lang="uk-UA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uk-UA" sz="2800" dirty="0" smtClean="0"/>
              <a:t>Після введення всіх питань   натиснути </a:t>
            </a:r>
            <a:r>
              <a:rPr lang="uk-UA" sz="3100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61385" t="78905" r="21947" b="14246"/>
          <a:stretch>
            <a:fillRect/>
          </a:stretch>
        </p:blipFill>
        <p:spPr bwMode="auto">
          <a:xfrm>
            <a:off x="6572264" y="4786322"/>
            <a:ext cx="150019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2" cstate="print"/>
          <a:srcRect l="49524" t="78904" r="38295" b="12603"/>
          <a:stretch>
            <a:fillRect/>
          </a:stretch>
        </p:blipFill>
        <p:spPr bwMode="auto">
          <a:xfrm>
            <a:off x="6715140" y="5857892"/>
            <a:ext cx="1285884" cy="72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Після збереження,  треба вказати, для кого ці питання , тобто вказати  клас або класи, натиснувши 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23438" t="69346" r="58583" b="15029"/>
          <a:stretch>
            <a:fillRect/>
          </a:stretch>
        </p:blipFill>
        <p:spPr bwMode="auto">
          <a:xfrm>
            <a:off x="6929454" y="1928802"/>
            <a:ext cx="1428760" cy="757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116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857224" y="2928934"/>
            <a:ext cx="6572296" cy="3500462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28596" y="1142984"/>
            <a:ext cx="8458200" cy="1470025"/>
          </a:xfrm>
        </p:spPr>
        <p:txBody>
          <a:bodyPr/>
          <a:lstStyle/>
          <a:p>
            <a:pPr algn="ctr"/>
            <a:r>
              <a:rPr lang="uk-UA" b="1" dirty="0" smtClean="0"/>
              <a:t> Друк карток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28596" y="4114228"/>
            <a:ext cx="8043890" cy="2743772"/>
          </a:xfrm>
        </p:spPr>
        <p:txBody>
          <a:bodyPr/>
          <a:lstStyle/>
          <a:p>
            <a:pPr lvl="0"/>
            <a:r>
              <a:rPr lang="uk-UA" dirty="0" smtClean="0"/>
              <a:t>Відкрити</a:t>
            </a:r>
            <a:r>
              <a:rPr lang="ru-RU" dirty="0" smtClean="0"/>
              <a:t>               </a:t>
            </a:r>
            <a:r>
              <a:rPr lang="uk-UA" dirty="0" smtClean="0"/>
              <a:t>і роздрукувати картки</a:t>
            </a:r>
            <a:r>
              <a:rPr lang="ru-RU" dirty="0" smtClean="0"/>
              <a:t>, </a:t>
            </a:r>
            <a:r>
              <a:rPr lang="uk-UA" dirty="0" smtClean="0"/>
              <a:t>де </a:t>
            </a:r>
            <a:r>
              <a:rPr lang="ru-RU" dirty="0" smtClean="0"/>
              <a:t>на к</a:t>
            </a:r>
            <a:r>
              <a:rPr lang="uk-UA" dirty="0" err="1" smtClean="0"/>
              <a:t>ожній</a:t>
            </a:r>
            <a:r>
              <a:rPr lang="ru-RU" dirty="0" smtClean="0"/>
              <a:t> сто</a:t>
            </a:r>
            <a:r>
              <a:rPr lang="uk-UA" dirty="0" smtClean="0"/>
              <a:t>ї</a:t>
            </a:r>
            <a:r>
              <a:rPr lang="ru-RU" dirty="0" smtClean="0"/>
              <a:t>т</a:t>
            </a:r>
            <a:r>
              <a:rPr lang="uk-UA" dirty="0" smtClean="0"/>
              <a:t>ь</a:t>
            </a:r>
            <a:r>
              <a:rPr lang="ru-RU" dirty="0" smtClean="0"/>
              <a:t> </a:t>
            </a:r>
            <a:r>
              <a:rPr lang="ru-RU" dirty="0" err="1" smtClean="0"/>
              <a:t>н</a:t>
            </a:r>
            <a:r>
              <a:rPr lang="uk-UA" dirty="0" smtClean="0"/>
              <a:t>о</a:t>
            </a:r>
            <a:r>
              <a:rPr lang="ru-RU" dirty="0" smtClean="0"/>
              <a:t>мер, а так</a:t>
            </a:r>
            <a:r>
              <a:rPr lang="uk-UA" dirty="0" smtClean="0"/>
              <a:t>о</a:t>
            </a:r>
            <a:r>
              <a:rPr lang="ru-RU" dirty="0" smtClean="0"/>
              <a:t>ж букв</a:t>
            </a:r>
            <a:r>
              <a:rPr lang="uk-UA" dirty="0" smtClean="0"/>
              <a:t>и</a:t>
            </a:r>
            <a:r>
              <a:rPr lang="ru-RU" dirty="0" smtClean="0"/>
              <a:t> A, B, C, D </a:t>
            </a:r>
            <a:r>
              <a:rPr lang="uk-UA" dirty="0" smtClean="0"/>
              <a:t>з </a:t>
            </a:r>
            <a:r>
              <a:rPr lang="ru-RU" dirty="0" err="1" smtClean="0"/>
              <a:t>р</a:t>
            </a:r>
            <a:r>
              <a:rPr lang="uk-UA" dirty="0" smtClean="0"/>
              <a:t>і</a:t>
            </a:r>
            <a:r>
              <a:rPr lang="ru-RU" dirty="0" err="1" smtClean="0"/>
              <a:t>зн</a:t>
            </a:r>
            <a:r>
              <a:rPr lang="uk-UA" dirty="0" err="1" smtClean="0"/>
              <a:t>их</a:t>
            </a:r>
            <a:r>
              <a:rPr lang="ru-RU" dirty="0" smtClean="0"/>
              <a:t> </a:t>
            </a:r>
            <a:r>
              <a:rPr lang="ru-RU" dirty="0" err="1" smtClean="0"/>
              <a:t>стор</a:t>
            </a:r>
            <a:r>
              <a:rPr lang="uk-UA" dirty="0" smtClean="0"/>
              <a:t>і</a:t>
            </a:r>
            <a:r>
              <a:rPr lang="ru-RU" dirty="0" err="1" smtClean="0"/>
              <a:t>н</a:t>
            </a:r>
            <a:r>
              <a:rPr lang="ru-RU" dirty="0" smtClean="0"/>
              <a:t> код</a:t>
            </a:r>
            <a:r>
              <a:rPr lang="uk-UA" dirty="0" smtClean="0"/>
              <a:t>у</a:t>
            </a:r>
            <a:r>
              <a:rPr lang="ru-RU" dirty="0" smtClean="0"/>
              <a:t>. </a:t>
            </a:r>
          </a:p>
          <a:p>
            <a:endParaRPr lang="ru-RU" dirty="0"/>
          </a:p>
        </p:txBody>
      </p:sp>
      <p:pic>
        <p:nvPicPr>
          <p:cNvPr id="5" name="Рисунок 4" descr="Слайд11.JPG"/>
          <p:cNvPicPr/>
          <p:nvPr/>
        </p:nvPicPr>
        <p:blipFill>
          <a:blip r:embed="rId2" cstate="print"/>
          <a:srcRect l="74210" t="2444" r="15117" b="90667"/>
          <a:stretch>
            <a:fillRect/>
          </a:stretch>
        </p:blipFill>
        <p:spPr bwMode="auto">
          <a:xfrm>
            <a:off x="2000232" y="4000504"/>
            <a:ext cx="85725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 t="15068" r="1069" b="6849"/>
          <a:stretch>
            <a:fillRect/>
          </a:stretch>
        </p:blipFill>
        <p:spPr bwMode="auto">
          <a:xfrm>
            <a:off x="2643175" y="5000636"/>
            <a:ext cx="3714776" cy="157163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Застосування  ресурсу</a:t>
            </a:r>
            <a:br>
              <a:rPr lang="uk-UA" b="1" dirty="0" smtClean="0"/>
            </a:b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57158" y="1714488"/>
            <a:ext cx="4038600" cy="4525963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Вибравши букву, яка відповідає правильній відповіді, учні  повертають  картку так, щоб ця буква була зверху.</a:t>
            </a:r>
            <a:r>
              <a:rPr lang="ru-RU" sz="3200" dirty="0" smtClean="0"/>
              <a:t> </a:t>
            </a:r>
            <a:endParaRPr lang="ru-RU" sz="3200" dirty="0"/>
          </a:p>
        </p:txBody>
      </p:sp>
      <p:pic>
        <p:nvPicPr>
          <p:cNvPr id="1026" name="Picture 2" descr="C:\Users\Ольга\Desktop\Подготовка к конкурсу\photo Plickers\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40768"/>
            <a:ext cx="3888432" cy="518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14620"/>
            <a:ext cx="8229600" cy="10698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Статистика </a:t>
            </a:r>
            <a:r>
              <a:rPr lang="uk-UA" dirty="0" smtClean="0"/>
              <a:t>відповідей з</a:t>
            </a:r>
            <a:r>
              <a:rPr lang="ru-RU" dirty="0" smtClean="0"/>
              <a:t>‘</a:t>
            </a:r>
            <a:r>
              <a:rPr lang="ru-RU" dirty="0" err="1" smtClean="0"/>
              <a:t>явля</a:t>
            </a:r>
            <a:r>
              <a:rPr lang="uk-UA" dirty="0" smtClean="0"/>
              <a:t>є</a:t>
            </a:r>
            <a:r>
              <a:rPr lang="ru-RU" dirty="0" smtClean="0"/>
              <a:t>т</a:t>
            </a:r>
            <a:r>
              <a:rPr lang="uk-UA" dirty="0" smtClean="0"/>
              <a:t>ь</a:t>
            </a:r>
            <a:r>
              <a:rPr lang="ru-RU" dirty="0" err="1" smtClean="0"/>
              <a:t>ся</a:t>
            </a:r>
            <a:r>
              <a:rPr lang="ru-RU" dirty="0" smtClean="0"/>
              <a:t> </a:t>
            </a:r>
            <a:r>
              <a:rPr lang="uk-UA" dirty="0" smtClean="0"/>
              <a:t>і</a:t>
            </a:r>
            <a:r>
              <a:rPr lang="ru-RU" dirty="0" smtClean="0"/>
              <a:t> на </a:t>
            </a:r>
            <a:r>
              <a:rPr lang="ru-RU" dirty="0" err="1" smtClean="0"/>
              <a:t>моб</a:t>
            </a:r>
            <a:r>
              <a:rPr lang="uk-UA" dirty="0" smtClean="0"/>
              <a:t>і</a:t>
            </a:r>
            <a:r>
              <a:rPr lang="ru-RU" dirty="0" smtClean="0"/>
              <a:t>льном</a:t>
            </a:r>
            <a:r>
              <a:rPr lang="uk-UA" dirty="0" smtClean="0"/>
              <a:t>у приладі в</a:t>
            </a:r>
            <a:r>
              <a:rPr lang="ru-RU" dirty="0" err="1" smtClean="0"/>
              <a:t>чителя</a:t>
            </a:r>
            <a:r>
              <a:rPr lang="ru-RU" dirty="0" smtClean="0"/>
              <a:t>. </a:t>
            </a:r>
            <a:r>
              <a:rPr lang="uk-UA" dirty="0" smtClean="0"/>
              <a:t>Після цього </a:t>
            </a:r>
            <a:r>
              <a:rPr lang="ru-RU" dirty="0" smtClean="0"/>
              <a:t> учитель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проанал</a:t>
            </a:r>
            <a:r>
              <a:rPr lang="uk-UA" dirty="0" err="1" smtClean="0"/>
              <a:t>ізувати</a:t>
            </a:r>
            <a:r>
              <a:rPr lang="ru-RU" dirty="0" smtClean="0"/>
              <a:t> результат</a:t>
            </a:r>
            <a:r>
              <a:rPr lang="uk-UA" dirty="0" smtClean="0"/>
              <a:t>и</a:t>
            </a:r>
            <a:r>
              <a:rPr lang="ru-RU" dirty="0" smtClean="0"/>
              <a:t> </a:t>
            </a:r>
            <a:r>
              <a:rPr lang="ru-RU" dirty="0" err="1" smtClean="0"/>
              <a:t>опитування</a:t>
            </a:r>
            <a:r>
              <a:rPr lang="uk-UA" dirty="0" smtClean="0"/>
              <a:t>, </a:t>
            </a:r>
            <a:r>
              <a:rPr lang="ru-RU" dirty="0" smtClean="0"/>
              <a:t> в</a:t>
            </a:r>
            <a:r>
              <a:rPr lang="uk-UA" dirty="0" smtClean="0"/>
              <a:t>и</a:t>
            </a:r>
            <a:r>
              <a:rPr lang="ru-RU" dirty="0" smtClean="0"/>
              <a:t>ставит</a:t>
            </a:r>
            <a:r>
              <a:rPr lang="uk-UA" dirty="0" smtClean="0"/>
              <a:t>и оцінки </a:t>
            </a:r>
            <a:r>
              <a:rPr lang="ru-RU" dirty="0" err="1" smtClean="0"/>
              <a:t>уч</a:t>
            </a:r>
            <a:r>
              <a:rPr lang="uk-UA" dirty="0" err="1" smtClean="0"/>
              <a:t>ня</a:t>
            </a:r>
            <a:r>
              <a:rPr lang="ru-RU" dirty="0" smtClean="0"/>
              <a:t>м.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23439192_367799990340931_355447474_n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3857628"/>
            <a:ext cx="3714744" cy="2786058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496"/>
            <a:ext cx="8229600" cy="1069848"/>
          </a:xfrm>
        </p:spPr>
        <p:txBody>
          <a:bodyPr>
            <a:normAutofit fontScale="90000"/>
          </a:bodyPr>
          <a:lstStyle/>
          <a:p>
            <a:pPr marL="457200" indent="-457200"/>
            <a:r>
              <a:rPr lang="ru-RU" sz="2700" dirty="0" err="1" smtClean="0"/>
              <a:t>Застосування</a:t>
            </a:r>
            <a:r>
              <a:rPr lang="ru-RU" sz="2700" dirty="0" smtClean="0"/>
              <a:t> тестового контролю </a:t>
            </a:r>
            <a:r>
              <a:rPr lang="ru-RU" sz="2700" dirty="0" err="1" smtClean="0"/>
              <a:t>дає</a:t>
            </a:r>
            <a:r>
              <a:rPr lang="ru-RU" sz="2700" dirty="0" smtClean="0"/>
              <a:t> </a:t>
            </a:r>
            <a:r>
              <a:rPr lang="ru-RU" sz="2700" dirty="0" err="1" smtClean="0"/>
              <a:t>такі</a:t>
            </a:r>
            <a:r>
              <a:rPr lang="ru-RU" sz="2700" dirty="0" smtClean="0"/>
              <a:t> </a:t>
            </a:r>
            <a:r>
              <a:rPr lang="ru-RU" sz="2700" dirty="0" err="1" smtClean="0"/>
              <a:t>педагогічні</a:t>
            </a:r>
            <a:r>
              <a:rPr lang="ru-RU" sz="2700" dirty="0" smtClean="0"/>
              <a:t> </a:t>
            </a:r>
            <a:r>
              <a:rPr lang="ru-RU" sz="2700" dirty="0" err="1" smtClean="0"/>
              <a:t>результати</a:t>
            </a:r>
            <a:r>
              <a:rPr lang="ru-RU" sz="2700" dirty="0" smtClean="0"/>
              <a:t>:</a:t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- </a:t>
            </a:r>
            <a:r>
              <a:rPr lang="uk-UA" sz="2700" dirty="0" smtClean="0"/>
              <a:t>р</a:t>
            </a:r>
            <a:r>
              <a:rPr lang="ru-RU" sz="2700" dirty="0" err="1" smtClean="0"/>
              <a:t>аціональне</a:t>
            </a:r>
            <a:r>
              <a:rPr lang="ru-RU" sz="2700" dirty="0" smtClean="0"/>
              <a:t> </a:t>
            </a:r>
            <a:r>
              <a:rPr lang="ru-RU" sz="2700" dirty="0" err="1" smtClean="0"/>
              <a:t>використання</a:t>
            </a:r>
            <a:r>
              <a:rPr lang="ru-RU" sz="2700" dirty="0" smtClean="0"/>
              <a:t> час</a:t>
            </a:r>
            <a:r>
              <a:rPr lang="uk-UA" sz="2700" dirty="0" smtClean="0"/>
              <a:t>у на </a:t>
            </a:r>
            <a:r>
              <a:rPr lang="ru-RU" sz="2700" dirty="0" smtClean="0"/>
              <a:t> уро</a:t>
            </a:r>
            <a:r>
              <a:rPr lang="uk-UA" sz="2700" dirty="0" smtClean="0"/>
              <a:t>ці</a:t>
            </a:r>
            <a:r>
              <a:rPr lang="ru-RU" sz="2700" dirty="0" smtClean="0"/>
              <a:t>;</a:t>
            </a:r>
            <a:br>
              <a:rPr lang="ru-RU" sz="2700" dirty="0" smtClean="0"/>
            </a:br>
            <a:r>
              <a:rPr lang="ru-RU" sz="2700" dirty="0" smtClean="0"/>
              <a:t>- </a:t>
            </a:r>
            <a:r>
              <a:rPr lang="ru-RU" sz="2700" dirty="0" err="1" smtClean="0"/>
              <a:t>охоплення</a:t>
            </a:r>
            <a:r>
              <a:rPr lang="ru-RU" sz="2700" dirty="0" smtClean="0"/>
              <a:t> </a:t>
            </a:r>
            <a:r>
              <a:rPr lang="ru-RU" sz="2700" dirty="0" err="1" smtClean="0"/>
              <a:t>більшого</a:t>
            </a:r>
            <a:r>
              <a:rPr lang="ru-RU" sz="2700" dirty="0" smtClean="0"/>
              <a:t> </a:t>
            </a:r>
            <a:r>
              <a:rPr lang="ru-RU" sz="2700" dirty="0" err="1" smtClean="0"/>
              <a:t>обсягу</a:t>
            </a:r>
            <a:r>
              <a:rPr lang="ru-RU" sz="2700" dirty="0" smtClean="0"/>
              <a:t> </a:t>
            </a:r>
            <a:r>
              <a:rPr lang="ru-RU" sz="2700" dirty="0" err="1" smtClean="0"/>
              <a:t>навчального</a:t>
            </a:r>
            <a:r>
              <a:rPr lang="ru-RU" sz="2700" dirty="0" smtClean="0"/>
              <a:t> </a:t>
            </a:r>
            <a:r>
              <a:rPr lang="ru-RU" sz="2700" dirty="0" err="1" smtClean="0"/>
              <a:t>матеріалу</a:t>
            </a:r>
            <a:r>
              <a:rPr lang="ru-RU" sz="2700" dirty="0" smtClean="0"/>
              <a:t>;</a:t>
            </a:r>
            <a:br>
              <a:rPr lang="ru-RU" sz="2700" dirty="0" smtClean="0"/>
            </a:br>
            <a:r>
              <a:rPr lang="ru-RU" sz="2700" dirty="0" err="1" smtClean="0"/>
              <a:t>швидке</a:t>
            </a:r>
            <a:r>
              <a:rPr lang="ru-RU" sz="2700" dirty="0" smtClean="0"/>
              <a:t> </a:t>
            </a:r>
            <a:r>
              <a:rPr lang="ru-RU" sz="2700" dirty="0" err="1" smtClean="0"/>
              <a:t>встановлення</a:t>
            </a:r>
            <a:r>
              <a:rPr lang="ru-RU" sz="2700" dirty="0" smtClean="0"/>
              <a:t> </a:t>
            </a:r>
            <a:r>
              <a:rPr lang="ru-RU" sz="2700" dirty="0" err="1" smtClean="0"/>
              <a:t>зворотного</a:t>
            </a:r>
            <a:r>
              <a:rPr lang="ru-RU" sz="2700" dirty="0" smtClean="0"/>
              <a:t> </a:t>
            </a:r>
            <a:r>
              <a:rPr lang="ru-RU" sz="2700" dirty="0" err="1" smtClean="0"/>
              <a:t>зв’язку</a:t>
            </a:r>
            <a:r>
              <a:rPr lang="ru-RU" sz="2700" dirty="0" smtClean="0"/>
              <a:t> </a:t>
            </a:r>
            <a:r>
              <a:rPr lang="ru-RU" sz="2700" dirty="0" err="1" smtClean="0"/>
              <a:t>з</a:t>
            </a:r>
            <a:r>
              <a:rPr lang="ru-RU" sz="2700" dirty="0" smtClean="0"/>
              <a:t> </a:t>
            </a:r>
            <a:r>
              <a:rPr lang="ru-RU" sz="2700" dirty="0" err="1" smtClean="0"/>
              <a:t>учнями</a:t>
            </a:r>
            <a:r>
              <a:rPr lang="ru-RU" sz="2700" dirty="0" smtClean="0"/>
              <a:t> </a:t>
            </a:r>
            <a:r>
              <a:rPr lang="ru-RU" sz="2700" dirty="0" err="1" smtClean="0"/>
              <a:t>і</a:t>
            </a:r>
            <a:r>
              <a:rPr lang="ru-RU" sz="2700" dirty="0" smtClean="0"/>
              <a:t> </a:t>
            </a:r>
            <a:r>
              <a:rPr lang="ru-RU" sz="2700" dirty="0" err="1" smtClean="0"/>
              <a:t>визначення</a:t>
            </a:r>
            <a:r>
              <a:rPr lang="ru-RU" sz="2700" dirty="0" smtClean="0"/>
              <a:t> </a:t>
            </a:r>
            <a:r>
              <a:rPr lang="ru-RU" sz="2700" dirty="0" err="1" smtClean="0"/>
              <a:t>рівня</a:t>
            </a:r>
            <a:r>
              <a:rPr lang="ru-RU" sz="2700" dirty="0" smtClean="0"/>
              <a:t> </a:t>
            </a:r>
            <a:r>
              <a:rPr lang="ru-RU" sz="2700" dirty="0" err="1" smtClean="0"/>
              <a:t>засвоєння</a:t>
            </a:r>
            <a:r>
              <a:rPr lang="ru-RU" sz="2700" dirty="0" smtClean="0"/>
              <a:t> </a:t>
            </a:r>
            <a:r>
              <a:rPr lang="ru-RU" sz="2700" dirty="0" err="1" smtClean="0"/>
              <a:t>матеріалу</a:t>
            </a:r>
            <a:r>
              <a:rPr lang="ru-RU" sz="2700" dirty="0" smtClean="0"/>
              <a:t>;</a:t>
            </a:r>
            <a:br>
              <a:rPr lang="ru-RU" sz="2700" dirty="0" smtClean="0"/>
            </a:br>
            <a:r>
              <a:rPr lang="ru-RU" sz="2700" dirty="0" smtClean="0"/>
              <a:t>- </a:t>
            </a:r>
            <a:r>
              <a:rPr lang="ru-RU" sz="2700" dirty="0" err="1" smtClean="0"/>
              <a:t>можливість</a:t>
            </a:r>
            <a:r>
              <a:rPr lang="ru-RU" sz="2700" dirty="0" smtClean="0"/>
              <a:t> </a:t>
            </a:r>
            <a:r>
              <a:rPr lang="ru-RU" sz="2700" dirty="0" err="1" smtClean="0"/>
              <a:t>визначити</a:t>
            </a:r>
            <a:r>
              <a:rPr lang="ru-RU" sz="2700" dirty="0" smtClean="0"/>
              <a:t> </a:t>
            </a:r>
            <a:r>
              <a:rPr lang="ru-RU" sz="2700" dirty="0" err="1" smtClean="0"/>
              <a:t>прогалини</a:t>
            </a:r>
            <a:r>
              <a:rPr lang="ru-RU" sz="2700" dirty="0" smtClean="0"/>
              <a:t> в </a:t>
            </a:r>
            <a:r>
              <a:rPr lang="ru-RU" sz="2700" dirty="0" err="1" smtClean="0"/>
              <a:t>знаннях</a:t>
            </a:r>
            <a:r>
              <a:rPr lang="ru-RU" sz="2700" dirty="0" smtClean="0"/>
              <a:t> та </a:t>
            </a:r>
            <a:r>
              <a:rPr lang="ru-RU" sz="2700" dirty="0" err="1" smtClean="0"/>
              <a:t>уміннях</a:t>
            </a:r>
            <a:r>
              <a:rPr lang="ru-RU" sz="2700" dirty="0" smtClean="0"/>
              <a:t> </a:t>
            </a:r>
            <a:r>
              <a:rPr lang="ru-RU" sz="2700" dirty="0" err="1" smtClean="0"/>
              <a:t>і</a:t>
            </a:r>
            <a:r>
              <a:rPr lang="ru-RU" sz="2700" dirty="0" smtClean="0"/>
              <a:t> внести </a:t>
            </a:r>
            <a:r>
              <a:rPr lang="ru-RU" sz="2700" dirty="0" err="1" smtClean="0"/>
              <a:t>відповідні</a:t>
            </a:r>
            <a:r>
              <a:rPr lang="ru-RU" sz="2700" dirty="0" smtClean="0"/>
              <a:t> </a:t>
            </a:r>
            <a:r>
              <a:rPr lang="ru-RU" sz="2700" dirty="0" err="1" smtClean="0"/>
              <a:t>корективи</a:t>
            </a:r>
            <a:r>
              <a:rPr lang="ru-RU" sz="2700" dirty="0" smtClean="0"/>
              <a:t>;</a:t>
            </a:r>
            <a:br>
              <a:rPr lang="ru-RU" sz="2700" dirty="0" smtClean="0"/>
            </a:br>
            <a:r>
              <a:rPr lang="ru-RU" sz="2700" dirty="0" smtClean="0"/>
              <a:t>- </a:t>
            </a:r>
            <a:r>
              <a:rPr lang="ru-RU" sz="2700" dirty="0" err="1" smtClean="0"/>
              <a:t>тестова</a:t>
            </a:r>
            <a:r>
              <a:rPr lang="ru-RU" sz="2700" dirty="0" smtClean="0"/>
              <a:t> </a:t>
            </a:r>
            <a:r>
              <a:rPr lang="ru-RU" sz="2700" dirty="0" err="1" smtClean="0"/>
              <a:t>перевірка</a:t>
            </a:r>
            <a:r>
              <a:rPr lang="ru-RU" sz="2700" dirty="0" smtClean="0"/>
              <a:t> </a:t>
            </a:r>
            <a:r>
              <a:rPr lang="ru-RU" sz="2700" dirty="0" err="1" smtClean="0"/>
              <a:t>дисциплінує</a:t>
            </a:r>
            <a:r>
              <a:rPr lang="ru-RU" sz="2700" dirty="0" smtClean="0"/>
              <a:t> </a:t>
            </a:r>
            <a:r>
              <a:rPr lang="ru-RU" sz="2700" dirty="0" err="1" smtClean="0"/>
              <a:t>учнів</a:t>
            </a:r>
            <a:r>
              <a:rPr lang="ru-RU" sz="2700" dirty="0" smtClean="0"/>
              <a:t>, </a:t>
            </a:r>
            <a:r>
              <a:rPr lang="ru-RU" sz="2700" dirty="0" err="1" smtClean="0"/>
              <a:t>індивідуалізує</a:t>
            </a:r>
            <a:r>
              <a:rPr lang="ru-RU" sz="2700" dirty="0" smtClean="0"/>
              <a:t> роботу </a:t>
            </a:r>
            <a:r>
              <a:rPr lang="ru-RU" sz="2700" dirty="0" err="1" smtClean="0"/>
              <a:t>з</a:t>
            </a:r>
            <a:r>
              <a:rPr lang="ru-RU" sz="2700" dirty="0" smtClean="0"/>
              <a:t> </a:t>
            </a:r>
            <a:r>
              <a:rPr lang="ru-RU" sz="2700" dirty="0" err="1" smtClean="0"/>
              <a:t>учнями</a:t>
            </a:r>
            <a:r>
              <a:rPr lang="ru-RU" sz="2700" dirty="0" smtClean="0"/>
              <a:t>;</a:t>
            </a:r>
            <a:br>
              <a:rPr lang="ru-RU" sz="2700" dirty="0" smtClean="0"/>
            </a:br>
            <a:r>
              <a:rPr lang="ru-RU" sz="2700" dirty="0" smtClean="0"/>
              <a:t>- </a:t>
            </a:r>
            <a:r>
              <a:rPr lang="ru-RU" sz="2700" dirty="0" err="1" smtClean="0"/>
              <a:t>стимулюється</a:t>
            </a:r>
            <a:r>
              <a:rPr lang="ru-RU" sz="2700" dirty="0" smtClean="0"/>
              <a:t> </a:t>
            </a:r>
            <a:r>
              <a:rPr lang="ru-RU" sz="2700" dirty="0" err="1" smtClean="0"/>
              <a:t>саморозвиток</a:t>
            </a:r>
            <a:r>
              <a:rPr lang="ru-RU" sz="2700" dirty="0" smtClean="0"/>
              <a:t> </a:t>
            </a:r>
            <a:r>
              <a:rPr lang="ru-RU" sz="2700" dirty="0" err="1" smtClean="0"/>
              <a:t>учнів</a:t>
            </a:r>
            <a:r>
              <a:rPr lang="ru-RU" sz="2700" dirty="0" smtClean="0"/>
              <a:t>, </a:t>
            </a:r>
            <a:r>
              <a:rPr lang="ru-RU" sz="2700" dirty="0" err="1" smtClean="0"/>
              <a:t>підвищується</a:t>
            </a:r>
            <a:r>
              <a:rPr lang="ru-RU" sz="2700" dirty="0" smtClean="0"/>
              <a:t> </a:t>
            </a:r>
            <a:r>
              <a:rPr lang="ru-RU" sz="2700" dirty="0" err="1" smtClean="0"/>
              <a:t>їхній</a:t>
            </a:r>
            <a:r>
              <a:rPr lang="ru-RU" sz="2700" dirty="0" smtClean="0"/>
              <a:t> </a:t>
            </a:r>
            <a:r>
              <a:rPr lang="ru-RU" sz="2700" dirty="0" err="1" smtClean="0"/>
              <a:t>інтерес</a:t>
            </a:r>
            <a:r>
              <a:rPr lang="ru-RU" sz="2700" dirty="0" smtClean="0"/>
              <a:t> до предмету.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3" name="Рисунок 2" descr="computerblocksistock_000038058868_large_610_17498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6643702" y="5357826"/>
            <a:ext cx="1714512" cy="1285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57158" y="1071546"/>
            <a:ext cx="8458200" cy="1470025"/>
          </a:xfrm>
        </p:spPr>
        <p:txBody>
          <a:bodyPr>
            <a:normAutofit/>
          </a:bodyPr>
          <a:lstStyle/>
          <a:p>
            <a:pPr fontAlgn="base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14282" y="4143380"/>
            <a:ext cx="8258204" cy="238658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142984"/>
            <a:ext cx="841817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ДЯКУЮ ЗА УВАГУ!</a:t>
            </a:r>
            <a:endParaRPr lang="ru-RU" sz="7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3929066"/>
            <a:ext cx="7215238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uk-UA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Бажаю натхнення і  творчих успіхів!</a:t>
            </a:r>
            <a:endParaRPr lang="ru-RU" sz="4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928670"/>
            <a:ext cx="8501122" cy="20002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  </a:t>
            </a:r>
            <a:r>
              <a:rPr lang="ru-RU" sz="3100" i="1" dirty="0" smtClean="0"/>
              <a:t>PLICKERS- </a:t>
            </a:r>
            <a:r>
              <a:rPr lang="ru-RU" sz="3100" i="1" dirty="0" err="1" smtClean="0"/>
              <a:t>р</a:t>
            </a:r>
            <a:r>
              <a:rPr lang="uk-UA" sz="3100" dirty="0" err="1" smtClean="0"/>
              <a:t>есурс</a:t>
            </a:r>
            <a:r>
              <a:rPr lang="uk-UA" sz="3100" dirty="0" smtClean="0"/>
              <a:t> англомовний, але у нього дружній інтерфейс. </a:t>
            </a:r>
            <a:r>
              <a:rPr lang="uk-UA" sz="3100" dirty="0" err="1" smtClean="0"/>
              <a:t>Plickers</a:t>
            </a:r>
            <a:r>
              <a:rPr lang="uk-UA" sz="3100" dirty="0" smtClean="0"/>
              <a:t> - це додаток, що дозволяє миттєво оцінити відповіді всього класу і спростити збір статистики.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t="15342" r="1390" b="16164"/>
          <a:stretch>
            <a:fillRect/>
          </a:stretch>
        </p:blipFill>
        <p:spPr bwMode="auto">
          <a:xfrm>
            <a:off x="642910" y="2928934"/>
            <a:ext cx="7966119" cy="350202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57200" y="3000372"/>
            <a:ext cx="8258204" cy="35004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25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357189" y="928670"/>
            <a:ext cx="857253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Що потрібно для роботи з </a:t>
            </a:r>
            <a:r>
              <a:rPr kumimoji="0" lang="uk-UA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Plickers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uk-UA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Слайд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3786190"/>
            <a:ext cx="3819525" cy="272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4214818"/>
            <a:ext cx="2704900" cy="2051543"/>
          </a:xfrm>
          <a:prstGeom prst="rect">
            <a:avLst/>
          </a:prstGeom>
        </p:spPr>
      </p:pic>
      <p:pic>
        <p:nvPicPr>
          <p:cNvPr id="9" name="Рисунок 8" descr="1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98485" y="3714752"/>
            <a:ext cx="2575556" cy="2786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71472" y="571480"/>
            <a:ext cx="8229600" cy="1069848"/>
          </a:xfrm>
        </p:spPr>
        <p:txBody>
          <a:bodyPr/>
          <a:lstStyle/>
          <a:p>
            <a:pPr algn="ctr"/>
            <a:r>
              <a:rPr lang="uk-UA" b="1" dirty="0" smtClean="0"/>
              <a:t>Покроковий опис роботи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1643050"/>
            <a:ext cx="850112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Зареєструватись на офіційному сайті 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https://www.plickers.com/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 startAt="2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Скачати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з головної сторінки однойменний 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застосунок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для свого планшета / 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смартфона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. (Для 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ґаджета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під керуванням 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  <a:hlinkClick r:id="rId3" tooltip="Открыть в новом окне"/>
              </a:rPr>
              <a:t>iOS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 з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App Store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, під керуванням 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  <a:hlinkClick r:id="rId4" tooltip="Открыть в новом окне"/>
              </a:rPr>
              <a:t>Android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 - з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Google Play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). 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 startAt="2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Встановити 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Plickers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на планшет, або 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смартфон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800" dirty="0"/>
              <a:t> Зареєструватися</a:t>
            </a:r>
            <a:r>
              <a:rPr lang="ru-RU" sz="2800" dirty="0"/>
              <a:t> – кнопка </a:t>
            </a:r>
            <a:r>
              <a:rPr lang="ru-RU" sz="2800" b="1" dirty="0" err="1"/>
              <a:t>Sign</a:t>
            </a:r>
            <a:r>
              <a:rPr lang="ru-RU" sz="2800" b="1" dirty="0"/>
              <a:t> </a:t>
            </a:r>
            <a:r>
              <a:rPr lang="ru-RU" sz="2800" b="1" dirty="0" err="1"/>
              <a:t>up</a:t>
            </a:r>
            <a:r>
              <a:rPr lang="ru-RU" sz="2800" dirty="0"/>
              <a:t>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8" name="Содержимое 3"/>
          <p:cNvPicPr>
            <a:picLocks/>
          </p:cNvPicPr>
          <p:nvPr/>
        </p:nvPicPr>
        <p:blipFill>
          <a:blip r:embed="rId5" cstate="print"/>
          <a:srcRect t="15342" r="1390" b="16164"/>
          <a:stretch>
            <a:fillRect/>
          </a:stretch>
        </p:blipFill>
        <p:spPr bwMode="auto">
          <a:xfrm>
            <a:off x="6072198" y="1500174"/>
            <a:ext cx="2786082" cy="142876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58204" cy="1785934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Створення класу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uk-UA" dirty="0" smtClean="0"/>
              <a:t>1.Створити клас, натиснувши  на панелі      , тоді на прямокутник з позначкою «+»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2895344"/>
            <a:ext cx="7215206" cy="3679277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 l="42811" t="16164" r="47684" b="75343"/>
          <a:stretch>
            <a:fillRect/>
          </a:stretch>
        </p:blipFill>
        <p:spPr bwMode="auto">
          <a:xfrm>
            <a:off x="2071670" y="1785926"/>
            <a:ext cx="636588" cy="50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714488"/>
            <a:ext cx="8229600" cy="106984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100" dirty="0" smtClean="0"/>
              <a:t>	 У прямокутники вписати  інформацію    (1- назва класу; 2- вік; 3- предмет) для кого будуть проводитися тести. Обрати колір і натиснути на зелений прямокутник у правому куті, що означає «зберегти».</a:t>
            </a:r>
            <a:br>
              <a:rPr lang="uk-UA" sz="31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 t="4932" r="887" b="6027"/>
          <a:stretch>
            <a:fillRect/>
          </a:stretch>
        </p:blipFill>
        <p:spPr bwMode="auto">
          <a:xfrm>
            <a:off x="1357290" y="3143248"/>
            <a:ext cx="6500858" cy="3309939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58204" cy="1069864"/>
          </a:xfrm>
        </p:spPr>
        <p:txBody>
          <a:bodyPr>
            <a:normAutofit/>
          </a:bodyPr>
          <a:lstStyle/>
          <a:p>
            <a:r>
              <a:rPr lang="uk-UA" dirty="0" smtClean="0"/>
              <a:t>. </a:t>
            </a:r>
            <a:r>
              <a:rPr lang="uk-UA" sz="3200" dirty="0" smtClean="0"/>
              <a:t>Натиснути на синій прямокутник </a:t>
            </a:r>
            <a:endParaRPr lang="ru-RU" sz="32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 l="32389" t="44658" r="54784" b="48767"/>
          <a:stretch>
            <a:fillRect/>
          </a:stretch>
        </p:blipFill>
        <p:spPr bwMode="auto">
          <a:xfrm>
            <a:off x="7286644" y="1357298"/>
            <a:ext cx="138113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 l="962" t="5205" b="6849"/>
          <a:stretch>
            <a:fillRect/>
          </a:stretch>
        </p:blipFill>
        <p:spPr bwMode="auto">
          <a:xfrm>
            <a:off x="928662" y="2143116"/>
            <a:ext cx="7143800" cy="385765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071546"/>
            <a:ext cx="8401080" cy="114130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</a:t>
            </a:r>
            <a:r>
              <a:rPr lang="uk-UA" sz="3600" dirty="0" smtClean="0"/>
              <a:t>Внести прізвища чи номери учнів за класним журналом, попередньо скопіювавши їх, і натиснути «зберегти» </a:t>
            </a:r>
            <a:endParaRPr lang="ru-RU" sz="3600" dirty="0"/>
          </a:p>
        </p:txBody>
      </p:sp>
      <p:pic>
        <p:nvPicPr>
          <p:cNvPr id="3" name="Рисунок 2" descr="Слайд7.JPG"/>
          <p:cNvPicPr/>
          <p:nvPr/>
        </p:nvPicPr>
        <p:blipFill>
          <a:blip r:embed="rId2" cstate="print"/>
          <a:srcRect l="63491" t="23137" r="25510" b="67296"/>
          <a:stretch>
            <a:fillRect/>
          </a:stretch>
        </p:blipFill>
        <p:spPr bwMode="auto">
          <a:xfrm>
            <a:off x="7929586" y="1643050"/>
            <a:ext cx="857256" cy="695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112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785786" y="2786058"/>
            <a:ext cx="7286676" cy="3429024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785926"/>
            <a:ext cx="8229600" cy="1069848"/>
          </a:xfrm>
        </p:spPr>
        <p:txBody>
          <a:bodyPr>
            <a:normAutofit fontScale="90000"/>
          </a:bodyPr>
          <a:lstStyle/>
          <a:p>
            <a:r>
              <a:rPr lang="uk-UA" sz="3100" dirty="0" smtClean="0"/>
              <a:t>Якщо </a:t>
            </a:r>
            <a:r>
              <a:rPr lang="ru-RU" sz="3100" dirty="0" err="1" smtClean="0"/>
              <a:t>р</a:t>
            </a:r>
            <a:r>
              <a:rPr lang="uk-UA" sz="3100" dirty="0" smtClean="0"/>
              <a:t>о</a:t>
            </a:r>
            <a:r>
              <a:rPr lang="ru-RU" sz="3100" dirty="0" smtClean="0"/>
              <a:t>бота проводит</a:t>
            </a:r>
            <a:r>
              <a:rPr lang="uk-UA" sz="3100" dirty="0" smtClean="0"/>
              <a:t>ь</a:t>
            </a:r>
            <a:r>
              <a:rPr lang="ru-RU" sz="3100" dirty="0" err="1" smtClean="0"/>
              <a:t>ся</a:t>
            </a:r>
            <a:r>
              <a:rPr lang="ru-RU" sz="3100" dirty="0" smtClean="0"/>
              <a:t> в одном</a:t>
            </a:r>
            <a:r>
              <a:rPr lang="uk-UA" sz="3100" dirty="0" smtClean="0"/>
              <a:t>у</a:t>
            </a:r>
            <a:r>
              <a:rPr lang="ru-RU" sz="3100" dirty="0" smtClean="0"/>
              <a:t> </a:t>
            </a:r>
            <a:r>
              <a:rPr lang="ru-RU" sz="3100" dirty="0" err="1" smtClean="0"/>
              <a:t>клас</a:t>
            </a:r>
            <a:r>
              <a:rPr lang="uk-UA" sz="3100" dirty="0" smtClean="0"/>
              <a:t>і</a:t>
            </a:r>
            <a:r>
              <a:rPr lang="ru-RU" sz="3100" dirty="0" smtClean="0"/>
              <a:t>, то </a:t>
            </a:r>
            <a:r>
              <a:rPr lang="uk-UA" sz="3100" dirty="0" smtClean="0"/>
              <a:t>зручно</a:t>
            </a:r>
            <a:r>
              <a:rPr lang="ru-RU" sz="3100" dirty="0" smtClean="0"/>
              <a:t> ввести </a:t>
            </a:r>
            <a:r>
              <a:rPr lang="uk-UA" sz="3100" dirty="0" smtClean="0"/>
              <a:t>прізвища учнів за </a:t>
            </a:r>
            <a:r>
              <a:rPr lang="ru-RU" sz="3100" dirty="0" smtClean="0"/>
              <a:t> </a:t>
            </a:r>
            <a:r>
              <a:rPr lang="ru-RU" sz="3100" dirty="0" err="1" smtClean="0"/>
              <a:t>списк</a:t>
            </a:r>
            <a:r>
              <a:rPr lang="uk-UA" sz="3100" dirty="0" smtClean="0"/>
              <a:t>ом у </a:t>
            </a:r>
            <a:r>
              <a:rPr lang="ru-RU" sz="3100" dirty="0" smtClean="0"/>
              <a:t>журнал</a:t>
            </a:r>
            <a:r>
              <a:rPr lang="uk-UA" sz="3100" dirty="0" smtClean="0"/>
              <a:t>і</a:t>
            </a:r>
            <a:r>
              <a:rPr lang="ru-RU" sz="3100" dirty="0" smtClean="0"/>
              <a:t>, </a:t>
            </a:r>
            <a:r>
              <a:rPr lang="uk-UA" sz="3100" dirty="0" smtClean="0"/>
              <a:t>якщо  в кількох</a:t>
            </a:r>
            <a:r>
              <a:rPr lang="ru-RU" sz="3100" dirty="0" smtClean="0"/>
              <a:t> </a:t>
            </a:r>
            <a:r>
              <a:rPr lang="ru-RU" sz="3100" dirty="0" err="1" smtClean="0"/>
              <a:t>класах</a:t>
            </a:r>
            <a:r>
              <a:rPr lang="ru-RU" sz="3100" dirty="0" smtClean="0"/>
              <a:t>, то </a:t>
            </a:r>
            <a:r>
              <a:rPr lang="ru-RU" sz="3100" dirty="0" err="1" smtClean="0"/>
              <a:t>задат</a:t>
            </a:r>
            <a:r>
              <a:rPr lang="uk-UA" sz="3100" dirty="0" smtClean="0"/>
              <a:t>и</a:t>
            </a:r>
            <a:r>
              <a:rPr lang="ru-RU" sz="3100" dirty="0" smtClean="0"/>
              <a:t> номер</a:t>
            </a:r>
            <a:r>
              <a:rPr lang="uk-UA" sz="3100" dirty="0" smtClean="0"/>
              <a:t>и і повідомити </a:t>
            </a:r>
            <a:r>
              <a:rPr lang="ru-RU" sz="3100" dirty="0" smtClean="0"/>
              <a:t> </a:t>
            </a:r>
            <a:r>
              <a:rPr lang="ru-RU" sz="3100" dirty="0" err="1" smtClean="0"/>
              <a:t>уч</a:t>
            </a:r>
            <a:r>
              <a:rPr lang="uk-UA" sz="3100" dirty="0" err="1" smtClean="0"/>
              <a:t>ня</a:t>
            </a:r>
            <a:r>
              <a:rPr lang="ru-RU" sz="3100" dirty="0" smtClean="0"/>
              <a:t>м, </a:t>
            </a:r>
            <a:r>
              <a:rPr lang="uk-UA" sz="3100" dirty="0" smtClean="0"/>
              <a:t>що</a:t>
            </a:r>
            <a:r>
              <a:rPr lang="ru-RU" sz="3100" dirty="0" smtClean="0"/>
              <a:t> </a:t>
            </a:r>
            <a:r>
              <a:rPr lang="ru-RU" sz="3100" dirty="0" err="1" smtClean="0"/>
              <a:t>картки</a:t>
            </a:r>
            <a:r>
              <a:rPr lang="ru-RU" sz="3100" dirty="0" smtClean="0"/>
              <a:t> </a:t>
            </a:r>
            <a:r>
              <a:rPr lang="uk-UA" sz="3100" dirty="0" smtClean="0"/>
              <a:t>відповідає </a:t>
            </a:r>
            <a:r>
              <a:rPr lang="ru-RU" sz="3100" dirty="0" smtClean="0"/>
              <a:t> порядковому номеру в </a:t>
            </a:r>
            <a:r>
              <a:rPr lang="ru-RU" sz="3100" dirty="0" err="1" smtClean="0"/>
              <a:t>класном</a:t>
            </a:r>
            <a:r>
              <a:rPr lang="uk-UA" sz="3100" dirty="0" smtClean="0"/>
              <a:t>у журналі.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113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2143108" y="3143248"/>
            <a:ext cx="6143668" cy="3356613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275</TotalTime>
  <Words>268</Words>
  <Application>Microsoft Office PowerPoint</Application>
  <PresentationFormat>Экран (4:3)</PresentationFormat>
  <Paragraphs>34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Городская</vt:lpstr>
      <vt:lpstr>Сучасні засоби оцінювання освітніх результатів на прикладі інтерактивного ресурсу «Plickers» </vt:lpstr>
      <vt:lpstr>  PLICKERS- ресурс англомовний, але у нього дружній інтерфейс. Plickers - це додаток, що дозволяє миттєво оцінити відповіді всього класу і спростити збір статистики.  </vt:lpstr>
      <vt:lpstr>Що потрібно для роботи з Plickers?</vt:lpstr>
      <vt:lpstr>Покроковий опис роботи</vt:lpstr>
      <vt:lpstr>Створення класу 1.Створити клас, натиснувши  на панелі      , тоді на прямокутник з позначкою «+» </vt:lpstr>
      <vt:lpstr>  У прямокутники вписати  інформацію    (1- назва класу; 2- вік; 3- предмет) для кого будуть проводитися тести. Обрати колір і натиснути на зелений прямокутник у правому куті, що означає «зберегти».  </vt:lpstr>
      <vt:lpstr>. Натиснути на синій прямокутник </vt:lpstr>
      <vt:lpstr> Внести прізвища чи номери учнів за класним журналом, попередньо скопіювавши їх, і натиснути «зберегти» </vt:lpstr>
      <vt:lpstr>Якщо робота проводиться в одному класі, то зручно ввести прізвища учнів за  списком у журналі, якщо  в кількох класах, то задати номери і повідомити  учням, що картки відповідає  порядковому номеру в класному журналі.  </vt:lpstr>
      <vt:lpstr>Складання запитань (тестів)</vt:lpstr>
      <vt:lpstr>Зберегти           і натиснути на названу папку. Натискаємо            і з’явиться вікно, у яке вставляємо запитання, картинки, варіанти відповідей (так-ні, А,В,С,D), вказуємо правильний вибір.</vt:lpstr>
      <vt:lpstr>Обираємо тип запитання. У текстові поля вводимо текст запитання та варіанти відповідей.  Не забуваємо праворуч від варіанту відповіді у квадратику відмітити правильну відповідь. Якщо передбачається менша кількість відповідей, то праворуч від літери відповіді натиснути хрестик, щоб видалити зайвий варіант відповіді.  Завершити перше питання і натиснути   Після введення всіх питань   натиснути   </vt:lpstr>
      <vt:lpstr>Після збереження,  треба вказати, для кого ці питання , тобто вказати  клас або класи, натиснувши </vt:lpstr>
      <vt:lpstr> Друк карток</vt:lpstr>
      <vt:lpstr>Застосування  ресурсу </vt:lpstr>
      <vt:lpstr>Статистика відповідей з‘являється і на мобільному приладі вчителя. Після цього  учитель може проаналізувати результати опитування,  виставити оцінки учням.  </vt:lpstr>
      <vt:lpstr>Застосування тестового контролю дає такі педагогічні результати:  - раціональне використання часу на  уроці; - охоплення більшого обсягу навчального матеріалу; швидке встановлення зворотного зв’язку з учнями і визначення рівня засвоєння матеріалу; - можливість визначити прогалини в знаннях та уміннях і внести відповідні корективи; - тестова перевірка дисциплінує учнів, індивідуалізує роботу з учнями; - стимулюється саморозвиток учнів, підвищується їхній інтерес до предмету. </vt:lpstr>
      <vt:lpstr> 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Методичні рекомендації  щодо використання технології швидкого опитування Plickers</dc:title>
  <dc:creator>Елена</dc:creator>
  <cp:lastModifiedBy>Ольга</cp:lastModifiedBy>
  <cp:revision>46</cp:revision>
  <dcterms:created xsi:type="dcterms:W3CDTF">2017-11-14T12:00:30Z</dcterms:created>
  <dcterms:modified xsi:type="dcterms:W3CDTF">2019-07-28T11:39:45Z</dcterms:modified>
</cp:coreProperties>
</file>