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8" r:id="rId3"/>
    <p:sldMasterId id="2147483792" r:id="rId4"/>
    <p:sldMasterId id="2147483804" r:id="rId5"/>
  </p:sldMasterIdLst>
  <p:sldIdLst>
    <p:sldId id="262" r:id="rId6"/>
    <p:sldId id="284" r:id="rId7"/>
    <p:sldId id="286" r:id="rId8"/>
    <p:sldId id="287" r:id="rId9"/>
    <p:sldId id="288" r:id="rId10"/>
    <p:sldId id="289" r:id="rId11"/>
    <p:sldId id="283" r:id="rId12"/>
    <p:sldId id="285" r:id="rId13"/>
    <p:sldId id="290" r:id="rId14"/>
    <p:sldId id="291" r:id="rId15"/>
    <p:sldId id="292" r:id="rId16"/>
    <p:sldId id="281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142984"/>
            <a:ext cx="6343640" cy="207170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5400668" cy="196691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5B8A-EE84-47F5-8197-6C88A3E13C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DB48-C030-4EF9-8631-DFFD7D861F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62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BB96-5E86-4F01-A11D-6354B8C29C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D263-0D6B-4A70-BFBD-91568D147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91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3563-E511-43C8-BF5C-7B887974AD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1CB6-0D07-4A0D-8D19-C60FA69E62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9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E1C5-AF2A-4EE7-B8EA-A14B43F50A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AAEA-F1C5-4AF5-A17F-1B1977B148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1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91E4-6457-4D60-8382-4705543850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8A78-B86C-4D0B-A1BF-A44262A3CC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3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F2EB-68BB-49B1-B424-EAD39BE53E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6CDD-CBAD-40A0-BA97-E6A60A7052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17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6E9B-5510-498F-AD48-B929F0A373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9A3D-BA64-4B11-9BDC-13A370AB16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30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E3C6-CDC6-45E6-A6AC-AB94496851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FDC8-7657-4E8A-B9F1-632F8B2A7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9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F44D-4F57-49EF-A5ED-EDC43D4247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35AC-8FE7-4E7A-A40A-78189FBE18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018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961F-8A28-49CC-A000-67E5E0992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C088-D7D4-488E-8C10-9ADD36A16C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41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3A7D-14BE-4F6B-86F8-591E61DDBF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A389-FAD2-4B6E-8309-DEAEC8B55C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73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BBDA-F4AB-42C4-BC9E-0D6AF51024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021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8C73-0BD1-4AD8-A9E4-F2C9FE2D28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744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6680-13C8-45BD-8A8C-A4C73A96F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298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DFB4-6593-486A-A16B-BBCBDC109D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229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3380-2FE2-4361-A813-A4B4ABB0E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97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502E-57FB-44A3-B18C-56D117849C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2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A32D-FEEB-47FB-BBF7-115AB504B8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55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07296-EDE9-4357-84F4-987CBAB7F6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197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0ADE-08E2-4A31-BCEA-6D92CBFBB1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169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46DEC-3755-4FCF-8090-A9A77BCEB3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16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EC50-FD2B-4EBB-9DE6-177E88962D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691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387975"/>
            <a:ext cx="8358246" cy="125573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72008"/>
            <a:ext cx="5643602" cy="857256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50AA-D374-479B-8826-112A0F9FE5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DC90-7F63-4FB3-A4B7-F2BFD60646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498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1ABC-ADDB-462E-9023-F377B5A2C9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0929-64EC-4E56-899C-F76AF6D02A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483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C48FA-FBBB-4E50-B07B-6C36376B87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B841-F812-49E8-8085-9E50507147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417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0BF6-B18C-4473-B04A-8720C21485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A008-344C-4AD9-A07D-13592BD66D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983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BEB0-86BE-48CC-A198-8FC7229BC5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7F53-BA37-4434-BD07-F2F47A588D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516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D510-7DB1-4746-8DF2-35EE946F13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4F89-E03C-42E5-8C6C-7EEF6ED7B8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F5BF-35CF-4002-B95F-709FE718C3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D835-D9E7-4765-B510-54B2F0883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10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B3F4-044E-4A8C-9205-C8D3AD021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8A0B-ACCE-43C6-B4F3-7968B410D4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377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BBE2-40EE-4344-9289-2D53B4DE2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8405-DDCD-48D3-821D-8C079FE59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295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4582-25BB-4701-BB0A-5BDFE4E02A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A364-1303-4DE9-BB0B-54853793F6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077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12CD-353E-419C-B199-12FDF54C9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3B4C-6B1E-4BD0-B550-73B7BE02C9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541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3" y="1643063"/>
            <a:ext cx="81581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273BA-5B4D-47CF-AAFA-F9EFC1EE79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67E1E9-B176-48AD-A4B0-F986D4AAC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3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370AF-3036-41DD-930F-7DAC6C5E200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99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CBA75-C446-4B5A-842B-12EA1D311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9A1BDA-0FB0-4BDC-B59F-5E3612950D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4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5193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908721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uk-UA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uk-UA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режно!</a:t>
            </a:r>
          </a:p>
          <a:p>
            <a:pPr algn="ctr"/>
            <a:r>
              <a:rPr lang="uk-UA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Соціальні мережі</a:t>
            </a:r>
            <a:r>
              <a:rPr lang="en-US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uk-UA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0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="" xmlns:a16="http://schemas.microsoft.com/office/drawing/2014/main" id="{F3DDC500-B0A7-4BB1-BF17-E9DBDC6D73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14" r="14614"/>
          <a:stretch>
            <a:fillRect/>
          </a:stretch>
        </p:blipFill>
        <p:spPr>
          <a:xfrm>
            <a:off x="4932040" y="764704"/>
            <a:ext cx="3787293" cy="518457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C0FE3621-23C4-4C74-8F97-07A31B5F6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537" y="609602"/>
            <a:ext cx="4464495" cy="5181599"/>
          </a:xfrm>
        </p:spPr>
        <p:txBody>
          <a:bodyPr/>
          <a:lstStyle/>
          <a:p>
            <a:pPr marL="342900" indent="-342900" fontAlgn="base">
              <a:buFont typeface="+mj-lt"/>
              <a:buAutoNum type="arabicPeriod" startAt="7"/>
            </a:pPr>
            <a:r>
              <a:rPr lang="uk-UA" sz="1800" b="1" dirty="0">
                <a:solidFill>
                  <a:schemeClr val="tx1"/>
                </a:solidFill>
              </a:rPr>
              <a:t>Не повідомляйте інформацію про кредитки батьків (номер картки, термін дії та таємний код).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b="1" dirty="0">
                <a:solidFill>
                  <a:schemeClr val="tx1"/>
                </a:solidFill>
              </a:rPr>
              <a:t>Не викладайте фото квитків, на яких видно штрих-код чи QR-код.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b="1" dirty="0">
                <a:solidFill>
                  <a:schemeClr val="tx1"/>
                </a:solidFill>
              </a:rPr>
              <a:t>Не скачуйте та не встановлюйте невідомі програми за посиланнями, навіть якщо їх надали друзі.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b="1" dirty="0">
                <a:solidFill>
                  <a:schemeClr val="tx1"/>
                </a:solidFill>
              </a:rPr>
              <a:t> Встановлюючи перевірені програми, контролюйте, щоб на ПК не додались небажані програми.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b="1" dirty="0">
                <a:solidFill>
                  <a:schemeClr val="tx1"/>
                </a:solidFill>
              </a:rPr>
              <a:t> Не переглядайте інформацію за невідомими посиланнями (друзі, які ними діляться можуть не підозрювати про загрозу).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b="1" dirty="0">
                <a:solidFill>
                  <a:schemeClr val="tx1"/>
                </a:solidFill>
              </a:rPr>
              <a:t> Не відкривайте листи-спам, вони можуть містити віруси.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2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E94B88C-4CF0-4457-90E0-C4B09E31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9943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 секрети безпечного користування інтернетом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="" xmlns:a16="http://schemas.microsoft.com/office/drawing/2014/main" id="{ACE08A91-4D79-4430-AE60-2313BB08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264" y="3698166"/>
            <a:ext cx="2396430" cy="576262"/>
          </a:xfrm>
        </p:spPr>
        <p:txBody>
          <a:bodyPr/>
          <a:lstStyle/>
          <a:p>
            <a:pPr algn="ctr"/>
            <a:r>
              <a:rPr lang="uk-UA" b="1" dirty="0"/>
              <a:t>Пам'ятайте</a:t>
            </a:r>
            <a:endParaRPr lang="uk-UA" dirty="0"/>
          </a:p>
        </p:txBody>
      </p:sp>
      <p:pic>
        <p:nvPicPr>
          <p:cNvPr id="20" name="Місце для зображення 19">
            <a:extLst>
              <a:ext uri="{FF2B5EF4-FFF2-40B4-BE49-F238E27FC236}">
                <a16:creationId xmlns="" xmlns:a16="http://schemas.microsoft.com/office/drawing/2014/main" id="{55173275-0A5C-436C-AA83-E100A74D5BF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8207" b="18207"/>
          <a:stretch>
            <a:fillRect/>
          </a:stretch>
        </p:blipFill>
        <p:spPr>
          <a:xfrm>
            <a:off x="848714" y="1904998"/>
            <a:ext cx="2396430" cy="1524000"/>
          </a:xfr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0" name="Місце для тексту 9">
            <a:extLst>
              <a:ext uri="{FF2B5EF4-FFF2-40B4-BE49-F238E27FC236}">
                <a16:creationId xmlns="" xmlns:a16="http://schemas.microsoft.com/office/drawing/2014/main" id="{934991EA-2856-45C6-B293-373F9334ECC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55576" y="4365104"/>
            <a:ext cx="2448272" cy="1883296"/>
          </a:xfrm>
        </p:spPr>
        <p:txBody>
          <a:bodyPr>
            <a:normAutofit/>
          </a:bodyPr>
          <a:lstStyle/>
          <a:p>
            <a:r>
              <a:rPr lang="uk-UA" sz="1800" dirty="0"/>
              <a:t>Розмістивши інформацію в інтернеті, ви втрачаєте над нею контроль.</a:t>
            </a:r>
            <a:endParaRPr lang="ru-RU" sz="1800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="" xmlns:a16="http://schemas.microsoft.com/office/drawing/2014/main" id="{587092B0-0E94-4535-A2E3-02FF6405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64599" y="3698166"/>
            <a:ext cx="2400300" cy="576262"/>
          </a:xfrm>
        </p:spPr>
        <p:txBody>
          <a:bodyPr/>
          <a:lstStyle/>
          <a:p>
            <a:pPr algn="ctr"/>
            <a:r>
              <a:rPr lang="uk-UA" b="1" dirty="0"/>
              <a:t>Перевіряйте</a:t>
            </a:r>
            <a:endParaRPr lang="uk-UA" dirty="0"/>
          </a:p>
        </p:txBody>
      </p:sp>
      <p:pic>
        <p:nvPicPr>
          <p:cNvPr id="22" name="Місце для зображення 21">
            <a:extLst>
              <a:ext uri="{FF2B5EF4-FFF2-40B4-BE49-F238E27FC236}">
                <a16:creationId xmlns="" xmlns:a16="http://schemas.microsoft.com/office/drawing/2014/main" id="{6B296963-628F-4C47-AEA7-952EEAF049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2855" b="12855"/>
          <a:stretch>
            <a:fillRect/>
          </a:stretch>
        </p:blipFill>
        <p:spPr>
          <a:xfrm>
            <a:off x="3365694" y="1904998"/>
            <a:ext cx="2399205" cy="1524000"/>
          </a:xfrm>
        </p:spPr>
      </p:pic>
      <p:sp>
        <p:nvSpPr>
          <p:cNvPr id="11" name="Місце для тексту 10">
            <a:extLst>
              <a:ext uri="{FF2B5EF4-FFF2-40B4-BE49-F238E27FC236}">
                <a16:creationId xmlns="" xmlns:a16="http://schemas.microsoft.com/office/drawing/2014/main" id="{38FF8188-20D0-4A78-AA87-5A4FB57F5EA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75856" y="4365105"/>
            <a:ext cx="2610399" cy="2305520"/>
          </a:xfrm>
        </p:spPr>
        <p:txBody>
          <a:bodyPr>
            <a:normAutofit/>
          </a:bodyPr>
          <a:lstStyle/>
          <a:p>
            <a:r>
              <a:rPr lang="uk-UA" sz="1800" dirty="0"/>
              <a:t>Люди, з якими ділитесь інформацією, можуть використати її проти вас. Ви маєте довіряти тим, кому надсилаєте щось про себе.</a:t>
            </a:r>
            <a:endParaRPr lang="ru-RU" sz="1800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="" xmlns:a16="http://schemas.microsoft.com/office/drawing/2014/main" id="{F634BD83-9507-48F3-8346-AFE406510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229" y="3698166"/>
            <a:ext cx="2393056" cy="576262"/>
          </a:xfrm>
        </p:spPr>
        <p:txBody>
          <a:bodyPr/>
          <a:lstStyle/>
          <a:p>
            <a:pPr algn="ctr"/>
            <a:r>
              <a:rPr lang="ru-RU" b="1" dirty="0"/>
              <a:t>Думайте</a:t>
            </a:r>
            <a:endParaRPr lang="ru-RU" dirty="0"/>
          </a:p>
        </p:txBody>
      </p:sp>
      <p:pic>
        <p:nvPicPr>
          <p:cNvPr id="38" name="Місце для зображення 37">
            <a:extLst>
              <a:ext uri="{FF2B5EF4-FFF2-40B4-BE49-F238E27FC236}">
                <a16:creationId xmlns="" xmlns:a16="http://schemas.microsoft.com/office/drawing/2014/main" id="{C770C229-CB4E-446F-A478-3732C3BBDEC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4232" b="14232"/>
          <a:stretch>
            <a:fillRect/>
          </a:stretch>
        </p:blipFill>
        <p:spPr>
          <a:xfrm>
            <a:off x="5885556" y="1857180"/>
            <a:ext cx="2502867" cy="1591490"/>
          </a:xfrm>
        </p:spPr>
      </p:pic>
      <p:sp>
        <p:nvSpPr>
          <p:cNvPr id="12" name="Місце для тексту 11">
            <a:extLst>
              <a:ext uri="{FF2B5EF4-FFF2-40B4-BE49-F238E27FC236}">
                <a16:creationId xmlns="" xmlns:a16="http://schemas.microsoft.com/office/drawing/2014/main" id="{8D408308-1A03-48BE-A33E-57E5248583B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889331" y="4365103"/>
            <a:ext cx="2520560" cy="2139751"/>
          </a:xfrm>
        </p:spPr>
        <p:txBody>
          <a:bodyPr>
            <a:normAutofit/>
          </a:bodyPr>
          <a:lstStyle/>
          <a:p>
            <a:r>
              <a:rPr lang="uk-UA" sz="1800" dirty="0"/>
              <a:t>Чи варто розміщувати інформацію, якщо не знаєте, як її використають і чи це не зашкодить вам чи близьким?</a:t>
            </a:r>
          </a:p>
        </p:txBody>
      </p:sp>
    </p:spTree>
    <p:extLst>
      <p:ext uri="{BB962C8B-B14F-4D97-AF65-F5344CB8AC3E}">
        <p14:creationId xmlns="" xmlns:p14="http://schemas.microsoft.com/office/powerpoint/2010/main" val="17518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3999" cy="7272807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20680"/>
          </a:xfrm>
        </p:spPr>
        <p:txBody>
          <a:bodyPr numCol="2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Соціальна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Мережа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Дивлюся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у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вікно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бачу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аватарку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І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кожен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день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одне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теж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-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одне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теж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Життя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летить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і все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воно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насмарку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Закрите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за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стіною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соц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-мереж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Ховаєм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почуття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за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дивними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словами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Лиш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обраним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ми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пишемо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привіт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Ми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вже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забули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жити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почуттями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Бо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інтернет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є наш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єдиний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світ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У статусах ми душу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проливаєм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Хто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"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лайкнув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" нас той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вже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нас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зрозумів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Ми пишем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тим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кого в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житті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не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знаєм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Стандартну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заготовку "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дружніх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слів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"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Лиш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мишки "</a:t>
            </a:r>
            <a:r>
              <a:rPr lang="en-US" sz="1600" b="1" dirty="0" err="1">
                <a:solidFill>
                  <a:srgbClr val="002060"/>
                </a:solidFill>
                <a:latin typeface="Bookman Old Style" pitchFamily="18" charset="0"/>
              </a:rPr>
              <a:t>klick</a:t>
            </a:r>
            <a:r>
              <a:rPr lang="en-US" sz="1600" b="1" dirty="0">
                <a:solidFill>
                  <a:srgbClr val="002060"/>
                </a:solidFill>
                <a:latin typeface="Bookman Old Style" pitchFamily="18" charset="0"/>
              </a:rPr>
              <a:t>"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дарує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нам свободу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Ми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сонце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бачим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трошечки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вікно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Нам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комікси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дарують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насолоду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Як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треба жить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забули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ми давно </a:t>
            </a: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Хтось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скаже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що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залежності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немає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Хтось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ставить "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лайк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" для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когось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із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своїх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Хтось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всім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стіну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пише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що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кохає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Але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це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все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породжує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лиш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"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сміх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"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Так буде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завжди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життя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тут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віртуальне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Блокує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наші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справжні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почуття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Коли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навчимося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жити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ми нормально </a:t>
            </a:r>
          </a:p>
          <a:p>
            <a:pPr>
              <a:spcBef>
                <a:spcPts val="0"/>
              </a:spcBef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Тоді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й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відчуєм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справжній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смак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життя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...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</a:t>
            </a:r>
            <a:r>
              <a:rPr lang="en-US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LEaf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461" y="0"/>
            <a:ext cx="9373926" cy="6858000"/>
          </a:xfrm>
          <a:prstGeom prst="rect">
            <a:avLst/>
          </a:prstGeom>
          <a:noFill/>
        </p:spPr>
      </p:pic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ACB2D227-7311-42EC-B322-2448188A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844824"/>
            <a:ext cx="5729783" cy="3096344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73" y="0"/>
            <a:ext cx="9166779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136904" cy="55446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400" b="1" dirty="0">
                <a:latin typeface="Century Schoolbook" pitchFamily="18" charset="0"/>
              </a:rPr>
              <a:t>Соціальна мережа – це структура, що базується на людських зв’язках або ж взаємних інтересах. В якості </a:t>
            </a:r>
            <a:r>
              <a:rPr lang="uk-UA" sz="2400" b="1" dirty="0" err="1">
                <a:latin typeface="Century Schoolbook" pitchFamily="18" charset="0"/>
              </a:rPr>
              <a:t>інтернет-сервісу</a:t>
            </a:r>
            <a:r>
              <a:rPr lang="uk-UA" sz="2400" b="1" dirty="0">
                <a:latin typeface="Century Schoolbook" pitchFamily="18" charset="0"/>
              </a:rPr>
              <a:t> </a:t>
            </a:r>
            <a:r>
              <a:rPr lang="uk-UA" sz="2400" b="1" dirty="0" err="1">
                <a:latin typeface="Century Schoolbook" pitchFamily="18" charset="0"/>
              </a:rPr>
              <a:t>соцмережа</a:t>
            </a:r>
            <a:r>
              <a:rPr lang="uk-UA" sz="2400" b="1" dirty="0">
                <a:latin typeface="Century Schoolbook" pitchFamily="18" charset="0"/>
              </a:rPr>
              <a:t> може розглядатися як платформа, за допомогою люди можуть здійснювати зв’язок між собою та групування за специфічними інтересами. 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latin typeface="Century Schoolbook" pitchFamily="18" charset="0"/>
              </a:rPr>
              <a:t>Першу </a:t>
            </a:r>
            <a:r>
              <a:rPr lang="uk-UA" sz="2400" b="1" dirty="0">
                <a:latin typeface="Century Schoolbook" pitchFamily="18" charset="0"/>
              </a:rPr>
              <a:t>цеглину у фундаменті нового напрямку </a:t>
            </a:r>
            <a:r>
              <a:rPr lang="uk-UA" sz="2400" b="1" dirty="0" err="1">
                <a:latin typeface="Century Schoolbook" pitchFamily="18" charset="0"/>
              </a:rPr>
              <a:t>веб-сервісів</a:t>
            </a:r>
            <a:r>
              <a:rPr lang="uk-UA" sz="2400" b="1" dirty="0">
                <a:latin typeface="Century Schoolbook" pitchFamily="18" charset="0"/>
              </a:rPr>
              <a:t> заклав американський сайт </a:t>
            </a:r>
            <a:r>
              <a:rPr lang="en-US" sz="2400" b="1" dirty="0">
                <a:latin typeface="Century Schoolbook" pitchFamily="18" charset="0"/>
              </a:rPr>
              <a:t>Classmates.com, </a:t>
            </a:r>
            <a:r>
              <a:rPr lang="uk-UA" sz="2400" b="1" dirty="0">
                <a:latin typeface="Century Schoolbook" pitchFamily="18" charset="0"/>
              </a:rPr>
              <a:t>котрий відкрився ще у 1995 році, пропонуючи відшукати своїх однокласників та старих друзів</a:t>
            </a:r>
            <a:r>
              <a:rPr lang="uk-UA" sz="2400" b="1" dirty="0" smtClean="0">
                <a:latin typeface="Century Schoolbook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latin typeface="Century Schoolbook" pitchFamily="18" charset="0"/>
              </a:rPr>
              <a:t> </a:t>
            </a:r>
            <a:r>
              <a:rPr lang="uk-UA" sz="2400" b="1" dirty="0">
                <a:latin typeface="Century Schoolbook" pitchFamily="18" charset="0"/>
              </a:rPr>
              <a:t>Через десять років, у 2005, шалений успіх «</a:t>
            </a:r>
            <a:r>
              <a:rPr lang="en-US" sz="2400" b="1" dirty="0">
                <a:latin typeface="Century Schoolbook" pitchFamily="18" charset="0"/>
              </a:rPr>
              <a:t>MySpace» </a:t>
            </a:r>
            <a:r>
              <a:rPr lang="uk-UA" sz="2400" b="1" dirty="0">
                <a:latin typeface="Century Schoolbook" pitchFamily="18" charset="0"/>
              </a:rPr>
              <a:t>призвів до швидкого розростання соціальних мереж та збільшення їх популярності серед користувачів.</a:t>
            </a:r>
          </a:p>
        </p:txBody>
      </p:sp>
    </p:spTree>
    <p:extLst>
      <p:ext uri="{BB962C8B-B14F-4D97-AF65-F5344CB8AC3E}">
        <p14:creationId xmlns="" xmlns:p14="http://schemas.microsoft.com/office/powerpoint/2010/main" val="9698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386C3D-4B86-496B-985F-1E756CB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 інтернетом користується понад 50% громадян. Актуальність захисту безпеки дитини в мережі як ніколи велика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ED4621AF-B8B6-4AF9-9AC0-34C1344DB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060848"/>
            <a:ext cx="7119632" cy="4639738"/>
          </a:xfrm>
        </p:spPr>
      </p:pic>
    </p:spTree>
    <p:extLst>
      <p:ext uri="{BB962C8B-B14F-4D97-AF65-F5344CB8AC3E}">
        <p14:creationId xmlns="" xmlns:p14="http://schemas.microsoft.com/office/powerpoint/2010/main" val="9132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697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0F60BF5-0BF5-4AA5-814C-33818EA4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3"/>
            <a:ext cx="6048672" cy="648071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особистій безпеці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="" xmlns:a16="http://schemas.microsoft.com/office/drawing/2014/main" id="{C9C888DA-A64D-4D1A-84B0-EF809682A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6120680" cy="5782945"/>
          </a:xfrm>
        </p:spPr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/>
              <a:t>Ознайомлення з порнографічними матеріалами, ненормативною лексикою, інформацією </a:t>
            </a:r>
            <a:r>
              <a:rPr lang="uk-UA" sz="1800" b="1" dirty="0" err="1"/>
              <a:t>суїцидального</a:t>
            </a:r>
            <a:r>
              <a:rPr lang="uk-UA" sz="1800" b="1" dirty="0"/>
              <a:t> характеру, </a:t>
            </a:r>
            <a:r>
              <a:rPr lang="uk-UA" sz="1800" b="1" dirty="0" err="1" smtClean="0"/>
              <a:t>расистОзнайомлення</a:t>
            </a:r>
            <a:r>
              <a:rPr lang="uk-UA" sz="1800" b="1" dirty="0" smtClean="0"/>
              <a:t> з порнографічними матеріалами, ненормативною лексикою, інформацією </a:t>
            </a:r>
            <a:r>
              <a:rPr lang="uk-UA" sz="1800" b="1" dirty="0" err="1" smtClean="0"/>
              <a:t>суїцидального</a:t>
            </a:r>
            <a:r>
              <a:rPr lang="uk-UA" sz="1800" b="1" dirty="0" smtClean="0"/>
              <a:t> характеру, расистського, ненависницького чи сектантського змісту.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 smtClean="0"/>
              <a:t>Загроза отримання недостовірної чи неправдивої інформації.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 smtClean="0"/>
              <a:t>Формування залежності (ігрової, комп’ютерної, </a:t>
            </a:r>
            <a:r>
              <a:rPr lang="uk-UA" sz="1800" b="1" dirty="0" err="1" smtClean="0"/>
              <a:t>інтернет</a:t>
            </a:r>
            <a:r>
              <a:rPr lang="uk-UA" sz="1800" b="1" dirty="0" smtClean="0"/>
              <a:t>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 smtClean="0"/>
              <a:t>Спілкування з небезпечними людьми (збоченці, шахраї, </a:t>
            </a:r>
            <a:r>
              <a:rPr lang="uk-UA" sz="1800" b="1" dirty="0" err="1" smtClean="0"/>
              <a:t>грифери</a:t>
            </a:r>
            <a:r>
              <a:rPr lang="uk-UA" sz="1800" b="1" dirty="0" smtClean="0"/>
              <a:t>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 smtClean="0"/>
              <a:t>Залучення до виконання протиправних дій (</a:t>
            </a:r>
            <a:r>
              <a:rPr lang="uk-UA" sz="1800" b="1" dirty="0" err="1" smtClean="0"/>
              <a:t>хакерство</a:t>
            </a:r>
            <a:r>
              <a:rPr lang="uk-UA" sz="1800" b="1" dirty="0" smtClean="0"/>
              <a:t>, порушення прав та свобод інших).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 err="1" smtClean="0"/>
              <a:t>ського</a:t>
            </a:r>
            <a:r>
              <a:rPr lang="uk-UA" sz="1800" b="1" dirty="0"/>
              <a:t>, ненависницького чи сектантського змісту.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/>
              <a:t>Загроза отримання недостовірної чи неправдивої інформації.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b="1" dirty="0"/>
              <a:t>Формування залежності (ігрової, комп’ютерної, інтернет).</a:t>
            </a:r>
          </a:p>
          <a:p>
            <a:endParaRPr lang="ru-RU" sz="1800" dirty="0"/>
          </a:p>
        </p:txBody>
      </p:sp>
      <p:pic>
        <p:nvPicPr>
          <p:cNvPr id="17" name="Місце для вмісту 16">
            <a:extLst>
              <a:ext uri="{FF2B5EF4-FFF2-40B4-BE49-F238E27FC236}">
                <a16:creationId xmlns="" xmlns:a16="http://schemas.microsoft.com/office/drawing/2014/main" id="{B648F4FA-9505-4F95-896C-D24D78E67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2492896"/>
            <a:ext cx="2660177" cy="4032448"/>
          </a:xfrm>
        </p:spPr>
      </p:pic>
    </p:spTree>
    <p:extLst>
      <p:ext uri="{BB962C8B-B14F-4D97-AF65-F5344CB8AC3E}">
        <p14:creationId xmlns="" xmlns:p14="http://schemas.microsoft.com/office/powerpoint/2010/main" val="20451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BF7324F-FB0C-4252-BE6A-F4B8565B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188640"/>
            <a:ext cx="4752528" cy="64807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 для інших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="" xmlns:a16="http://schemas.microsoft.com/office/drawing/2014/main" id="{CB407F19-4E03-4929-8D04-7C011E6495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54" r="5954"/>
          <a:stretch>
            <a:fillRect/>
          </a:stretch>
        </p:blipFill>
        <p:spPr>
          <a:xfrm>
            <a:off x="5436096" y="1052736"/>
            <a:ext cx="3570784" cy="4896544"/>
          </a:xfrm>
        </p:spPr>
      </p:pic>
      <p:sp>
        <p:nvSpPr>
          <p:cNvPr id="6" name="Місце для тексту 5">
            <a:extLst>
              <a:ext uri="{FF2B5EF4-FFF2-40B4-BE49-F238E27FC236}">
                <a16:creationId xmlns="" xmlns:a16="http://schemas.microsoft.com/office/drawing/2014/main" id="{797E5A0B-333A-491B-8A1D-66A993BD8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5112567" cy="5688631"/>
          </a:xfrm>
        </p:spPr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1" dirty="0"/>
              <a:t>Матеріали, існування та використання яких може стати причиною посягання на безпеку оточуючих (наприклад, інформація про створення вибухівки).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1" dirty="0"/>
              <a:t>Свідоме та несвідоме введення в оману.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1" dirty="0"/>
              <a:t>Вчинення протиправних дій, що тягнуть за собою відповідальність згідно з чинним законодавством.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1" dirty="0" err="1"/>
              <a:t>Кібербулінг</a:t>
            </a:r>
            <a:r>
              <a:rPr lang="uk-UA" sz="2400" b="1" dirty="0"/>
              <a:t> (приниження та цькування інших в мережі).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373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605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CEE777-4434-41EA-866D-2D4A3C1A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9"/>
            <a:ext cx="7920880" cy="648071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персональній інформації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F9E92F26-2717-4856-A56D-689BC59F7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5736" y="1052736"/>
            <a:ext cx="5112568" cy="5688632"/>
          </a:xfrm>
        </p:spPr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1" dirty="0"/>
              <a:t>Розголошення персональної та конфіденційної інформації (передусім через соцмережі):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400" b="1" dirty="0"/>
              <a:t>прізвища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400" b="1" dirty="0"/>
              <a:t>імена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400" b="1" dirty="0"/>
              <a:t>контакти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400" b="1" dirty="0"/>
              <a:t>секретні дані кредитних карток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400" b="1" dirty="0"/>
              <a:t>номери телефонів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1" dirty="0"/>
              <a:t>Загроза зараження ПК вірусами різної категорії.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400" b="1" dirty="0"/>
              <a:t>Небезпека завантаження програм зі шкідливими функціями.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3862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424936" cy="79208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соціальні мережі впливають на Вас?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Ви не можете не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перевіряти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свою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сторінку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А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раптом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прийшло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повідомлення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?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Цікавий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запис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на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стіні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за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який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потрібно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терміново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поставити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лайк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? Нова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фоточка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?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Насправді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Ви 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так не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думаєте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. Ви просто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перевіряєте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сторінку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, тому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що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не можете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її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не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перевіряти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80%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опитаних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дослідниками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користувачів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соцмереж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зізналися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що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не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можуть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не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перевірити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сторінку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хоча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б раз на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добу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. А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третина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опитаних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займається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цим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з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хворобливою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регулярністю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і приходить в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жах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при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думці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що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щось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трапиться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з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їх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записом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.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Психологічна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залежність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від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соцмереж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не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менш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міцна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ніж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у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курця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від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сигарет. Вона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навіть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отримала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назву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у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американських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психологів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«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Facebook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Addiction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Disorder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» (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щось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на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зразок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«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розлад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фейсбук-залежності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»).</a:t>
            </a:r>
            <a:endParaRPr lang="uk-UA" sz="1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Кібер-булінг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соціальних мережах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158162" cy="4353694"/>
          </a:xfrm>
        </p:spPr>
        <p:txBody>
          <a:bodyPr/>
          <a:lstStyle/>
          <a:p>
            <a:r>
              <a:rPr lang="uk-UA" sz="2800" b="1" dirty="0" smtClean="0"/>
              <a:t>Одна </a:t>
            </a:r>
            <a:r>
              <a:rPr lang="uk-UA" sz="2800" b="1" dirty="0"/>
              <a:t>із форм переслідування дітей та підлітків за допомогою ІКТ. Для цього можуть створюватися сайти, на яких розміщуються матеріали, що компрометують дитину (фото, </a:t>
            </a:r>
            <a:r>
              <a:rPr lang="uk-UA" sz="2800" b="1" dirty="0" err="1"/>
              <a:t>відеозйомки</a:t>
            </a:r>
            <a:r>
              <a:rPr lang="uk-UA" sz="2800" b="1" dirty="0"/>
              <a:t> тощо). З метою </a:t>
            </a:r>
            <a:r>
              <a:rPr lang="uk-UA" sz="2800" b="1" dirty="0" err="1"/>
              <a:t>кібер-булінгу</a:t>
            </a:r>
            <a:r>
              <a:rPr lang="uk-UA" sz="2800" b="1" dirty="0"/>
              <a:t> використовуються сервіси миттєвих повідомлень, електронна пошта, соціальні мережі, ігрові та розважальні сайти, соціальні мережі, форуми та чати.</a:t>
            </a:r>
          </a:p>
        </p:txBody>
      </p:sp>
    </p:spTree>
    <p:extLst>
      <p:ext uri="{BB962C8B-B14F-4D97-AF65-F5344CB8AC3E}">
        <p14:creationId xmlns="" xmlns:p14="http://schemas.microsoft.com/office/powerpoint/2010/main" val="7121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="" xmlns:a16="http://schemas.microsoft.com/office/drawing/2014/main" id="{CFBDA865-A309-45C3-8543-DA13D4E05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5000"/>
                    </a14:imgEffect>
                  </a14:imgLayer>
                </a14:imgProps>
              </a:ext>
            </a:extLst>
          </a:blip>
          <a:srcRect l="23460" r="23460"/>
          <a:stretch>
            <a:fillRect/>
          </a:stretch>
        </p:blipFill>
        <p:spPr>
          <a:xfrm>
            <a:off x="4860032" y="612775"/>
            <a:ext cx="3744416" cy="5552530"/>
          </a:xfrm>
          <a:ln>
            <a:solidFill>
              <a:schemeClr val="tx2">
                <a:lumMod val="60000"/>
                <a:lumOff val="40000"/>
                <a:alpha val="59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794631-860C-4B2B-A64D-20BEE9FD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404664"/>
            <a:ext cx="4536504" cy="1080120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безпечної роботи в інтернеті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2E2F9646-F4DD-4338-A1F2-F8129188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537" y="1543988"/>
            <a:ext cx="4320480" cy="4765332"/>
          </a:xfrm>
        </p:spPr>
        <p:txBody>
          <a:bodyPr>
            <a:no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uk-UA" sz="1800" b="1" dirty="0"/>
              <a:t>Не давайте нікому своїх паролів.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b="1" dirty="0"/>
              <a:t>Не </a:t>
            </a:r>
            <a:r>
              <a:rPr lang="uk-UA" sz="1800" b="1" dirty="0" err="1"/>
              <a:t>надавайте</a:t>
            </a:r>
            <a:r>
              <a:rPr lang="uk-UA" sz="1800" b="1" dirty="0"/>
              <a:t> особистої інформації поштою чи в чатах без гострої на те потреби.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b="1" dirty="0"/>
              <a:t>Не реагуйте на непристойні та грубі коментарі, адресовані вам.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b="1" dirty="0"/>
              <a:t>Повідомляйте про ситуації в інтернеті, які вас непокоять (погрози, файли певного місту, пропозиції).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b="1" dirty="0"/>
              <a:t>Відмовляйтесь від зустрічей з випадковими людьми, з якими познайомились в </a:t>
            </a:r>
            <a:r>
              <a:rPr lang="uk-UA" sz="1800" b="1" dirty="0" err="1"/>
              <a:t>онлайні</a:t>
            </a:r>
            <a:r>
              <a:rPr lang="uk-UA" sz="1800" b="1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b="1" dirty="0"/>
              <a:t>Не діліться своїми фото з незнайомцями.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2468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ЭЛЕКТР ПОЧ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резентация ЭЛЕКТ ПОЧТ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880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Презентация ЭЛЕКТР ПОЧТА</vt:lpstr>
      <vt:lpstr>Оформление по умолчанию</vt:lpstr>
      <vt:lpstr>1_Презентация ЭЛЕКТ ПОЧТА 2</vt:lpstr>
      <vt:lpstr>Кнопка</vt:lpstr>
      <vt:lpstr>Слайд 1</vt:lpstr>
      <vt:lpstr>Слайд 2</vt:lpstr>
      <vt:lpstr>В Україні інтернетом користується понад 50% громадян. Актуальність захисту безпеки дитини в мережі як ніколи велика</vt:lpstr>
      <vt:lpstr>Загроза особистій безпеці</vt:lpstr>
      <vt:lpstr>Небезпека для інших</vt:lpstr>
      <vt:lpstr>Загроза персональній інформації</vt:lpstr>
      <vt:lpstr>Як соціальні мережі впливають на Вас?</vt:lpstr>
      <vt:lpstr>Кібер-булінг в соціальних мережах</vt:lpstr>
      <vt:lpstr>Правила безпечної роботи в інтернеті</vt:lpstr>
      <vt:lpstr>Слайд 10</vt:lpstr>
      <vt:lpstr>Прості секрети безпечного користування інтернетом</vt:lpstr>
      <vt:lpstr>Слайд 12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Учбовий корпус</dc:creator>
  <cp:lastModifiedBy>Пользователь Windows</cp:lastModifiedBy>
  <cp:revision>24</cp:revision>
  <dcterms:created xsi:type="dcterms:W3CDTF">2017-02-13T09:51:16Z</dcterms:created>
  <dcterms:modified xsi:type="dcterms:W3CDTF">2019-08-07T07:49:28Z</dcterms:modified>
</cp:coreProperties>
</file>