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C8258-7C91-4C00-9AF9-0749F5FE7FAA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9F94A-F422-43E3-9B4B-CED4214FF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A536B-CFFF-481A-AECF-359419F3EF2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9B244E-2D4B-4E07-846F-5BC3A5CFDBD4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738D4-E72B-42E7-A6FE-3C98F5B71674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25C77-D3F7-44DE-B8E5-6343DC4FAA0F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F22B83-796A-4792-BB41-41046D12B2E9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9E6CB9-26D7-4445-A49B-DA618EE1B886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B6E3F-E7E9-4FB5-BCE7-C1C73063F66F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01F140-5E19-4D61-A099-4175624FA3ED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8B621-CB2D-4F87-B4D1-D9F5D6B83585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0B8D5-8D2F-4463-8938-BA4747B31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6.gif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0063" y="2492896"/>
            <a:ext cx="8215312" cy="18722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Сторінка </a:t>
            </a:r>
            <a:r>
              <a:rPr lang="uk-UA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“Питання</a:t>
            </a:r>
            <a:r>
              <a:rPr lang="uk-U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– </a:t>
            </a:r>
            <a:r>
              <a:rPr lang="uk-UA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відповідь”</a:t>
            </a:r>
            <a:r>
              <a:rPr lang="uk-U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2774" name="Picture 7" descr="C:\Documents and Settings\1\Рабочий стол\ДЛЯ ПРЕЗЕНТАЦИЙ\Страна фантазии\Рисунок5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5" y="0"/>
            <a:ext cx="14287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8" descr="C:\Documents and Settings\1\Рабочий стол\ДЛЯ ПРЕЗЕНТАЦИЙ\анимация\сияние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50" y="-285750"/>
            <a:ext cx="257175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9" descr="C:\Documents and Settings\1\Рабочий стол\ДЛЯ ПРЕЗЕНТАЦИЙ\анимация\сияние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50" y="0"/>
            <a:ext cx="2357438" cy="247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10" descr="C:\Documents and Settings\1\Рабочий стол\ДЛЯ ПРЕЗЕНТАЦИЙ\анимация\сияние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4365104"/>
            <a:ext cx="2214563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784"/>
            <a:ext cx="6550496" cy="2232248"/>
          </a:xfrm>
        </p:spPr>
        <p:txBody>
          <a:bodyPr>
            <a:normAutofit/>
          </a:bodyPr>
          <a:lstStyle/>
          <a:p>
            <a:pPr eaLnBrk="1" hangingPunct="1"/>
            <a:r>
              <a:rPr lang="uk-UA" sz="4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uk-UA" sz="4800" b="1" dirty="0" smtClean="0">
                <a:solidFill>
                  <a:srgbClr val="FF0000"/>
                </a:solidFill>
                <a:latin typeface="Arial" charset="0"/>
              </a:rPr>
              <a:t>Підведемо підсумок </a:t>
            </a:r>
            <a:endParaRPr lang="en-US" sz="48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990" name="Picture 7" descr="C:\Documents and Settings\1\Рабочий стол\ДЛЯ ПРЕЗЕНТАЦИЙ\Страна фантазии\Рисунок53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50" y="3857625"/>
            <a:ext cx="3111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8" descr="C:\Documents and Settings\1\Рабочий стол\ДЛЯ ПРЕЗЕНТАЦИЙ\Страна фантазии\Рисунок5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0011" y="0"/>
            <a:ext cx="1805677" cy="314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0"/>
            <a:ext cx="8856663" cy="652462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ru-RU" sz="2000" dirty="0" smtClean="0">
                <a:solidFill>
                  <a:srgbClr val="008000"/>
                </a:solidFill>
              </a:rPr>
              <a:t>	</a:t>
            </a:r>
          </a:p>
          <a:p>
            <a:pPr marL="0" indent="0">
              <a:buFontTx/>
              <a:buNone/>
              <a:defRPr/>
            </a:pPr>
            <a:r>
              <a:rPr lang="ru-RU" sz="2000" dirty="0">
                <a:solidFill>
                  <a:srgbClr val="008000"/>
                </a:solidFill>
              </a:rPr>
              <a:t>	</a:t>
            </a:r>
            <a:r>
              <a:rPr lang="ru-RU" sz="2800" b="1" i="1" dirty="0" err="1" smtClean="0">
                <a:solidFill>
                  <a:srgbClr val="008000"/>
                </a:solidFill>
              </a:rPr>
              <a:t>Щоб</a:t>
            </a:r>
            <a:r>
              <a:rPr lang="ru-RU" sz="2800" b="1" i="1" dirty="0" smtClean="0">
                <a:solidFill>
                  <a:srgbClr val="008000"/>
                </a:solidFill>
              </a:rPr>
              <a:t> </a:t>
            </a:r>
            <a:r>
              <a:rPr lang="ru-RU" sz="2800" b="1" i="1" dirty="0" err="1" smtClean="0">
                <a:solidFill>
                  <a:srgbClr val="008000"/>
                </a:solidFill>
              </a:rPr>
              <a:t>водити</a:t>
            </a:r>
            <a:r>
              <a:rPr lang="ru-RU" sz="2800" b="1" i="1" dirty="0" smtClean="0">
                <a:solidFill>
                  <a:srgbClr val="008000"/>
                </a:solidFill>
              </a:rPr>
              <a:t> </a:t>
            </a:r>
            <a:r>
              <a:rPr lang="ru-RU" sz="2800" b="1" i="1" dirty="0" err="1" smtClean="0">
                <a:solidFill>
                  <a:srgbClr val="008000"/>
                </a:solidFill>
              </a:rPr>
              <a:t>кораблі</a:t>
            </a:r>
            <a:r>
              <a:rPr lang="ru-RU" sz="2800" b="1" i="1" dirty="0" smtClean="0">
                <a:solidFill>
                  <a:srgbClr val="008000"/>
                </a:solidFill>
              </a:rPr>
              <a:t/>
            </a:r>
            <a:br>
              <a:rPr lang="ru-RU" sz="2800" b="1" i="1" dirty="0" smtClean="0">
                <a:solidFill>
                  <a:srgbClr val="008000"/>
                </a:solidFill>
              </a:rPr>
            </a:br>
            <a:r>
              <a:rPr lang="ru-RU" sz="2800" b="1" i="1" dirty="0" smtClean="0">
                <a:solidFill>
                  <a:srgbClr val="008000"/>
                </a:solidFill>
              </a:rPr>
              <a:t>	І в небо </a:t>
            </a:r>
            <a:r>
              <a:rPr lang="ru-RU" sz="2800" b="1" i="1" dirty="0" err="1" smtClean="0">
                <a:solidFill>
                  <a:srgbClr val="008000"/>
                </a:solidFill>
              </a:rPr>
              <a:t>злітати</a:t>
            </a:r>
            <a:r>
              <a:rPr lang="ru-RU" sz="2800" b="1" i="1" dirty="0" smtClean="0">
                <a:solidFill>
                  <a:srgbClr val="008000"/>
                </a:solidFill>
              </a:rPr>
              <a:t>,</a:t>
            </a:r>
            <a:br>
              <a:rPr lang="ru-RU" sz="2800" b="1" i="1" dirty="0" smtClean="0">
                <a:solidFill>
                  <a:srgbClr val="008000"/>
                </a:solidFill>
              </a:rPr>
            </a:br>
            <a:r>
              <a:rPr lang="ru-RU" sz="2800" b="1" i="1" dirty="0" smtClean="0">
                <a:solidFill>
                  <a:srgbClr val="008000"/>
                </a:solidFill>
              </a:rPr>
              <a:t>	Треба нам усе </a:t>
            </a:r>
            <a:r>
              <a:rPr lang="ru-RU" sz="2800" b="1" i="1" dirty="0" err="1" smtClean="0">
                <a:solidFill>
                  <a:srgbClr val="008000"/>
                </a:solidFill>
              </a:rPr>
              <a:t>уміти</a:t>
            </a:r>
            <a:r>
              <a:rPr lang="ru-RU" sz="2800" b="1" i="1" dirty="0" smtClean="0">
                <a:solidFill>
                  <a:srgbClr val="008000"/>
                </a:solidFill>
              </a:rPr>
              <a:t>,</a:t>
            </a:r>
            <a:br>
              <a:rPr lang="ru-RU" sz="2800" b="1" i="1" dirty="0" smtClean="0">
                <a:solidFill>
                  <a:srgbClr val="008000"/>
                </a:solidFill>
              </a:rPr>
            </a:br>
            <a:r>
              <a:rPr lang="ru-RU" sz="2800" b="1" i="1" dirty="0" smtClean="0">
                <a:solidFill>
                  <a:srgbClr val="008000"/>
                </a:solidFill>
              </a:rPr>
              <a:t>	Усе добре знати.</a:t>
            </a:r>
          </a:p>
          <a:p>
            <a:pPr marL="0" indent="0">
              <a:buFontTx/>
              <a:buNone/>
              <a:defRPr/>
            </a:pPr>
            <a:r>
              <a:rPr lang="ru-RU" sz="2800" b="1" i="1" dirty="0" smtClean="0">
                <a:solidFill>
                  <a:srgbClr val="0070C0"/>
                </a:solidFill>
              </a:rPr>
              <a:t>		            І у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цьому</a:t>
            </a:r>
            <a:r>
              <a:rPr lang="ru-RU" sz="2800" b="1" i="1" dirty="0" smtClean="0">
                <a:solidFill>
                  <a:srgbClr val="0070C0"/>
                </a:solidFill>
              </a:rPr>
              <a:t> нам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усім</a:t>
            </a:r>
            <a:r>
              <a:rPr lang="ru-RU" sz="2800" b="1" i="1" dirty="0" smtClean="0">
                <a:solidFill>
                  <a:srgbClr val="0070C0"/>
                </a:solidFill>
              </a:rPr>
              <a:t>,</a:t>
            </a:r>
            <a:br>
              <a:rPr lang="ru-RU" sz="2800" b="1" i="1" dirty="0" smtClean="0">
                <a:solidFill>
                  <a:srgbClr val="0070C0"/>
                </a:solidFill>
              </a:rPr>
            </a:br>
            <a:r>
              <a:rPr lang="ru-RU" sz="2800" b="1" i="1" dirty="0" smtClean="0">
                <a:solidFill>
                  <a:srgbClr val="0070C0"/>
                </a:solidFill>
              </a:rPr>
              <a:t>		            І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дорослим</a:t>
            </a:r>
            <a:r>
              <a:rPr lang="ru-RU" sz="2800" b="1" i="1" dirty="0" smtClean="0">
                <a:solidFill>
                  <a:srgbClr val="0070C0"/>
                </a:solidFill>
              </a:rPr>
              <a:t> і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малим</a:t>
            </a:r>
            <a:r>
              <a:rPr lang="ru-RU" sz="2800" b="1" i="1" dirty="0" smtClean="0">
                <a:solidFill>
                  <a:srgbClr val="0070C0"/>
                </a:solidFill>
              </a:rPr>
              <a:t>,</a:t>
            </a:r>
            <a:br>
              <a:rPr lang="ru-RU" sz="2800" b="1" i="1" dirty="0" smtClean="0">
                <a:solidFill>
                  <a:srgbClr val="0070C0"/>
                </a:solidFill>
              </a:rPr>
            </a:br>
            <a:r>
              <a:rPr lang="ru-RU" sz="2800" b="1" i="1" dirty="0" smtClean="0">
                <a:solidFill>
                  <a:srgbClr val="0070C0"/>
                </a:solidFill>
              </a:rPr>
              <a:t>		           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Допоможе</a:t>
            </a:r>
            <a:r>
              <a:rPr lang="ru-RU" sz="2800" b="1" i="1" dirty="0" smtClean="0">
                <a:solidFill>
                  <a:srgbClr val="0070C0"/>
                </a:solidFill>
              </a:rPr>
              <a:t>, будьте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певні</a:t>
            </a:r>
            <a:r>
              <a:rPr lang="ru-RU" sz="2800" b="1" i="1" dirty="0" smtClean="0">
                <a:solidFill>
                  <a:srgbClr val="0070C0"/>
                </a:solidFill>
              </a:rPr>
              <a:t>,</a:t>
            </a:r>
            <a:br>
              <a:rPr lang="ru-RU" sz="2800" b="1" i="1" dirty="0" smtClean="0">
                <a:solidFill>
                  <a:srgbClr val="0070C0"/>
                </a:solidFill>
              </a:rPr>
            </a:br>
            <a:r>
              <a:rPr lang="ru-RU" sz="2800" b="1" i="1" dirty="0" smtClean="0">
                <a:solidFill>
                  <a:srgbClr val="0070C0"/>
                </a:solidFill>
              </a:rPr>
              <a:t>		            Математика.</a:t>
            </a:r>
          </a:p>
          <a:p>
            <a:pPr marL="0" indent="0">
              <a:buFontTx/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					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Хто</a:t>
            </a:r>
            <a:r>
              <a:rPr lang="ru-RU" sz="2800" b="1" i="1" dirty="0" smtClean="0">
                <a:solidFill>
                  <a:srgbClr val="FF0000"/>
                </a:solidFill>
              </a:rPr>
              <a:t> науку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цю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цікаву</a:t>
            </a:r>
            <a:r>
              <a:rPr lang="ru-RU" sz="2800" b="1" i="1" dirty="0" smtClean="0">
                <a:solidFill>
                  <a:srgbClr val="FF0000"/>
                </a:solidFill>
              </a:rPr>
              <a:t/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					Добре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знатиме</a:t>
            </a:r>
            <a:r>
              <a:rPr lang="ru-RU" sz="2800" b="1" i="1" dirty="0" smtClean="0">
                <a:solidFill>
                  <a:srgbClr val="FF0000"/>
                </a:solidFill>
              </a:rPr>
              <a:t>,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					Той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ніколи</a:t>
            </a:r>
            <a:r>
              <a:rPr lang="ru-RU" sz="2800" b="1" i="1" dirty="0" smtClean="0">
                <a:solidFill>
                  <a:srgbClr val="FF0000"/>
                </a:solidFill>
              </a:rPr>
              <a:t> в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жоднім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ділі</a:t>
            </a:r>
            <a:r>
              <a:rPr lang="ru-RU" sz="2800" b="1" i="1" dirty="0" smtClean="0">
                <a:solidFill>
                  <a:srgbClr val="FF0000"/>
                </a:solidFill>
              </a:rPr>
              <a:t/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					Не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блукатиме</a:t>
            </a:r>
            <a:r>
              <a:rPr lang="ru-RU" sz="2800" b="1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FontTx/>
              <a:buNone/>
              <a:defRPr/>
            </a:pPr>
            <a:endParaRPr lang="ru-RU" sz="2000" dirty="0" smtClean="0">
              <a:solidFill>
                <a:srgbClr val="008000"/>
              </a:solidFill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¼Ð¾Ð»Ð¾Ð´ÑÑ ÐºÐ°ÑÑÐ¸Ð½Ðº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3865" y="1"/>
            <a:ext cx="925786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uk-UA" b="1" smtClean="0"/>
              <a:t>Кавун коштує 20 грн. та ще половина ціни кавуна. Скільки коштує кавун?</a:t>
            </a:r>
            <a:r>
              <a:rPr lang="uk-UA" sz="2000" smtClean="0"/>
              <a:t> </a:t>
            </a:r>
          </a:p>
        </p:txBody>
      </p:sp>
      <p:pic>
        <p:nvPicPr>
          <p:cNvPr id="33795" name="Picture 3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996952"/>
            <a:ext cx="27368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63588" y="642938"/>
            <a:ext cx="1160462" cy="928687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6084168" y="3658453"/>
            <a:ext cx="2448272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uk-UA" sz="48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 грн.</a:t>
            </a:r>
            <a:endParaRPr lang="ru-RU" sz="4800" b="1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142875"/>
            <a:ext cx="7772400" cy="1966913"/>
          </a:xfrm>
        </p:spPr>
        <p:txBody>
          <a:bodyPr>
            <a:normAutofit fontScale="90000"/>
          </a:bodyPr>
          <a:lstStyle/>
          <a:p>
            <a:r>
              <a:rPr lang="ru-RU" sz="4000" b="1" smtClean="0"/>
              <a:t/>
            </a:r>
            <a:br>
              <a:rPr lang="ru-RU" sz="4000" b="1" smtClean="0"/>
            </a:br>
            <a:r>
              <a:rPr lang="uk-UA" sz="4000" b="1" smtClean="0"/>
              <a:t>Поміркуйте, за яким правилом складений ряд чисел, і знайди три наступних числа: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 smtClean="0">
              <a:solidFill>
                <a:srgbClr val="FFFF00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ru-RU" sz="4800" b="1" u="sng" dirty="0" smtClean="0">
                <a:solidFill>
                  <a:srgbClr val="FF0066"/>
                </a:solidFill>
              </a:rPr>
              <a:t>а) 20, 22, 24, … ;</a:t>
            </a:r>
            <a:endParaRPr lang="ru-RU" sz="4800" b="1" u="sng" dirty="0" smtClean="0">
              <a:solidFill>
                <a:srgbClr val="FF0066"/>
              </a:solidFill>
              <a:latin typeface="Arial" charset="0"/>
            </a:endParaRPr>
          </a:p>
          <a:p>
            <a:pPr>
              <a:buFontTx/>
              <a:buNone/>
            </a:pPr>
            <a:endParaRPr lang="ru-RU" sz="4800" b="1" u="sng" dirty="0" smtClean="0">
              <a:solidFill>
                <a:srgbClr val="FF0066"/>
              </a:solidFill>
              <a:latin typeface="Arial" charset="0"/>
            </a:endParaRPr>
          </a:p>
          <a:p>
            <a:pPr>
              <a:buFontTx/>
              <a:buNone/>
            </a:pPr>
            <a:endParaRPr lang="ru-RU" sz="4800" b="1" dirty="0" smtClean="0">
              <a:solidFill>
                <a:schemeClr val="bg1"/>
              </a:solidFill>
            </a:endParaRPr>
          </a:p>
          <a:p>
            <a:endParaRPr lang="ru-RU" sz="48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467544" y="3717033"/>
            <a:ext cx="51172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u="sng" dirty="0">
                <a:solidFill>
                  <a:srgbClr val="7030A0"/>
                </a:solidFill>
                <a:latin typeface="Arial" charset="0"/>
              </a:rPr>
              <a:t>б) 2, 4, 8, 16, … ;</a:t>
            </a:r>
          </a:p>
        </p:txBody>
      </p:sp>
      <p:pic>
        <p:nvPicPr>
          <p:cNvPr id="34821" name="Picture 7" descr="C:\Documents and Settings\1\Рабочий стол\ДЛЯ ПРЕЗЕНТАЦИЙ\Страна фантазии\Рисунок5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4076700"/>
            <a:ext cx="14287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  <p:bldP spid="1259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167984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dirty="0" smtClean="0">
                <a:latin typeface="Arial" charset="0"/>
              </a:rPr>
              <a:t>Знайти ціле число, яке в дев’ять разів більше його одиниць?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63688" y="2132856"/>
            <a:ext cx="6694512" cy="367240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ru-RU" sz="3600" b="1" baseline="10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baseline="10000" dirty="0" smtClean="0">
                <a:latin typeface="Arial" charset="0"/>
              </a:rPr>
              <a:t>1                                          45</a:t>
            </a:r>
            <a:endParaRPr lang="en-US" sz="40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3600" b="1" baseline="10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baseline="10000" dirty="0" smtClean="0">
                <a:latin typeface="Arial" charset="0"/>
              </a:rPr>
              <a:t>2                                           54</a:t>
            </a:r>
            <a:endParaRPr lang="en-US" sz="40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3600" b="1" baseline="10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baseline="10000" dirty="0" smtClean="0">
                <a:latin typeface="Arial" charset="0"/>
              </a:rPr>
              <a:t>3                                           72</a:t>
            </a:r>
            <a:endParaRPr lang="en-US" sz="40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3600" b="1" baseline="10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baseline="10000" dirty="0" smtClean="0">
                <a:latin typeface="Arial" charset="0"/>
              </a:rPr>
              <a:t>4                                            81</a:t>
            </a:r>
            <a:endParaRPr lang="en-US" sz="4000" b="1" dirty="0" smtClean="0">
              <a:latin typeface="Arial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60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12478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 err="1" smtClean="0">
                <a:latin typeface="Arial" charset="0"/>
              </a:rPr>
              <a:t>Знайти</a:t>
            </a:r>
            <a:r>
              <a:rPr lang="ru-RU" sz="4000" dirty="0" smtClean="0">
                <a:latin typeface="Arial" charset="0"/>
              </a:rPr>
              <a:t> </a:t>
            </a:r>
            <a:r>
              <a:rPr lang="ru-RU" sz="4000" dirty="0" err="1" smtClean="0">
                <a:latin typeface="Arial" charset="0"/>
              </a:rPr>
              <a:t>ціле</a:t>
            </a:r>
            <a:r>
              <a:rPr lang="ru-RU" sz="4000" dirty="0" smtClean="0">
                <a:latin typeface="Arial" charset="0"/>
              </a:rPr>
              <a:t> число, яке в дев</a:t>
            </a:r>
            <a:r>
              <a:rPr lang="en-US" sz="4000" dirty="0" smtClean="0">
                <a:latin typeface="Arial" charset="0"/>
              </a:rPr>
              <a:t>’</a:t>
            </a:r>
            <a:r>
              <a:rPr lang="ru-RU" sz="4000" dirty="0" smtClean="0">
                <a:latin typeface="Arial" charset="0"/>
              </a:rPr>
              <a:t>ять раз</a:t>
            </a:r>
            <a:r>
              <a:rPr lang="uk-UA" sz="4000" dirty="0" err="1" smtClean="0">
                <a:latin typeface="Arial" charset="0"/>
              </a:rPr>
              <a:t>ів</a:t>
            </a:r>
            <a:r>
              <a:rPr lang="ru-RU" sz="4000" dirty="0" smtClean="0">
                <a:latin typeface="Arial" charset="0"/>
              </a:rPr>
              <a:t> </a:t>
            </a:r>
            <a:r>
              <a:rPr lang="ru-RU" sz="4000" dirty="0" err="1" smtClean="0">
                <a:latin typeface="Arial" charset="0"/>
              </a:rPr>
              <a:t>більше</a:t>
            </a:r>
            <a:r>
              <a:rPr lang="ru-RU" sz="4000" dirty="0" smtClean="0">
                <a:latin typeface="Arial" charset="0"/>
              </a:rPr>
              <a:t> </a:t>
            </a:r>
            <a:r>
              <a:rPr lang="ru-RU" sz="4000" dirty="0" err="1" smtClean="0">
                <a:latin typeface="Arial" charset="0"/>
              </a:rPr>
              <a:t>його</a:t>
            </a:r>
            <a:r>
              <a:rPr lang="ru-RU" sz="4000" dirty="0" smtClean="0">
                <a:latin typeface="Arial" charset="0"/>
              </a:rPr>
              <a:t> </a:t>
            </a:r>
            <a:r>
              <a:rPr lang="ru-RU" sz="4000" dirty="0" err="1" smtClean="0">
                <a:latin typeface="Arial" charset="0"/>
              </a:rPr>
              <a:t>одиниць</a:t>
            </a:r>
            <a:r>
              <a:rPr lang="ru-RU" sz="4000" dirty="0" smtClean="0">
                <a:latin typeface="Arial" charset="0"/>
              </a:rPr>
              <a:t>?</a:t>
            </a:r>
            <a:endParaRPr lang="en-US" sz="4000" dirty="0" smtClean="0">
              <a:latin typeface="Arial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051720" y="1628800"/>
            <a:ext cx="6406480" cy="403244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1                                72</a:t>
            </a:r>
            <a:endParaRPr lang="en-US" sz="4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400" b="1" baseline="10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2</a:t>
            </a:r>
            <a:r>
              <a:rPr lang="en-US" sz="4400" b="1" baseline="10000" dirty="0" smtClean="0">
                <a:latin typeface="Arial" charset="0"/>
              </a:rPr>
              <a:t> </a:t>
            </a:r>
            <a:r>
              <a:rPr lang="uk-UA" sz="4400" b="1" baseline="10000" dirty="0" smtClean="0">
                <a:latin typeface="Arial" charset="0"/>
              </a:rPr>
              <a:t>                              </a:t>
            </a:r>
            <a:r>
              <a:rPr lang="ru-RU" sz="4400" b="1" baseline="10000" dirty="0" smtClean="0">
                <a:latin typeface="Arial" charset="0"/>
              </a:rPr>
              <a:t> 54</a:t>
            </a:r>
            <a:endParaRPr lang="ru-RU" sz="4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400" b="1" baseline="10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3                                45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400" b="1" baseline="10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4                                 81</a:t>
            </a:r>
            <a:endParaRPr lang="en-US" sz="4400" b="1" baseline="10000" dirty="0" smtClean="0"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692150"/>
            <a:ext cx="7696200" cy="1152674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uk-UA" sz="3600" b="1" dirty="0" smtClean="0">
                <a:latin typeface="Arial" charset="0"/>
              </a:rPr>
              <a:t>Що більше: половина половини 20 чи чверть чверті 80?</a:t>
            </a:r>
            <a:r>
              <a:rPr lang="ru-RU" sz="36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Arial" charset="0"/>
              </a:rPr>
            </a:br>
            <a:endParaRPr lang="en-US" sz="36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835696" y="1484785"/>
            <a:ext cx="6611392" cy="453650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4400" b="1" baseline="10000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1             </a:t>
            </a:r>
            <a:r>
              <a:rPr lang="uk-UA" sz="2400" b="1" dirty="0" smtClean="0">
                <a:latin typeface="Arial" charset="0"/>
              </a:rPr>
              <a:t>половина половини 20 більше</a:t>
            </a:r>
            <a:endParaRPr lang="uk-UA" sz="36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400" b="1" baseline="10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2              </a:t>
            </a:r>
            <a:r>
              <a:rPr lang="uk-UA" sz="3600" b="1" baseline="10000" dirty="0" smtClean="0">
                <a:latin typeface="Arial" charset="0"/>
              </a:rPr>
              <a:t>вони рівні</a:t>
            </a:r>
            <a:endParaRPr lang="uk-UA" sz="36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baseline="10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3</a:t>
            </a:r>
            <a:r>
              <a:rPr lang="en-US" sz="4400" b="1" baseline="10000" dirty="0" smtClean="0">
                <a:latin typeface="Arial" charset="0"/>
              </a:rPr>
              <a:t> </a:t>
            </a:r>
            <a:r>
              <a:rPr lang="uk-UA" sz="4400" b="1" baseline="10000" dirty="0" smtClean="0">
                <a:latin typeface="Arial" charset="0"/>
              </a:rPr>
              <a:t>             </a:t>
            </a:r>
            <a:r>
              <a:rPr lang="uk-UA" sz="2400" b="1" dirty="0" smtClean="0">
                <a:latin typeface="Arial" charset="0"/>
              </a:rPr>
              <a:t>чверть чверті 80 більше</a:t>
            </a:r>
            <a:endParaRPr lang="uk-UA" sz="4400" b="1" baseline="10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400" b="1" baseline="10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baseline="10000" dirty="0" smtClean="0">
                <a:latin typeface="Arial" charset="0"/>
              </a:rPr>
              <a:t>4              </a:t>
            </a:r>
            <a:r>
              <a:rPr lang="uk-UA" sz="2400" b="1" dirty="0" smtClean="0">
                <a:latin typeface="Arial" charset="0"/>
              </a:rPr>
              <a:t>чверть чверті 80 менше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8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167984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uk-UA" sz="3600" b="1" dirty="0" smtClean="0">
                <a:latin typeface="Arial" charset="0"/>
              </a:rPr>
              <a:t>Що більше половина половини 20 чи чверть чверті 80? </a:t>
            </a:r>
            <a:r>
              <a:rPr lang="ru-RU" sz="36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Arial" charset="0"/>
              </a:rPr>
            </a:br>
            <a:endParaRPr lang="en-US" sz="36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920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1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2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4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6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7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8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9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30" name="Содержимое 18"/>
          <p:cNvSpPr>
            <a:spLocks noGrp="1"/>
          </p:cNvSpPr>
          <p:nvPr>
            <p:ph idx="1"/>
          </p:nvPr>
        </p:nvSpPr>
        <p:spPr>
          <a:xfrm>
            <a:off x="1259632" y="1700808"/>
            <a:ext cx="7560840" cy="417646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sz="4000" b="1" baseline="10000" dirty="0" smtClean="0">
                <a:latin typeface="Arial" charset="0"/>
              </a:rPr>
              <a:t>1</a:t>
            </a:r>
            <a:r>
              <a:rPr lang="en-US" sz="4000" b="1" baseline="10000" dirty="0" smtClean="0">
                <a:latin typeface="Arial" charset="0"/>
              </a:rPr>
              <a:t> </a:t>
            </a:r>
            <a:r>
              <a:rPr lang="ru-RU" sz="4000" b="1" baseline="10000" dirty="0" smtClean="0">
                <a:latin typeface="Arial" charset="0"/>
              </a:rPr>
              <a:t>   </a:t>
            </a:r>
            <a:r>
              <a:rPr lang="uk-UA" b="1" dirty="0" smtClean="0">
                <a:latin typeface="Arial" charset="0"/>
              </a:rPr>
              <a:t>половина </a:t>
            </a:r>
            <a:r>
              <a:rPr lang="uk-UA" b="1" dirty="0" smtClean="0">
                <a:latin typeface="Arial" charset="0"/>
              </a:rPr>
              <a:t>половини 20 більше</a:t>
            </a:r>
            <a:endParaRPr lang="en-US" b="1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ru-RU" b="1" baseline="100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ru-RU" b="1" baseline="10000" dirty="0" smtClean="0">
                <a:latin typeface="Arial" charset="0"/>
              </a:rPr>
              <a:t>2 </a:t>
            </a:r>
            <a:r>
              <a:rPr lang="ru-RU" b="1" baseline="10000" dirty="0" smtClean="0">
                <a:latin typeface="Arial" charset="0"/>
              </a:rPr>
              <a:t>     </a:t>
            </a:r>
            <a:r>
              <a:rPr lang="uk-UA" sz="4800" b="1" baseline="10000" dirty="0" smtClean="0">
                <a:latin typeface="Arial" charset="0"/>
              </a:rPr>
              <a:t>вони </a:t>
            </a:r>
            <a:r>
              <a:rPr lang="uk-UA" sz="4800" b="1" baseline="10000" dirty="0" smtClean="0">
                <a:latin typeface="Arial" charset="0"/>
              </a:rPr>
              <a:t>рівні</a:t>
            </a:r>
            <a:endParaRPr lang="ru-RU" sz="4800" b="1" baseline="100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ru-RU" b="1" baseline="100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ru-RU" b="1" baseline="10000" dirty="0" smtClean="0">
                <a:latin typeface="Arial" charset="0"/>
              </a:rPr>
              <a:t>3</a:t>
            </a:r>
            <a:r>
              <a:rPr lang="en-US" b="1" baseline="10000" dirty="0" smtClean="0">
                <a:latin typeface="Arial" charset="0"/>
              </a:rPr>
              <a:t> </a:t>
            </a:r>
            <a:r>
              <a:rPr lang="ru-RU" b="1" baseline="10000" dirty="0" smtClean="0">
                <a:latin typeface="Arial" charset="0"/>
              </a:rPr>
              <a:t>     </a:t>
            </a:r>
            <a:r>
              <a:rPr lang="uk-UA" b="1" dirty="0" smtClean="0">
                <a:latin typeface="Arial" charset="0"/>
              </a:rPr>
              <a:t>чверть </a:t>
            </a:r>
            <a:r>
              <a:rPr lang="uk-UA" b="1" dirty="0" smtClean="0">
                <a:latin typeface="Arial" charset="0"/>
              </a:rPr>
              <a:t>чверті 80 більше</a:t>
            </a:r>
            <a:endParaRPr lang="en-US" b="1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ru-RU" b="1" baseline="100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ru-RU" b="1" baseline="10000" dirty="0" smtClean="0">
                <a:latin typeface="Arial" charset="0"/>
              </a:rPr>
              <a:t>4</a:t>
            </a:r>
            <a:r>
              <a:rPr lang="en-US" b="1" baseline="10000" dirty="0" smtClean="0">
                <a:latin typeface="Arial" charset="0"/>
              </a:rPr>
              <a:t> </a:t>
            </a:r>
            <a:r>
              <a:rPr lang="ru-RU" b="1" baseline="10000" dirty="0" smtClean="0">
                <a:latin typeface="Arial" charset="0"/>
              </a:rPr>
              <a:t>     </a:t>
            </a:r>
            <a:r>
              <a:rPr lang="uk-UA" b="1" dirty="0" smtClean="0">
                <a:latin typeface="Arial" charset="0"/>
              </a:rPr>
              <a:t>чверть </a:t>
            </a:r>
            <a:r>
              <a:rPr lang="uk-UA" b="1" dirty="0" smtClean="0">
                <a:latin typeface="Arial" charset="0"/>
              </a:rPr>
              <a:t>чверті 80 менше</a:t>
            </a:r>
            <a:endParaRPr lang="en-US" b="1" dirty="0" smtClean="0">
              <a:latin typeface="Arial" charset="0"/>
            </a:endParaRPr>
          </a:p>
          <a:p>
            <a:endParaRPr lang="ru-RU" b="1" dirty="0" smtClean="0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59579" cy="6858000"/>
          </a:xfrm>
          <a:prstGeom prst="rect">
            <a:avLst/>
          </a:prstGeom>
          <a:noFill/>
        </p:spPr>
      </p:pic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8432" cy="2057400"/>
          </a:xfrm>
        </p:spPr>
        <p:txBody>
          <a:bodyPr/>
          <a:lstStyle/>
          <a:p>
            <a:pPr algn="r" eaLnBrk="1" hangingPunct="1"/>
            <a:r>
              <a:rPr lang="uk-UA" sz="2800" b="1" dirty="0" smtClean="0">
                <a:latin typeface="Arial" charset="0"/>
              </a:rPr>
              <a:t>Скільки </a:t>
            </a:r>
            <a:br>
              <a:rPr lang="uk-UA" sz="2800" b="1" dirty="0" smtClean="0">
                <a:latin typeface="Arial" charset="0"/>
              </a:rPr>
            </a:br>
            <a:r>
              <a:rPr lang="uk-UA" sz="2800" b="1" dirty="0" smtClean="0">
                <a:latin typeface="Arial" charset="0"/>
              </a:rPr>
              <a:t>трикутників на </a:t>
            </a:r>
            <a:br>
              <a:rPr lang="uk-UA" sz="2800" b="1" dirty="0" smtClean="0">
                <a:latin typeface="Arial" charset="0"/>
              </a:rPr>
            </a:br>
            <a:r>
              <a:rPr lang="uk-UA" sz="2800" b="1" dirty="0" smtClean="0">
                <a:latin typeface="Arial" charset="0"/>
              </a:rPr>
              <a:t>малюнку</a:t>
            </a:r>
            <a:endParaRPr lang="en-US" sz="2800" b="1" dirty="0" smtClean="0"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79712" y="2492896"/>
            <a:ext cx="6696744" cy="3744416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None/>
            </a:pPr>
            <a:r>
              <a:rPr lang="ru-RU" sz="4000" dirty="0" smtClean="0">
                <a:latin typeface="Arial" charset="0"/>
              </a:rPr>
              <a:t>1                 </a:t>
            </a:r>
            <a:r>
              <a:rPr lang="ru-RU" sz="4000" dirty="0" smtClean="0">
                <a:latin typeface="Arial" charset="0"/>
              </a:rPr>
              <a:t>     9 </a:t>
            </a:r>
            <a:endParaRPr lang="ru-RU" sz="4000" dirty="0" smtClean="0"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ru-RU" sz="4000" dirty="0" smtClean="0">
                <a:latin typeface="Arial" charset="0"/>
              </a:rPr>
              <a:t>2                 </a:t>
            </a:r>
            <a:r>
              <a:rPr lang="ru-RU" sz="4000" dirty="0" smtClean="0">
                <a:latin typeface="Arial" charset="0"/>
              </a:rPr>
              <a:t>    17</a:t>
            </a:r>
            <a:endParaRPr lang="en-US" sz="4000" dirty="0" smtClean="0"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ru-RU" sz="4000" dirty="0" smtClean="0">
                <a:latin typeface="Arial" charset="0"/>
              </a:rPr>
              <a:t>3                 </a:t>
            </a:r>
            <a:r>
              <a:rPr lang="ru-RU" sz="4000" dirty="0" smtClean="0">
                <a:latin typeface="Arial" charset="0"/>
              </a:rPr>
              <a:t>    15</a:t>
            </a:r>
            <a:endParaRPr lang="ru-RU" sz="4000" dirty="0" smtClean="0"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ru-RU" sz="4000" dirty="0" smtClean="0">
                <a:latin typeface="Arial" charset="0"/>
              </a:rPr>
              <a:t>4                 </a:t>
            </a:r>
            <a:r>
              <a:rPr lang="ru-RU" sz="4000" dirty="0" smtClean="0">
                <a:latin typeface="Arial" charset="0"/>
              </a:rPr>
              <a:t>    12</a:t>
            </a:r>
            <a:endParaRPr lang="en-US" sz="4000" dirty="0" smtClean="0">
              <a:latin typeface="Arial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6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8" name="Line 23"/>
          <p:cNvSpPr>
            <a:spLocks noChangeShapeType="1"/>
          </p:cNvSpPr>
          <p:nvPr/>
        </p:nvSpPr>
        <p:spPr bwMode="auto">
          <a:xfrm flipV="1">
            <a:off x="1063625" y="457200"/>
            <a:ext cx="2232025" cy="1873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9" name="Line 24"/>
          <p:cNvSpPr>
            <a:spLocks noChangeShapeType="1"/>
          </p:cNvSpPr>
          <p:nvPr/>
        </p:nvSpPr>
        <p:spPr bwMode="auto">
          <a:xfrm>
            <a:off x="3295650" y="457200"/>
            <a:ext cx="2160588" cy="1873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0" name="Line 26"/>
          <p:cNvSpPr>
            <a:spLocks noChangeShapeType="1"/>
          </p:cNvSpPr>
          <p:nvPr/>
        </p:nvSpPr>
        <p:spPr bwMode="auto">
          <a:xfrm>
            <a:off x="1063625" y="457200"/>
            <a:ext cx="2232025" cy="1873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1" name="Line 27"/>
          <p:cNvSpPr>
            <a:spLocks noChangeShapeType="1"/>
          </p:cNvSpPr>
          <p:nvPr/>
        </p:nvSpPr>
        <p:spPr bwMode="auto">
          <a:xfrm flipV="1">
            <a:off x="3295650" y="457200"/>
            <a:ext cx="2160588" cy="1873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2" name="Line 28"/>
          <p:cNvSpPr>
            <a:spLocks noChangeShapeType="1"/>
          </p:cNvSpPr>
          <p:nvPr/>
        </p:nvSpPr>
        <p:spPr bwMode="auto">
          <a:xfrm>
            <a:off x="1063625" y="457200"/>
            <a:ext cx="0" cy="1873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3" name="Line 29"/>
          <p:cNvSpPr>
            <a:spLocks noChangeShapeType="1"/>
          </p:cNvSpPr>
          <p:nvPr/>
        </p:nvSpPr>
        <p:spPr bwMode="auto">
          <a:xfrm>
            <a:off x="1063625" y="2330450"/>
            <a:ext cx="4392613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4" name="Line 30"/>
          <p:cNvSpPr>
            <a:spLocks noChangeShapeType="1"/>
          </p:cNvSpPr>
          <p:nvPr/>
        </p:nvSpPr>
        <p:spPr bwMode="auto">
          <a:xfrm>
            <a:off x="5456238" y="457200"/>
            <a:ext cx="0" cy="1873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5" name="Line 31"/>
          <p:cNvSpPr>
            <a:spLocks noChangeShapeType="1"/>
          </p:cNvSpPr>
          <p:nvPr/>
        </p:nvSpPr>
        <p:spPr bwMode="auto">
          <a:xfrm>
            <a:off x="1063625" y="457200"/>
            <a:ext cx="4392613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5579" y="0"/>
            <a:ext cx="9159579" cy="6858000"/>
          </a:xfrm>
          <a:prstGeom prst="rect">
            <a:avLst/>
          </a:prstGeom>
          <a:noFill/>
        </p:spPr>
      </p:pic>
      <p:sp>
        <p:nvSpPr>
          <p:cNvPr id="4096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07704" y="2564904"/>
            <a:ext cx="6550496" cy="3600400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None/>
            </a:pPr>
            <a:r>
              <a:rPr lang="ru-RU" sz="4000" dirty="0" smtClean="0">
                <a:latin typeface="Arial" charset="0"/>
              </a:rPr>
              <a:t>1                 </a:t>
            </a:r>
            <a:r>
              <a:rPr lang="ru-RU" sz="4000" dirty="0" smtClean="0">
                <a:latin typeface="Arial" charset="0"/>
              </a:rPr>
              <a:t>9</a:t>
            </a:r>
            <a:endParaRPr lang="ru-RU" sz="4000" dirty="0" smtClean="0"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ru-RU" sz="4000" dirty="0" smtClean="0">
                <a:latin typeface="Arial" charset="0"/>
              </a:rPr>
              <a:t>2                17</a:t>
            </a:r>
            <a:endParaRPr lang="en-US" sz="4000" dirty="0" smtClean="0">
              <a:latin typeface="Arial" charset="0"/>
            </a:endParaRPr>
          </a:p>
          <a:p>
            <a:pPr marL="609600" indent="-609600" eaLnBrk="1" hangingPunct="1">
              <a:buFontTx/>
              <a:buAutoNum type="arabicPlain" startAt="3"/>
            </a:pPr>
            <a:r>
              <a:rPr lang="ru-RU" sz="4000" dirty="0" smtClean="0">
                <a:latin typeface="Arial" charset="0"/>
              </a:rPr>
              <a:t>              </a:t>
            </a:r>
            <a:r>
              <a:rPr lang="ru-RU" sz="4000" dirty="0" smtClean="0">
                <a:latin typeface="Arial" charset="0"/>
              </a:rPr>
              <a:t>15 </a:t>
            </a:r>
            <a:endParaRPr lang="ru-RU" sz="4000" dirty="0" smtClean="0"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ru-RU" sz="4000" dirty="0" smtClean="0">
                <a:latin typeface="Arial" charset="0"/>
              </a:rPr>
              <a:t>4                12</a:t>
            </a:r>
            <a:endParaRPr lang="en-US" sz="4000" dirty="0" smtClean="0">
              <a:latin typeface="Arial" charset="0"/>
            </a:endParaRPr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9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0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1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3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4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5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6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title" idx="4294967295"/>
          </p:nvPr>
        </p:nvSpPr>
        <p:spPr>
          <a:xfrm>
            <a:off x="2771800" y="549275"/>
            <a:ext cx="4176464" cy="1655763"/>
          </a:xfrm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>
            <a:endParaRPr lang="ru-RU" dirty="0" smtClean="0"/>
          </a:p>
        </p:txBody>
      </p:sp>
      <p:sp>
        <p:nvSpPr>
          <p:cNvPr id="40979" name="Line 22"/>
          <p:cNvSpPr>
            <a:spLocks noChangeShapeType="1"/>
          </p:cNvSpPr>
          <p:nvPr/>
        </p:nvSpPr>
        <p:spPr bwMode="auto">
          <a:xfrm flipV="1">
            <a:off x="2843808" y="476672"/>
            <a:ext cx="2087563" cy="18002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0" name="Line 23"/>
          <p:cNvSpPr>
            <a:spLocks noChangeShapeType="1"/>
          </p:cNvSpPr>
          <p:nvPr/>
        </p:nvSpPr>
        <p:spPr bwMode="auto">
          <a:xfrm>
            <a:off x="4859338" y="476250"/>
            <a:ext cx="2017712" cy="17287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1" name="Line 24"/>
          <p:cNvSpPr>
            <a:spLocks noChangeShapeType="1"/>
          </p:cNvSpPr>
          <p:nvPr/>
        </p:nvSpPr>
        <p:spPr bwMode="auto">
          <a:xfrm>
            <a:off x="2843213" y="549275"/>
            <a:ext cx="2089150" cy="16557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2" name="Line 25"/>
          <p:cNvSpPr>
            <a:spLocks noChangeShapeType="1"/>
          </p:cNvSpPr>
          <p:nvPr/>
        </p:nvSpPr>
        <p:spPr bwMode="auto">
          <a:xfrm flipV="1">
            <a:off x="5004048" y="548680"/>
            <a:ext cx="1944687" cy="16557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3" name="Line 26"/>
          <p:cNvSpPr>
            <a:spLocks noChangeShapeType="1"/>
          </p:cNvSpPr>
          <p:nvPr/>
        </p:nvSpPr>
        <p:spPr bwMode="auto">
          <a:xfrm>
            <a:off x="2843213" y="549275"/>
            <a:ext cx="0" cy="172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4" name="Line 27"/>
          <p:cNvSpPr>
            <a:spLocks noChangeShapeType="1"/>
          </p:cNvSpPr>
          <p:nvPr/>
        </p:nvSpPr>
        <p:spPr bwMode="auto">
          <a:xfrm>
            <a:off x="2843808" y="548680"/>
            <a:ext cx="40338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5" name="Line 28"/>
          <p:cNvSpPr>
            <a:spLocks noChangeShapeType="1"/>
          </p:cNvSpPr>
          <p:nvPr/>
        </p:nvSpPr>
        <p:spPr bwMode="auto">
          <a:xfrm>
            <a:off x="6877050" y="549275"/>
            <a:ext cx="0" cy="165576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6" name="Line 29"/>
          <p:cNvSpPr>
            <a:spLocks noChangeShapeType="1"/>
          </p:cNvSpPr>
          <p:nvPr/>
        </p:nvSpPr>
        <p:spPr bwMode="auto">
          <a:xfrm>
            <a:off x="2843213" y="2205038"/>
            <a:ext cx="40338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174</Words>
  <Application>Microsoft Office PowerPoint</Application>
  <PresentationFormat>Экран (4:3)</PresentationFormat>
  <Paragraphs>64</Paragraphs>
  <Slides>12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Сторінка “Питання – відповідь” </vt:lpstr>
      <vt:lpstr>Слайд 2</vt:lpstr>
      <vt:lpstr> Поміркуйте, за яким правилом складений ряд чисел, і знайди три наступних числа: </vt:lpstr>
      <vt:lpstr>Знайти ціле число, яке в дев’ять разів більше його одиниць?</vt:lpstr>
      <vt:lpstr>Знайти ціле число, яке в дев’ять разів більше його одиниць?</vt:lpstr>
      <vt:lpstr>Що більше: половина половини 20 чи чверть чверті 80? </vt:lpstr>
      <vt:lpstr>Що більше половина половини 20 чи чверть чверті 80?  </vt:lpstr>
      <vt:lpstr>Скільки  трикутників на  малюнку</vt:lpstr>
      <vt:lpstr>Слайд 9</vt:lpstr>
      <vt:lpstr> Підведемо підсумок </vt:lpstr>
      <vt:lpstr>Слайд 11</vt:lpstr>
      <vt:lpstr>Слайд 12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Сторінка “Питання – відповідь” </dc:title>
  <dc:creator>Пользователь Windows</dc:creator>
  <cp:lastModifiedBy>Пользователь Windows</cp:lastModifiedBy>
  <cp:revision>4</cp:revision>
  <dcterms:created xsi:type="dcterms:W3CDTF">2019-06-29T09:38:32Z</dcterms:created>
  <dcterms:modified xsi:type="dcterms:W3CDTF">2019-06-30T08:40:45Z</dcterms:modified>
</cp:coreProperties>
</file>