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Comic Sans MS" pitchFamily="66" charset="0"/>
              </a:rPr>
              <a:t>                     </a:t>
            </a:r>
            <a:r>
              <a:rPr lang="uk-UA" sz="6000" b="1" dirty="0" smtClean="0">
                <a:solidFill>
                  <a:schemeClr val="bg1"/>
                </a:solidFill>
                <a:latin typeface="Comic Sans MS" pitchFamily="66" charset="0"/>
              </a:rPr>
              <a:t>Тема: </a:t>
            </a:r>
          </a:p>
          <a:p>
            <a:pPr algn="ctr"/>
            <a:r>
              <a:rPr lang="uk-UA" sz="6000" b="1" dirty="0" smtClean="0">
                <a:solidFill>
                  <a:srgbClr val="FF0000"/>
                </a:solidFill>
                <a:latin typeface="Comic Sans MS" pitchFamily="66" charset="0"/>
              </a:rPr>
              <a:t>    Дії з десятковими дробами. </a:t>
            </a:r>
          </a:p>
          <a:p>
            <a:pPr algn="ctr"/>
            <a:r>
              <a:rPr lang="uk-UA" sz="6000" b="1" dirty="0" smtClean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uk-UA" sz="6000" b="1" dirty="0" err="1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uk-UA" sz="6000" b="1" dirty="0" err="1" smtClean="0">
                <a:solidFill>
                  <a:schemeClr val="bg1"/>
                </a:solidFill>
                <a:latin typeface="Comic Sans MS" pitchFamily="66" charset="0"/>
              </a:rPr>
              <a:t>Одного</a:t>
            </a:r>
            <a:r>
              <a:rPr lang="uk-UA" sz="6000" b="1" dirty="0" smtClean="0">
                <a:solidFill>
                  <a:schemeClr val="bg1"/>
                </a:solidFill>
                <a:latin typeface="Comic Sans MS" pitchFamily="66" charset="0"/>
              </a:rPr>
              <a:t> разу …”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3861048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5 клас</a:t>
            </a:r>
            <a:endParaRPr lang="ru-RU" sz="6000" b="1" dirty="0"/>
          </a:p>
        </p:txBody>
      </p:sp>
      <p:pic>
        <p:nvPicPr>
          <p:cNvPr id="7" name="Picture 2" descr="Результат пошуку зображень за запитом &quot;математичні картин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2376264" cy="3271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14290"/>
            <a:ext cx="592935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uk-UA" sz="2800" dirty="0" smtClean="0">
                <a:latin typeface="Comic Sans MS" pitchFamily="66" charset="0"/>
              </a:rPr>
              <a:t>Перед покупкою речей Павлик вирішив виміряти свою талію. Отримав 119 см, а Софійці сказав, що талія в нього приблизно 1,1 м. Перевірте, чи не схитрив хлопець. Для цього запишіть об’єм талії в метрах та округліть до десятих. </a:t>
            </a:r>
            <a:endParaRPr lang="ru-RU" sz="28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ÐÐ°ÑÑÐ¸Ð½ÐºÐ¸ Ð¿Ð¾ Ð·Ð°Ð¿ÑÐ¾ÑÑ ÑÐ°Ð½ÑÐ¸Ð¼ÐµÑÑÐ¾Ð²Ð°Ñ Ð»ÐµÐ½ÑÐ°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143380"/>
            <a:ext cx="3810000" cy="2314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2952328" cy="3100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700092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sz="2800" dirty="0" smtClean="0">
                <a:latin typeface="Comic Sans MS" pitchFamily="66" charset="0"/>
              </a:rPr>
              <a:t>Павлику стало важко ходити через зайву вагу і він вирішив сісти на дієту та зайнятися спортом. Він забився з другом об заклад, що за місяць втратить 10 кг. За його графіком він мав кожного дня втрачати по 0,05 кг. Чи виграє Павлик? </a:t>
            </a:r>
            <a:endParaRPr lang="ru-RU" sz="28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73016"/>
            <a:ext cx="4399251" cy="2767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ÐÐ°ÑÑÐ¸Ð½ÐºÐ¸ Ð¿Ð¾ Ð·Ð°Ð¿ÑÐ¾ÑÑ ÑÐ»Ð¾Ð¿ÑÐ¸Ðº Ð±ÑÐ³Ð°Ñ ÐºÐ°ÑÑÐ¸Ð½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2520280" cy="2677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7000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sz="2800" dirty="0" smtClean="0">
                <a:latin typeface="Comic Sans MS" pitchFamily="66" charset="0"/>
              </a:rPr>
              <a:t>Допоможемо Павлику виграти парі. </a:t>
            </a:r>
          </a:p>
          <a:p>
            <a:endParaRPr lang="uk-UA" sz="2800" dirty="0" smtClean="0">
              <a:latin typeface="Comic Sans MS" pitchFamily="66" charset="0"/>
            </a:endParaRPr>
          </a:p>
          <a:p>
            <a:r>
              <a:rPr lang="uk-UA" sz="2800" dirty="0" smtClean="0">
                <a:latin typeface="Comic Sans MS" pitchFamily="66" charset="0"/>
              </a:rPr>
              <a:t>Домашнє завдання:</a:t>
            </a:r>
          </a:p>
          <a:p>
            <a:r>
              <a:rPr lang="uk-UA" sz="2800" dirty="0" smtClean="0">
                <a:latin typeface="Comic Sans MS" pitchFamily="66" charset="0"/>
              </a:rPr>
              <a:t>Вдома розрахуйте, скільки кілограмів він повинен втрачати кожного дня, щоб схуднути за місяць на 10 кілограмів.</a:t>
            </a:r>
            <a:endParaRPr lang="ru-RU" sz="28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9960" y="3571876"/>
            <a:ext cx="4399251" cy="2767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689824"/>
            <a:ext cx="2479347" cy="271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60648"/>
            <a:ext cx="78581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omic Sans MS" pitchFamily="66" charset="0"/>
              </a:rPr>
              <a:t>. </a:t>
            </a:r>
          </a:p>
          <a:p>
            <a:r>
              <a:rPr lang="uk-UA" sz="2800" dirty="0" smtClean="0">
                <a:latin typeface="Comic Sans MS" pitchFamily="66" charset="0"/>
              </a:rPr>
              <a:t>Павлик і Софійка постійно сперечаються. Софійка веде здоровий спосіб життя , а Павлик зовсім не дбає про своє здоров'я.  Через це у нього постійно виникають проблеми. </a:t>
            </a:r>
            <a:endParaRPr lang="uk-UA" sz="2800" dirty="0" smtClean="0">
              <a:latin typeface="Comic Sans MS" pitchFamily="66" charset="0"/>
            </a:endParaRPr>
          </a:p>
          <a:p>
            <a:r>
              <a:rPr lang="uk-UA" sz="2800" dirty="0" smtClean="0">
                <a:latin typeface="Comic Sans MS" pitchFamily="66" charset="0"/>
              </a:rPr>
              <a:t>        Допоможіть </a:t>
            </a:r>
            <a:r>
              <a:rPr lang="uk-UA" sz="2800" dirty="0" smtClean="0">
                <a:latin typeface="Comic Sans MS" pitchFamily="66" charset="0"/>
              </a:rPr>
              <a:t>у цьому </a:t>
            </a:r>
            <a:r>
              <a:rPr lang="uk-UA" sz="2800" dirty="0" smtClean="0">
                <a:latin typeface="Comic Sans MS" pitchFamily="66" charset="0"/>
              </a:rPr>
              <a:t>розібратись!</a:t>
            </a:r>
            <a:endParaRPr lang="ru-RU" sz="2800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3" name="Рисунок 2" descr="15000_x_163679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786190"/>
            <a:ext cx="4089613" cy="2590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3384376" cy="3010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0009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omic Sans MS" pitchFamily="66" charset="0"/>
              </a:rPr>
              <a:t>Лягають спати вони о 22 годині. Софійка спить 7 годин, а Павлик 720 хвилин. Хто з них спить довше і о котрій годині вони прокидаються?</a:t>
            </a:r>
            <a:endParaRPr lang="ru-RU" sz="2800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3" name="Рисунок 2" descr="depositphotos_81647938-stock-illustration-clock-day-and-night-conce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071810"/>
            <a:ext cx="3571876" cy="3571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ÐÐ°ÑÑÐ¸Ð½ÐºÐ¸ Ð¿Ð¾ Ð·Ð°Ð¿ÑÐ¾ÑÑ Ð´ÑÑÐ¸ ÑÐ¿Ð»ÑÑÑ ÐºÐ°ÑÑÐ¸Ð½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960440" cy="2640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70009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omic Sans MS" pitchFamily="66" charset="0"/>
              </a:rPr>
              <a:t>Софійка вважає, що сніданок – це важлива складова гарного самопочуття. Сьогодні вона з`їла більше 2, але менше 3 бананів. Скільки це може бути?</a:t>
            </a:r>
            <a:endParaRPr lang="ru-RU" sz="2800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3" name="Рисунок 2" descr="ban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284984"/>
            <a:ext cx="3357586" cy="2997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ÐÐ°ÑÑÐ¸Ð½ÐºÐ¸ Ð¿Ð¾ Ð·Ð°Ð¿ÑÐ¾ÑÑ Ð´ÑÐ²ÑÐ¸Ð½ÐºÐ° ÑÑÑÑ Ð±Ð°Ð½Ð°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816423" cy="2544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8983" y="0"/>
            <a:ext cx="2085017" cy="19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Ð ÐµÐ·ÑÐ»ÑÑÐ°Ñ Ð¿Ð¾ÑÑÐºÑ Ð·Ð¾Ð±ÑÐ°Ð¶ÐµÐ½Ñ Ð·Ð° Ð·Ð°Ð¿Ð¸ÑÐ¾Ð¼ &quot;ÐÑÐ²ÑÐ¸Ð½ÐºÐ° Ð±ÑÐ¶Ð¸ÑÑ ÐºÐ°ÑÑÐ¸Ð½ÐºÐ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717032"/>
            <a:ext cx="2771799" cy="26675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214290"/>
            <a:ext cx="70009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sz="2800" dirty="0" smtClean="0">
                <a:latin typeface="Comic Sans MS" pitchFamily="66" charset="0"/>
              </a:rPr>
              <a:t>Потім дівчина займається бігом. Софійка бігає в парку по спеціальній доріжці, яка має форму трикутника. Одна сторона цього трикутника має довжину 350,5 м, друга сторона 148 м,  третя сторона 211, 6 м. Софійка оббігає цей трикутник 5 разів. Вона хоче похвастатись подрузі Вірі  довжиною своєї дистанції, але не має часу її обрахувати. Допоможіть дівчині. Скільки метрів вона пробігає? </a:t>
            </a:r>
            <a:endParaRPr lang="ru-RU" sz="2800" dirty="0" smtClean="0">
              <a:latin typeface="Comic Sans MS" pitchFamily="66" charset="0"/>
            </a:endParaRPr>
          </a:p>
          <a:p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1139967">
            <a:off x="3513802" y="1652219"/>
            <a:ext cx="5860814" cy="3769586"/>
          </a:xfrm>
          <a:prstGeom prst="triangle">
            <a:avLst>
              <a:gd name="adj" fmla="val 68193"/>
            </a:avLst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85860"/>
            <a:ext cx="70009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omic Sans MS" pitchFamily="66" charset="0"/>
              </a:rPr>
              <a:t>Павлик з товаришем сіли обідати. Павлик з</a:t>
            </a:r>
            <a:r>
              <a:rPr lang="ru-RU" sz="2800" dirty="0" smtClean="0">
                <a:latin typeface="Comic Sans MS" pitchFamily="66" charset="0"/>
              </a:rPr>
              <a:t>`</a:t>
            </a:r>
            <a:r>
              <a:rPr lang="uk-UA" sz="2800" dirty="0" smtClean="0">
                <a:latin typeface="Comic Sans MS" pitchFamily="66" charset="0"/>
              </a:rPr>
              <a:t>їв 45 вареників, а товариш зміг  подужати лише 0,8 цієї кількості. Скільки вареників з`їв товариш?</a:t>
            </a:r>
            <a:endParaRPr lang="ru-RU" sz="28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r89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501008"/>
            <a:ext cx="3857652" cy="2573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ÐÐ°ÑÑÐ¸Ð½ÐºÐ¸ Ð¿Ð¾ Ð·Ð°Ð¿ÑÐ¾ÑÑ Ð´ÑÑÐ¸ ÑÐ´ÑÑÑ ÐºÐ°ÑÑÐ¸Ð½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02433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0009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sz="2800" dirty="0" smtClean="0">
                <a:latin typeface="Comic Sans MS" pitchFamily="66" charset="0"/>
              </a:rPr>
              <a:t>Також Павлик полюбляє цукерки. Віра сказала, що 2,5 кг цукерок коштують  365 </a:t>
            </a:r>
            <a:r>
              <a:rPr lang="uk-UA" sz="2800" dirty="0" err="1" smtClean="0">
                <a:latin typeface="Comic Sans MS" pitchFamily="66" charset="0"/>
              </a:rPr>
              <a:t>грн</a:t>
            </a:r>
            <a:r>
              <a:rPr lang="uk-UA" sz="2800" dirty="0" smtClean="0">
                <a:latin typeface="Comic Sans MS" pitchFamily="66" charset="0"/>
              </a:rPr>
              <a:t> . У Павлика є 500 гривень. Чи вистачить йому грошей, щоб купити 3,5 кг цукерок?</a:t>
            </a:r>
            <a:endParaRPr lang="ru-RU" sz="28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562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643182"/>
            <a:ext cx="6476992" cy="3894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48680"/>
            <a:ext cx="70009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sz="2800" dirty="0" smtClean="0">
                <a:latin typeface="Comic Sans MS" pitchFamily="66" charset="0"/>
              </a:rPr>
              <a:t>Павлик і Софійка вирішили поважитись. Вага обох в сумі дорівнює 180,2 кг, а різниця – 79,8 кг. Скільки важить Софійка,  а скільки Павлик?</a:t>
            </a:r>
            <a:endParaRPr lang="ru-RU" sz="28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698d196608ac0aaa4e030c45f6f2d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495776"/>
            <a:ext cx="3096344" cy="4137653"/>
          </a:xfrm>
          <a:prstGeom prst="rect">
            <a:avLst/>
          </a:prstGeom>
        </p:spPr>
      </p:pic>
      <p:pic>
        <p:nvPicPr>
          <p:cNvPr id="5122" name="Picture 2" descr="Ð ÐµÐ·ÑÐ»ÑÑÐ°Ñ Ð¿Ð¾ÑÑÐºÑ Ð·Ð¾Ð±ÑÐ°Ð¶ÐµÐ½Ñ Ð·Ð° Ð·Ð°Ð¿Ð¸ÑÐ¾Ð¼ &quot;ÑÐ»Ð¾Ð¿ÑÐ¸Ðº ÑÑÑÑ ÐºÐ°ÑÑÐ¸Ð½ÐºÐ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0009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sz="2800" dirty="0" smtClean="0">
                <a:latin typeface="Comic Sans MS" pitchFamily="66" charset="0"/>
              </a:rPr>
              <a:t>Такої ваги Павлика не витримав його одяг і порвався. Софійка була змушена купити йому 4 нові футболки і 3 штанів. Штани у 5 разів дорожчі, ніж футболка. Всі речі разом коштували 925,3 грн. Скільки окремо коштувала футболка і скільки штани?</a:t>
            </a:r>
            <a:endParaRPr lang="ru-RU" sz="28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133574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714752"/>
            <a:ext cx="2881316" cy="2881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6"/>
            <a:ext cx="2664296" cy="2608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438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Пользователь Windows</cp:lastModifiedBy>
  <cp:revision>25</cp:revision>
  <dcterms:created xsi:type="dcterms:W3CDTF">2019-04-10T13:04:06Z</dcterms:created>
  <dcterms:modified xsi:type="dcterms:W3CDTF">2019-08-07T08:11:03Z</dcterms:modified>
</cp:coreProperties>
</file>