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5" r:id="rId4"/>
    <p:sldId id="268" r:id="rId5"/>
    <p:sldId id="258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63" r:id="rId14"/>
    <p:sldId id="264" r:id="rId15"/>
    <p:sldId id="274" r:id="rId16"/>
    <p:sldId id="276" r:id="rId17"/>
    <p:sldId id="283" r:id="rId18"/>
    <p:sldId id="284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FFFF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1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E9D491-3AD3-4153-AE08-BA9CB553F4B9}" type="datetimeFigureOut">
              <a:rPr lang="uk-UA" smtClean="0"/>
              <a:pPr/>
              <a:t>23.09.2019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676D43-6F3A-438D-A436-45C52B3B56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4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uk-UA" sz="7200" b="1" dirty="0">
              <a:latin typeface="Monotype Corsiva" pitchFamily="66" charset="0"/>
            </a:endParaRPr>
          </a:p>
        </p:txBody>
      </p:sp>
      <p:pic>
        <p:nvPicPr>
          <p:cNvPr id="5" name="Рисунок 4" descr="19815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285860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FFF00"/>
                </a:solidFill>
                <a:latin typeface="Monotype Corsiva" pitchFamily="66" charset="0"/>
              </a:rPr>
              <a:t>З чого починається БАТЬКІВЩИНА???</a:t>
            </a:r>
            <a:endParaRPr lang="uk-UA" sz="7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4356"/>
            <a:ext cx="4857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 урочищі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“Валигори”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у 1994 році теж встановлено хрест на місці криївки ОУН, де з трьома товаришами по зброї загинув станичний</a:t>
            </a:r>
          </a:p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Петро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Бараник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571744"/>
            <a:ext cx="4714876" cy="3536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214290"/>
            <a:ext cx="74295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Monotype Corsiva" pitchFamily="66" charset="0"/>
              </a:rPr>
              <a:t>Йшли роки і нові вітри не обминули села. </a:t>
            </a:r>
          </a:p>
          <a:p>
            <a:pPr algn="ctr"/>
            <a:r>
              <a:rPr lang="uk-UA" sz="4800" b="1" dirty="0" smtClean="0">
                <a:latin typeface="Monotype Corsiva" pitchFamily="66" charset="0"/>
              </a:rPr>
              <a:t>Синьо-жовтий прапор , піднятий над </a:t>
            </a:r>
            <a:r>
              <a:rPr lang="uk-UA" sz="4800" b="1" dirty="0" err="1" smtClean="0">
                <a:latin typeface="Monotype Corsiva" pitchFamily="66" charset="0"/>
              </a:rPr>
              <a:t>Мшанцем</a:t>
            </a:r>
            <a:r>
              <a:rPr lang="uk-UA" sz="4800" b="1" dirty="0" smtClean="0">
                <a:latin typeface="Monotype Corsiva" pitchFamily="66" charset="0"/>
              </a:rPr>
              <a:t> Михайлом Копняком у вересні 1989 року, послужив поштовхом до дії, до відродження ідеї </a:t>
            </a:r>
          </a:p>
          <a:p>
            <a:pPr algn="ctr"/>
            <a:r>
              <a:rPr lang="uk-UA" sz="4800" b="1" dirty="0" smtClean="0">
                <a:latin typeface="Monotype Corsiva" pitchFamily="66" charset="0"/>
              </a:rPr>
              <a:t>незалежності України</a:t>
            </a:r>
            <a:endParaRPr lang="uk-UA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Monotype Corsiva" pitchFamily="66" charset="0"/>
              </a:rPr>
              <a:t>У селі засновано осередок Руху, першим головою якого став письменник Данило </a:t>
            </a:r>
            <a:r>
              <a:rPr lang="uk-UA" sz="4000" b="1" dirty="0" err="1" smtClean="0">
                <a:latin typeface="Monotype Corsiva" pitchFamily="66" charset="0"/>
              </a:rPr>
              <a:t>Сивицький</a:t>
            </a:r>
            <a:endParaRPr lang="uk-UA" sz="4000" b="1" dirty="0">
              <a:latin typeface="Monotype Corsiva" pitchFamily="66" charset="0"/>
            </a:endParaRPr>
          </a:p>
        </p:txBody>
      </p:sp>
      <p:pic>
        <p:nvPicPr>
          <p:cNvPr id="3" name="Рисунок 2" descr="Сивиць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171700"/>
            <a:ext cx="3071834" cy="4534027"/>
          </a:xfrm>
          <a:prstGeom prst="rect">
            <a:avLst/>
          </a:prstGeo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785794"/>
            <a:ext cx="61436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Monotype Corsiva" pitchFamily="66" charset="0"/>
              </a:rPr>
              <a:t>   </a:t>
            </a:r>
            <a:r>
              <a:rPr lang="uk-UA" sz="3600" b="1" dirty="0" smtClean="0">
                <a:latin typeface="Monotype Corsiva" pitchFamily="66" charset="0"/>
              </a:rPr>
              <a:t>Офіційно товариство </a:t>
            </a:r>
            <a:r>
              <a:rPr lang="uk-UA" sz="3600" b="1" dirty="0" err="1" smtClean="0">
                <a:latin typeface="Monotype Corsiva" pitchFamily="66" charset="0"/>
              </a:rPr>
              <a:t>“Просвіта”</a:t>
            </a:r>
            <a:r>
              <a:rPr lang="uk-UA" sz="3600" b="1" dirty="0" smtClean="0">
                <a:latin typeface="Monotype Corsiva" pitchFamily="66" charset="0"/>
              </a:rPr>
              <a:t> відродилось </a:t>
            </a:r>
          </a:p>
          <a:p>
            <a:pPr algn="ctr"/>
            <a:r>
              <a:rPr lang="uk-UA" sz="3600" b="1" dirty="0" smtClean="0">
                <a:latin typeface="Monotype Corsiva" pitchFamily="66" charset="0"/>
              </a:rPr>
              <a:t>у листопаді 1992р. </a:t>
            </a:r>
          </a:p>
          <a:p>
            <a:pPr algn="ctr"/>
            <a:r>
              <a:rPr lang="uk-UA" sz="3600" b="1" dirty="0" smtClean="0">
                <a:latin typeface="Monotype Corsiva" pitchFamily="66" charset="0"/>
              </a:rPr>
              <a:t>   Головою первинного осередку став ветеран </a:t>
            </a:r>
            <a:r>
              <a:rPr lang="uk-UA" sz="3600" b="1" dirty="0" err="1" smtClean="0">
                <a:latin typeface="Monotype Corsiva" pitchFamily="66" charset="0"/>
              </a:rPr>
              <a:t>“Просвіти”</a:t>
            </a:r>
            <a:r>
              <a:rPr lang="uk-UA" sz="3600" b="1" dirty="0" smtClean="0">
                <a:latin typeface="Monotype Corsiva" pitchFamily="66" charset="0"/>
              </a:rPr>
              <a:t>, в минулому </a:t>
            </a:r>
            <a:r>
              <a:rPr lang="uk-UA" sz="3600" b="1" dirty="0" err="1" smtClean="0">
                <a:latin typeface="Monotype Corsiva" pitchFamily="66" charset="0"/>
              </a:rPr>
              <a:t>політв</a:t>
            </a:r>
            <a:r>
              <a:rPr lang="en-US" sz="3600" b="1" dirty="0" smtClean="0">
                <a:latin typeface="Monotype Corsiva" pitchFamily="66" charset="0"/>
              </a:rPr>
              <a:t>’</a:t>
            </a:r>
            <a:r>
              <a:rPr lang="uk-UA" sz="3600" b="1" dirty="0" err="1" smtClean="0">
                <a:latin typeface="Monotype Corsiva" pitchFamily="66" charset="0"/>
              </a:rPr>
              <a:t>язень</a:t>
            </a:r>
            <a:r>
              <a:rPr lang="uk-UA" sz="36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uk-UA" sz="3600" b="1" dirty="0" smtClean="0">
                <a:latin typeface="Monotype Corsiva" pitchFamily="66" charset="0"/>
              </a:rPr>
              <a:t>Василь Васильович </a:t>
            </a:r>
            <a:r>
              <a:rPr lang="uk-UA" sz="3600" b="1" dirty="0" err="1" smtClean="0">
                <a:latin typeface="Monotype Corsiva" pitchFamily="66" charset="0"/>
              </a:rPr>
              <a:t>Облуковський</a:t>
            </a:r>
            <a:r>
              <a:rPr lang="uk-UA" sz="3600" b="1" dirty="0" smtClean="0">
                <a:latin typeface="Monotype Corsiva" pitchFamily="66" charset="0"/>
              </a:rPr>
              <a:t>.</a:t>
            </a:r>
            <a:endParaRPr lang="uk-UA" sz="3600" b="1" dirty="0">
              <a:latin typeface="Monotype Corsiva" pitchFamily="66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928926" cy="4330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393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929198"/>
            <a:ext cx="2143125" cy="1609725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8" y="142852"/>
            <a:ext cx="3643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Monotype Corsiva" pitchFamily="66" charset="0"/>
              </a:rPr>
              <a:t>У 1993 році встановлено </a:t>
            </a:r>
            <a:r>
              <a:rPr lang="uk-UA" sz="2800" b="1" i="1" u="sng" dirty="0" err="1" smtClean="0">
                <a:latin typeface="Monotype Corsiva" pitchFamily="66" charset="0"/>
              </a:rPr>
              <a:t>пам</a:t>
            </a:r>
            <a:r>
              <a:rPr lang="en-US" sz="2800" b="1" i="1" u="sng" dirty="0" smtClean="0">
                <a:latin typeface="Monotype Corsiva" pitchFamily="66" charset="0"/>
              </a:rPr>
              <a:t>’</a:t>
            </a:r>
            <a:r>
              <a:rPr lang="uk-UA" sz="2800" b="1" i="1" u="sng" dirty="0" err="1" smtClean="0">
                <a:latin typeface="Monotype Corsiva" pitchFamily="66" charset="0"/>
              </a:rPr>
              <a:t>ятник</a:t>
            </a:r>
            <a:r>
              <a:rPr lang="uk-UA" sz="2800" b="1" i="1" u="sng" dirty="0" smtClean="0">
                <a:latin typeface="Monotype Corsiva" pitchFamily="66" charset="0"/>
              </a:rPr>
              <a:t> Т. Г. Шевченку. Скульптур </a:t>
            </a:r>
            <a:r>
              <a:rPr lang="uk-UA" sz="2800" b="1" i="1" u="sng" dirty="0" err="1" smtClean="0">
                <a:latin typeface="Monotype Corsiva" pitchFamily="66" charset="0"/>
              </a:rPr>
              <a:t>Липавка</a:t>
            </a:r>
            <a:r>
              <a:rPr lang="uk-UA" sz="2800" b="1" i="1" u="sng" dirty="0" smtClean="0">
                <a:latin typeface="Monotype Corsiva" pitchFamily="66" charset="0"/>
              </a:rPr>
              <a:t> Р. І., художник </a:t>
            </a:r>
            <a:r>
              <a:rPr lang="uk-UA" sz="2800" b="1" i="1" u="sng" dirty="0" err="1" smtClean="0">
                <a:latin typeface="Monotype Corsiva" pitchFamily="66" charset="0"/>
              </a:rPr>
              <a:t>Ратовський</a:t>
            </a:r>
            <a:r>
              <a:rPr lang="uk-UA" sz="2800" b="1" i="1" u="sng" dirty="0" smtClean="0">
                <a:latin typeface="Monotype Corsiva" pitchFamily="66" charset="0"/>
              </a:rPr>
              <a:t> В. В., Вернигора В. Г. Київське творче виробниче об</a:t>
            </a:r>
            <a:r>
              <a:rPr lang="en-US" sz="2800" b="1" i="1" u="sng" dirty="0" smtClean="0">
                <a:latin typeface="Monotype Corsiva" pitchFamily="66" charset="0"/>
              </a:rPr>
              <a:t>’</a:t>
            </a:r>
            <a:r>
              <a:rPr lang="uk-UA" sz="2800" b="1" i="1" u="sng" dirty="0" smtClean="0">
                <a:latin typeface="Monotype Corsiva" pitchFamily="66" charset="0"/>
              </a:rPr>
              <a:t>єднання</a:t>
            </a:r>
            <a:endParaRPr lang="uk-UA" sz="2800" b="1" i="1" u="sng" dirty="0">
              <a:latin typeface="Monotype Corsiva" pitchFamily="66" charset="0"/>
            </a:endParaRPr>
          </a:p>
        </p:txBody>
      </p:sp>
      <p:pic>
        <p:nvPicPr>
          <p:cNvPr id="3" name="Рисунок 2" descr="IMG_0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14353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34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500570"/>
            <a:ext cx="2663073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992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214818"/>
            <a:ext cx="2857500" cy="214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248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500570"/>
            <a:ext cx="3214710" cy="2146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53578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Monotype Corsiva" pitchFamily="66" charset="0"/>
              </a:rPr>
              <a:t>Перша церква у нашому селі була</a:t>
            </a:r>
            <a:r>
              <a:rPr lang="en-US" sz="3600" b="1" dirty="0" smtClean="0">
                <a:latin typeface="Monotype Corsiva" pitchFamily="66" charset="0"/>
              </a:rPr>
              <a:t> </a:t>
            </a:r>
            <a:r>
              <a:rPr lang="uk-UA" sz="3600" b="1" dirty="0" smtClean="0">
                <a:latin typeface="Monotype Corsiva" pitchFamily="66" charset="0"/>
              </a:rPr>
              <a:t>дерев</a:t>
            </a:r>
            <a:r>
              <a:rPr lang="en-US" sz="3600" b="1" dirty="0" smtClean="0">
                <a:latin typeface="Monotype Corsiva" pitchFamily="66" charset="0"/>
              </a:rPr>
              <a:t>’</a:t>
            </a:r>
            <a:r>
              <a:rPr lang="uk-UA" sz="3600" b="1" dirty="0" err="1" smtClean="0">
                <a:latin typeface="Monotype Corsiva" pitchFamily="66" charset="0"/>
              </a:rPr>
              <a:t>яна</a:t>
            </a:r>
            <a:r>
              <a:rPr lang="uk-UA" sz="3600" b="1" dirty="0" smtClean="0">
                <a:latin typeface="Monotype Corsiva" pitchFamily="66" charset="0"/>
              </a:rPr>
              <a:t> й знаходилась на теперішній вулиці імені о. Іллі </a:t>
            </a:r>
            <a:r>
              <a:rPr lang="uk-UA" sz="3600" b="1" dirty="0" err="1" smtClean="0">
                <a:latin typeface="Monotype Corsiva" pitchFamily="66" charset="0"/>
              </a:rPr>
              <a:t>Кливака</a:t>
            </a:r>
            <a:r>
              <a:rPr lang="uk-UA" sz="3600" b="1" dirty="0" smtClean="0">
                <a:latin typeface="Monotype Corsiva" pitchFamily="66" charset="0"/>
              </a:rPr>
              <a:t>, де ще видні залишки старого цвинтаря. Вона була заснована у 1750 році, носить </a:t>
            </a:r>
            <a:r>
              <a:rPr lang="uk-UA" sz="3600" b="1" dirty="0" err="1" smtClean="0">
                <a:latin typeface="Monotype Corsiva" pitchFamily="66" charset="0"/>
              </a:rPr>
              <a:t>ім</a:t>
            </a:r>
            <a:r>
              <a:rPr lang="en-US" sz="3600" b="1" dirty="0" smtClean="0">
                <a:latin typeface="Monotype Corsiva" pitchFamily="66" charset="0"/>
              </a:rPr>
              <a:t>’</a:t>
            </a:r>
            <a:r>
              <a:rPr lang="uk-UA" sz="3600" b="1" dirty="0" smtClean="0">
                <a:latin typeface="Monotype Corsiva" pitchFamily="66" charset="0"/>
              </a:rPr>
              <a:t>я великомученика Дмитра </a:t>
            </a:r>
            <a:r>
              <a:rPr lang="uk-UA" sz="3600" b="1" dirty="0" err="1" smtClean="0">
                <a:latin typeface="Monotype Corsiva" pitchFamily="66" charset="0"/>
              </a:rPr>
              <a:t>Солунського</a:t>
            </a:r>
            <a:r>
              <a:rPr lang="uk-UA" sz="3600" b="1" dirty="0" smtClean="0">
                <a:latin typeface="Monotype Corsiva" pitchFamily="66" charset="0"/>
              </a:rPr>
              <a:t>, а це означає, що була освячена 8 листопада цього ж таки року.</a:t>
            </a:r>
            <a:endParaRPr lang="uk-UA" sz="3600" b="1" dirty="0">
              <a:latin typeface="Monotype Corsiva" pitchFamily="66" charset="0"/>
            </a:endParaRPr>
          </a:p>
        </p:txBody>
      </p:sp>
      <p:pic>
        <p:nvPicPr>
          <p:cNvPr id="5" name="Рисунок 4" descr="мф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928670"/>
            <a:ext cx="3071802" cy="2357454"/>
          </a:xfrm>
          <a:prstGeom prst="rect">
            <a:avLst/>
          </a:prstGeom>
        </p:spPr>
      </p:pic>
      <p:pic>
        <p:nvPicPr>
          <p:cNvPr id="6" name="Рисунок 5" descr="326833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436" y="4071942"/>
            <a:ext cx="389156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86322"/>
            <a:ext cx="9001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/>
              <a:t>У 2002 році, коштом Івана Макогона, споруджена фігура Матері Божої</a:t>
            </a:r>
            <a:endParaRPr lang="uk-UA" sz="4000" b="1" i="1" dirty="0"/>
          </a:p>
        </p:txBody>
      </p:sp>
      <p:pic>
        <p:nvPicPr>
          <p:cNvPr id="3" name="Рисунок 2" descr="IMG_0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2069">
            <a:off x="5389402" y="1644726"/>
            <a:ext cx="4000496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0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5048285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85728"/>
            <a:ext cx="9001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Monotype Corsiva" pitchFamily="66" charset="0"/>
              </a:rPr>
              <a:t>До </a:t>
            </a:r>
            <a:r>
              <a:rPr lang="uk-UA" sz="4000" b="1" dirty="0" err="1" smtClean="0">
                <a:latin typeface="Monotype Corsiva" pitchFamily="66" charset="0"/>
              </a:rPr>
              <a:t>пам</a:t>
            </a:r>
            <a:r>
              <a:rPr lang="en-US" sz="4000" b="1" dirty="0" smtClean="0">
                <a:latin typeface="Monotype Corsiva" pitchFamily="66" charset="0"/>
              </a:rPr>
              <a:t>’</a:t>
            </a:r>
            <a:r>
              <a:rPr lang="uk-UA" sz="4000" b="1" dirty="0" err="1" smtClean="0">
                <a:latin typeface="Monotype Corsiva" pitchFamily="66" charset="0"/>
              </a:rPr>
              <a:t>ятників</a:t>
            </a:r>
            <a:r>
              <a:rPr lang="uk-UA" sz="4000" b="1" dirty="0" smtClean="0">
                <a:latin typeface="Monotype Corsiva" pitchFamily="66" charset="0"/>
              </a:rPr>
              <a:t> природи належить </a:t>
            </a:r>
            <a:r>
              <a:rPr lang="uk-UA" sz="4000" b="1" dirty="0" err="1" smtClean="0">
                <a:latin typeface="Monotype Corsiva" pitchFamily="66" charset="0"/>
              </a:rPr>
              <a:t>ясен-</a:t>
            </a:r>
            <a:r>
              <a:rPr lang="uk-UA" sz="4000" b="1" dirty="0" smtClean="0">
                <a:latin typeface="Monotype Corsiva" pitchFamily="66" charset="0"/>
              </a:rPr>
              <a:t> однолистий. Вік -100 років. Росте на території села на початку вулиці Миру</a:t>
            </a:r>
            <a:endParaRPr lang="uk-UA" sz="4000" b="1" dirty="0">
              <a:latin typeface="Monotype Corsiva" pitchFamily="66" charset="0"/>
            </a:endParaRPr>
          </a:p>
        </p:txBody>
      </p:sp>
      <p:pic>
        <p:nvPicPr>
          <p:cNvPr id="5" name="Рисунок 4" descr="IMG_0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2428868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071810"/>
            <a:ext cx="4476750" cy="3357562"/>
          </a:xfrm>
          <a:prstGeom prst="rect">
            <a:avLst/>
          </a:prstGeo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143380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Monotype Corsiva" pitchFamily="66" charset="0"/>
              </a:rPr>
              <a:t>До 1948 року до адміністративного складу входив невеличкий хутірець </a:t>
            </a:r>
            <a:r>
              <a:rPr lang="uk-UA" sz="4800" b="1" dirty="0" err="1" smtClean="0">
                <a:latin typeface="Monotype Corsiva" pitchFamily="66" charset="0"/>
              </a:rPr>
              <a:t>Валигори</a:t>
            </a:r>
            <a:endParaRPr lang="uk-UA" sz="4800" b="1" dirty="0">
              <a:latin typeface="Monotype Corsiva" pitchFamily="66" charset="0"/>
            </a:endParaRPr>
          </a:p>
        </p:txBody>
      </p:sp>
      <p:pic>
        <p:nvPicPr>
          <p:cNvPr id="5" name="Рисунок 4" descr="IMG_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4357686" cy="3268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_0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642918"/>
            <a:ext cx="4286248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37505">
            <a:off x="-18709" y="300987"/>
            <a:ext cx="6774324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Історія села </a:t>
            </a:r>
            <a:r>
              <a:rPr lang="uk-UA" sz="48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Мшанець</a:t>
            </a:r>
            <a:r>
              <a:rPr lang="uk-UA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Теребовлянського району </a:t>
            </a:r>
          </a:p>
          <a:p>
            <a:pPr algn="ctr"/>
            <a:r>
              <a:rPr lang="uk-UA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Тернопільської області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Рисунок 11" descr="indexьрт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57166"/>
            <a:ext cx="2209800" cy="2066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Рисунок 12" descr="IMG_0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928934"/>
            <a:ext cx="5143536" cy="36381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282" y="3786190"/>
            <a:ext cx="3500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Monotype Corsiva" pitchFamily="66" charset="0"/>
              </a:rPr>
              <a:t>Перша згадка – 1700 р.</a:t>
            </a:r>
            <a:endParaRPr lang="uk-UA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4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7679">
            <a:off x="352503" y="203412"/>
            <a:ext cx="175260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ag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1212">
            <a:off x="613182" y="3204572"/>
            <a:ext cx="2123728" cy="1581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image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571744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image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39960">
            <a:off x="6990758" y="3378822"/>
            <a:ext cx="2156347" cy="1615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images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88640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ages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42081">
            <a:off x="6360593" y="504588"/>
            <a:ext cx="2609850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nde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5357826"/>
            <a:ext cx="2628900" cy="1338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333864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4913784"/>
            <a:ext cx="285750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4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8926" y="220518"/>
            <a:ext cx="6114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Monotype Corsiva" pitchFamily="66" charset="0"/>
              </a:rPr>
              <a:t>Село </a:t>
            </a:r>
            <a:r>
              <a:rPr lang="uk-UA" sz="4000" b="1" dirty="0" err="1" smtClean="0">
                <a:latin typeface="Monotype Corsiva" pitchFamily="66" charset="0"/>
              </a:rPr>
              <a:t>Мшанець</a:t>
            </a:r>
            <a:r>
              <a:rPr lang="uk-UA" sz="4000" b="1" dirty="0" smtClean="0">
                <a:latin typeface="Monotype Corsiva" pitchFamily="66" charset="0"/>
              </a:rPr>
              <a:t> розташоване обабіч автошляху Луцьк – Чернівці ,за 10 км. від районного центру й за 1,5 км. від залізничної станції Деренівка</a:t>
            </a:r>
            <a:endParaRPr lang="uk-UA" sz="4000" b="1" dirty="0">
              <a:latin typeface="Monotype Corsiva" pitchFamily="66" charset="0"/>
            </a:endParaRPr>
          </a:p>
        </p:txBody>
      </p:sp>
      <p:pic>
        <p:nvPicPr>
          <p:cNvPr id="8" name="Рисунок 7" descr="2428931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5419">
            <a:off x="191677" y="3610271"/>
            <a:ext cx="3929090" cy="2537478"/>
          </a:xfrm>
          <a:prstGeom prst="rect">
            <a:avLst/>
          </a:prstGeom>
        </p:spPr>
      </p:pic>
      <p:pic>
        <p:nvPicPr>
          <p:cNvPr id="9" name="Рисунок 8" descr="0306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2570">
            <a:off x="38652" y="117759"/>
            <a:ext cx="3401158" cy="3008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291726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4214818"/>
            <a:ext cx="4762500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50"/>
                            </p:stCondLst>
                            <p:childTnLst>
                              <p:par>
                                <p:cTn id="2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nie_ptic_-_ZHuravl_golos_za_kadrom_(get-tune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527.5498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44408" y="6169925"/>
            <a:ext cx="609600" cy="609600"/>
          </a:xfrm>
          <a:prstGeom prst="rect">
            <a:avLst/>
          </a:prstGeom>
        </p:spPr>
      </p:pic>
      <p:pic>
        <p:nvPicPr>
          <p:cNvPr id="12" name="Рисунок 11" descr="SDC118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725077">
            <a:off x="289778" y="1106010"/>
            <a:ext cx="492922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Село на карті Тернопільщини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3357562"/>
            <a:ext cx="264320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Мшанець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91445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4346" y="0"/>
            <a:ext cx="5214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i="1" u="sng" dirty="0" smtClean="0">
                <a:latin typeface="Times New Roman" pitchFamily="18" charset="0"/>
                <a:cs typeface="Times New Roman" pitchFamily="18" charset="0"/>
              </a:rPr>
              <a:t>У селі є </a:t>
            </a:r>
          </a:p>
          <a:p>
            <a:pPr algn="ctr"/>
            <a:r>
              <a:rPr lang="uk-UA" sz="5400" i="1" u="sng" dirty="0" smtClean="0">
                <a:latin typeface="Times New Roman" pitchFamily="18" charset="0"/>
                <a:cs typeface="Times New Roman" pitchFamily="18" charset="0"/>
              </a:rPr>
              <a:t>403 двори, </a:t>
            </a:r>
          </a:p>
          <a:p>
            <a:pPr algn="ctr"/>
            <a:r>
              <a:rPr lang="uk-UA" sz="5400" i="1" u="sng" dirty="0" smtClean="0">
                <a:latin typeface="Times New Roman" pitchFamily="18" charset="0"/>
                <a:cs typeface="Times New Roman" pitchFamily="18" charset="0"/>
              </a:rPr>
              <a:t>тут проживає 1102 особи</a:t>
            </a:r>
            <a:endParaRPr lang="uk-UA" sz="54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y_a79678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-214338"/>
            <a:ext cx="5000628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5" y="3357562"/>
            <a:ext cx="4714908" cy="3373112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86084" y="142852"/>
            <a:ext cx="5857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Monotype Corsiva" pitchFamily="66" charset="0"/>
              </a:rPr>
              <a:t>З </a:t>
            </a:r>
            <a:r>
              <a:rPr lang="uk-UA" sz="4400" b="1" dirty="0" err="1" smtClean="0">
                <a:latin typeface="Monotype Corsiva" pitchFamily="66" charset="0"/>
              </a:rPr>
              <a:t>пам</a:t>
            </a:r>
            <a:r>
              <a:rPr lang="en-US" sz="4400" b="1" dirty="0" smtClean="0">
                <a:latin typeface="Monotype Corsiva" pitchFamily="66" charset="0"/>
              </a:rPr>
              <a:t>’</a:t>
            </a:r>
            <a:r>
              <a:rPr lang="uk-UA" sz="4400" b="1" dirty="0" smtClean="0">
                <a:latin typeface="Monotype Corsiva" pitchFamily="66" charset="0"/>
              </a:rPr>
              <a:t>яток сивої давнини можна назвати залишки моголи при </a:t>
            </a:r>
            <a:r>
              <a:rPr lang="uk-UA" sz="4400" b="1" dirty="0" err="1" smtClean="0">
                <a:latin typeface="Monotype Corsiva" pitchFamily="66" charset="0"/>
              </a:rPr>
              <a:t>Хоростківській</a:t>
            </a:r>
            <a:r>
              <a:rPr lang="uk-UA" sz="4400" b="1" dirty="0" smtClean="0">
                <a:latin typeface="Monotype Corsiva" pitchFamily="66" charset="0"/>
              </a:rPr>
              <a:t> дорозі</a:t>
            </a:r>
            <a:endParaRPr lang="uk-UA" sz="4400" b="1" dirty="0">
              <a:latin typeface="Monotype Corsiva" pitchFamily="66" charset="0"/>
            </a:endParaRPr>
          </a:p>
        </p:txBody>
      </p:sp>
      <p:pic>
        <p:nvPicPr>
          <p:cNvPr id="13" name="Рисунок 12" descr="IMG_0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71810"/>
            <a:ext cx="4500562" cy="3375422"/>
          </a:xfrm>
          <a:prstGeom prst="rect">
            <a:avLst/>
          </a:prstGeom>
        </p:spPr>
      </p:pic>
      <p:pic>
        <p:nvPicPr>
          <p:cNvPr id="18" name="Рисунок 17" descr="IMG_0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5349">
            <a:off x="4985864" y="3446738"/>
            <a:ext cx="4304101" cy="2946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8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4500562" cy="48291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Ще одна могила знаходиться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на другому сільському цвинтарі.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 ній схоронені бійці УСС,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які загинули в бою влітку 1990 року.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 часи Визвольних змагань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41 житель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Мшанця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пішов у січове стрілецтво,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15 з них загинуло.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714356"/>
            <a:ext cx="4429156" cy="5786478"/>
          </a:xfrm>
          <a:prstGeom prst="rect">
            <a:avLst/>
          </a:prstGeo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876" y="1000108"/>
            <a:ext cx="4286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u="sng" dirty="0" smtClean="0">
                <a:latin typeface="Monotype Corsiva" pitchFamily="66" charset="0"/>
              </a:rPr>
              <a:t>У 1972 році в центрі села </a:t>
            </a:r>
            <a:r>
              <a:rPr lang="uk-UA" sz="3600" b="1" u="sng" dirty="0" err="1" smtClean="0">
                <a:latin typeface="Monotype Corsiva" pitchFamily="66" charset="0"/>
              </a:rPr>
              <a:t>встоновлено</a:t>
            </a:r>
            <a:r>
              <a:rPr lang="uk-UA" sz="3600" b="1" u="sng" dirty="0" smtClean="0">
                <a:latin typeface="Monotype Corsiva" pitchFamily="66" charset="0"/>
              </a:rPr>
              <a:t> </a:t>
            </a:r>
            <a:r>
              <a:rPr lang="uk-UA" sz="3600" b="1" u="sng" dirty="0" err="1" smtClean="0">
                <a:latin typeface="Monotype Corsiva" pitchFamily="66" charset="0"/>
              </a:rPr>
              <a:t>пам</a:t>
            </a:r>
            <a:r>
              <a:rPr lang="en-US" sz="3600" b="1" u="sng" dirty="0" smtClean="0">
                <a:latin typeface="Monotype Corsiva" pitchFamily="66" charset="0"/>
              </a:rPr>
              <a:t>’</a:t>
            </a:r>
            <a:r>
              <a:rPr lang="uk-UA" sz="3600" b="1" u="sng" dirty="0" err="1" smtClean="0">
                <a:latin typeface="Monotype Corsiva" pitchFamily="66" charset="0"/>
              </a:rPr>
              <a:t>ятник</a:t>
            </a:r>
            <a:r>
              <a:rPr lang="uk-UA" sz="3600" b="1" u="sng" dirty="0" smtClean="0">
                <a:latin typeface="Monotype Corsiva" pitchFamily="66" charset="0"/>
              </a:rPr>
              <a:t> на честь односельчан, які загинули під час Другої світової війни. </a:t>
            </a:r>
          </a:p>
          <a:p>
            <a:pPr algn="ctr"/>
            <a:r>
              <a:rPr lang="uk-UA" sz="3600" b="1" u="sng" dirty="0" smtClean="0">
                <a:latin typeface="Monotype Corsiva" pitchFamily="66" charset="0"/>
              </a:rPr>
              <a:t>У 1992 році – поряд установлено металевий 5 метровий хрест.</a:t>
            </a:r>
            <a:endParaRPr lang="uk-UA" sz="3600" b="1" u="sng" dirty="0">
              <a:latin typeface="Monotype Corsiva" pitchFamily="66" charset="0"/>
            </a:endParaRPr>
          </a:p>
        </p:txBody>
      </p:sp>
      <p:pic>
        <p:nvPicPr>
          <p:cNvPr id="6" name="Рисунок 5" descr="IMG_0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4429156" cy="5715040"/>
          </a:xfrm>
          <a:prstGeom prst="rect">
            <a:avLst/>
          </a:prstGeo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676</TotalTime>
  <Words>347</Words>
  <Application>Microsoft Office PowerPoint</Application>
  <PresentationFormat>Экран (4:3)</PresentationFormat>
  <Paragraphs>30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Ще одна могила знаходиться  на другому сільському цвинтарі.  У ній схоронені бійці УСС,  які загинули в бою влітку 1990 року.  В часи Визвольних змагань  41 житель Мшанця  пішов у січове стрілецтво,  15 з них загинуло.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Анжеліка</dc:creator>
  <cp:lastModifiedBy>аsus</cp:lastModifiedBy>
  <cp:revision>340</cp:revision>
  <dcterms:created xsi:type="dcterms:W3CDTF">2014-01-28T17:58:48Z</dcterms:created>
  <dcterms:modified xsi:type="dcterms:W3CDTF">2019-09-23T19:15:16Z</dcterms:modified>
</cp:coreProperties>
</file>