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56" r:id="rId3"/>
    <p:sldId id="258" r:id="rId4"/>
    <p:sldId id="259" r:id="rId5"/>
    <p:sldId id="257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07F45-CED3-468B-B76C-8AF5083380E2}" type="datetimeFigureOut">
              <a:rPr lang="ru-RU" smtClean="0"/>
              <a:t>03.09.2019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66E97-6F57-4BC1-9ACB-CBD59DE3F02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07F45-CED3-468B-B76C-8AF5083380E2}" type="datetimeFigureOut">
              <a:rPr lang="ru-RU" smtClean="0"/>
              <a:t>03.09.2019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66E97-6F57-4BC1-9ACB-CBD59DE3F0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07F45-CED3-468B-B76C-8AF5083380E2}" type="datetimeFigureOut">
              <a:rPr lang="ru-RU" smtClean="0"/>
              <a:t>03.09.2019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66E97-6F57-4BC1-9ACB-CBD59DE3F0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07F45-CED3-468B-B76C-8AF5083380E2}" type="datetimeFigureOut">
              <a:rPr lang="ru-RU" smtClean="0"/>
              <a:t>03.09.2019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66E97-6F57-4BC1-9ACB-CBD59DE3F0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07F45-CED3-468B-B76C-8AF5083380E2}" type="datetimeFigureOut">
              <a:rPr lang="ru-RU" smtClean="0"/>
              <a:t>03.09.2019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66E97-6F57-4BC1-9ACB-CBD59DE3F02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07F45-CED3-468B-B76C-8AF5083380E2}" type="datetimeFigureOut">
              <a:rPr lang="ru-RU" smtClean="0"/>
              <a:t>03.09.2019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66E97-6F57-4BC1-9ACB-CBD59DE3F0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07F45-CED3-468B-B76C-8AF5083380E2}" type="datetimeFigureOut">
              <a:rPr lang="ru-RU" smtClean="0"/>
              <a:t>03.09.2019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66E97-6F57-4BC1-9ACB-CBD59DE3F0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07F45-CED3-468B-B76C-8AF5083380E2}" type="datetimeFigureOut">
              <a:rPr lang="ru-RU" smtClean="0"/>
              <a:t>03.09.2019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66E97-6F57-4BC1-9ACB-CBD59DE3F0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07F45-CED3-468B-B76C-8AF5083380E2}" type="datetimeFigureOut">
              <a:rPr lang="ru-RU" smtClean="0"/>
              <a:t>03.09.2019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66E97-6F57-4BC1-9ACB-CBD59DE3F0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07F45-CED3-468B-B76C-8AF5083380E2}" type="datetimeFigureOut">
              <a:rPr lang="ru-RU" smtClean="0"/>
              <a:t>03.09.2019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66E97-6F57-4BC1-9ACB-CBD59DE3F0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07F45-CED3-468B-B76C-8AF5083380E2}" type="datetimeFigureOut">
              <a:rPr lang="ru-RU" smtClean="0"/>
              <a:t>03.09.2019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C866E97-6F57-4BC1-9ACB-CBD59DE3F02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D207F45-CED3-468B-B76C-8AF5083380E2}" type="datetimeFigureOut">
              <a:rPr lang="ru-RU" smtClean="0"/>
              <a:t>03.09.2019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C866E97-6F57-4BC1-9ACB-CBD59DE3F02D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ÐÐ°ÑÑÐ¸Ð½ÐºÐ¸ Ð¿Ð¾ Ð·Ð°Ð¿ÑÐ¾ÑÑ ÐµÐºÐ¾Ð½Ð¾Ð¼ÑÐº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526997"/>
            <a:ext cx="4967511" cy="333100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692696"/>
            <a:ext cx="8359080" cy="3456384"/>
          </a:xfrm>
        </p:spPr>
        <p:txBody>
          <a:bodyPr>
            <a:noAutofit/>
          </a:bodyPr>
          <a:lstStyle/>
          <a:p>
            <a:pPr algn="ctr"/>
            <a:r>
              <a:rPr lang="uk-UA" sz="6600" dirty="0" smtClean="0">
                <a:solidFill>
                  <a:srgbClr val="FFFF00"/>
                </a:solidFill>
              </a:rPr>
              <a:t>Національна економіка. Економічний розвиток і його показники</a:t>
            </a:r>
            <a:endParaRPr lang="ru-RU" sz="6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97144" cy="150304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70C0"/>
                </a:solidFill>
              </a:rPr>
              <a:t>Показники економічного розвитку країни: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28800"/>
            <a:ext cx="8640960" cy="4695800"/>
          </a:xfrm>
        </p:spPr>
        <p:txBody>
          <a:bodyPr/>
          <a:lstStyle/>
          <a:p>
            <a:r>
              <a:rPr lang="uk-UA" b="1" dirty="0" smtClean="0"/>
              <a:t>Валовий внутрішній продукт (ВВП) </a:t>
            </a:r>
            <a:r>
              <a:rPr lang="uk-UA" dirty="0" smtClean="0"/>
              <a:t>– сукупна ринкова вартість кінцевих товарів і послуг підприємств, вироблених за рік на території країни.</a:t>
            </a:r>
          </a:p>
          <a:p>
            <a:r>
              <a:rPr lang="uk-UA" dirty="0" smtClean="0"/>
              <a:t>Обчислюють: </a:t>
            </a:r>
          </a:p>
          <a:p>
            <a:pPr>
              <a:buNone/>
            </a:pPr>
            <a:r>
              <a:rPr lang="uk-UA" dirty="0" smtClean="0"/>
              <a:t>                     - </a:t>
            </a:r>
            <a:r>
              <a:rPr lang="uk-UA" b="1" i="1" dirty="0" smtClean="0"/>
              <a:t>загальний ВВП </a:t>
            </a:r>
            <a:r>
              <a:rPr lang="uk-UA" dirty="0" smtClean="0"/>
              <a:t>(абсолютний показник);</a:t>
            </a:r>
          </a:p>
          <a:p>
            <a:pPr>
              <a:buNone/>
            </a:pPr>
            <a:r>
              <a:rPr lang="uk-UA" dirty="0" smtClean="0"/>
              <a:t>                     - </a:t>
            </a:r>
            <a:r>
              <a:rPr lang="uk-UA" b="1" i="1" dirty="0" smtClean="0"/>
              <a:t>ВВП на одну особу</a:t>
            </a:r>
            <a:r>
              <a:rPr lang="uk-UA" dirty="0" smtClean="0"/>
              <a:t> (відносний показник).</a:t>
            </a:r>
          </a:p>
          <a:p>
            <a:r>
              <a:rPr lang="uk-UA" dirty="0" smtClean="0"/>
              <a:t>Різновидом ВВП є ВНП.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1508" name="Picture 4" descr="ÐÐ°ÑÑÐ¸Ð½ÐºÐ¸ Ð¿Ð¾ Ð·Ð°Ð¿ÑÐ¾ÑÑ ÑÑÐ²ÐµÐ½Ñ ÐÐÐ Ð² ÑÑÐ·Ð½Ð¸Ñ ÐºÑÐ°ÑÐ½Ð°Ñ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4725144"/>
            <a:ext cx="6667500" cy="21328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ÐÐ°ÑÑÐ¸Ð½ÐºÐ¸ Ð¿Ð¾ Ð·Ð°Ð¿ÑÐ¾ÑÑ ÑÑÐ²ÐµÐ½Ñ ÐÐÐ Ð² ÑÑÐ·Ð½Ð¸Ñ ÐºÑÐ°ÑÐ½Ð°Ñ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16"/>
            <a:ext cx="9144000" cy="5085184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51520" y="260648"/>
            <a:ext cx="83058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ВВП в різних країнах світу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04664"/>
            <a:ext cx="8305800" cy="144242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/>
              <a:t>Мапа</a:t>
            </a:r>
            <a:r>
              <a:rPr lang="ru-RU" b="1" dirty="0" smtClean="0"/>
              <a:t> </a:t>
            </a:r>
            <a:r>
              <a:rPr lang="ru-RU" b="1" dirty="0" err="1" smtClean="0"/>
              <a:t>світу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номінальним</a:t>
            </a:r>
            <a:r>
              <a:rPr lang="ru-RU" b="1" dirty="0" smtClean="0"/>
              <a:t> ВВП у 2014 за </a:t>
            </a:r>
            <a:r>
              <a:rPr lang="ru-RU" b="1" dirty="0" err="1" smtClean="0"/>
              <a:t>даними</a:t>
            </a:r>
            <a:r>
              <a:rPr lang="ru-RU" b="1" dirty="0" smtClean="0"/>
              <a:t> МВФ</a:t>
            </a:r>
            <a:endParaRPr lang="ru-RU" b="1" dirty="0"/>
          </a:p>
        </p:txBody>
      </p:sp>
      <p:pic>
        <p:nvPicPr>
          <p:cNvPr id="23554" name="Picture 2" descr="https://upload.wikimedia.org/wikipedia/commons/thumb/5/5a/Map_of_world_countries_by_GDP_%28nominal%29_in_US%24.png/1280px-Map_of_world_countries_by_GDP_%28nominal%29_in_US%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060848"/>
            <a:ext cx="8802191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ÐÐ°ÑÑÐ¸Ð½ÐºÐ¸ Ð¿Ð¾ Ð·Ð°Ð¿ÑÐ¾ÑÑ Ð¡ÑÑÑÐºÑÑÑÐ° Ð²Ð²Ð¿ ÑÐºÑÐ°ÑÐ½Ð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640960" cy="764704"/>
          </a:xfrm>
        </p:spPr>
        <p:txBody>
          <a:bodyPr>
            <a:noAutofit/>
          </a:bodyPr>
          <a:lstStyle/>
          <a:p>
            <a:r>
              <a:rPr lang="uk-UA" sz="4800" b="1" dirty="0" smtClean="0"/>
              <a:t>Індекс людського розвитку (</a:t>
            </a:r>
            <a:r>
              <a:rPr lang="uk-UA" sz="4800" b="1" dirty="0" err="1" smtClean="0"/>
              <a:t>ІЛР</a:t>
            </a:r>
            <a:r>
              <a:rPr lang="uk-UA" sz="4800" b="1" dirty="0" smtClean="0"/>
              <a:t>)</a:t>
            </a:r>
            <a:endParaRPr lang="ru-RU" sz="4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980728"/>
            <a:ext cx="8856984" cy="5877272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Інтегрований (враховує декілька значень) показник, що використовується для міждержавного порівняння  і вимірювання людського потенціалу досліджуваної території, який регулярно розраховується співробітниками ООН для проведення порівнянь між собою.</a:t>
            </a:r>
          </a:p>
          <a:p>
            <a:r>
              <a:rPr lang="uk-UA" dirty="0" smtClean="0"/>
              <a:t>Враховує: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uk-UA" dirty="0" smtClean="0"/>
              <a:t> </a:t>
            </a:r>
            <a:r>
              <a:rPr lang="uk-UA" dirty="0" smtClean="0"/>
              <a:t>             </a:t>
            </a:r>
            <a:r>
              <a:rPr lang="uk-UA" b="1" dirty="0" smtClean="0"/>
              <a:t>- очікувану тривалість життя людини;</a:t>
            </a:r>
            <a:endParaRPr lang="uk-UA" b="1" dirty="0" smtClean="0"/>
          </a:p>
          <a:p>
            <a:pPr>
              <a:buNone/>
            </a:pPr>
            <a:r>
              <a:rPr lang="uk-UA" b="1" dirty="0" smtClean="0"/>
              <a:t>              - рівень грамотності населення;</a:t>
            </a:r>
          </a:p>
          <a:p>
            <a:pPr>
              <a:buNone/>
            </a:pPr>
            <a:r>
              <a:rPr lang="uk-UA" b="1" dirty="0" smtClean="0"/>
              <a:t> </a:t>
            </a:r>
            <a:r>
              <a:rPr lang="uk-UA" b="1" dirty="0" smtClean="0"/>
              <a:t>             - рівень життя </a:t>
            </a:r>
            <a:r>
              <a:rPr lang="uk-UA" dirty="0" smtClean="0"/>
              <a:t>(рівень доходів, ВВП на одну</a:t>
            </a:r>
          </a:p>
          <a:p>
            <a:pPr>
              <a:buNone/>
            </a:pPr>
            <a:r>
              <a:rPr lang="uk-UA" dirty="0" smtClean="0"/>
              <a:t> </a:t>
            </a:r>
            <a:r>
              <a:rPr lang="uk-UA" dirty="0" smtClean="0"/>
              <a:t>               особу, продуктивності праці).</a:t>
            </a:r>
          </a:p>
          <a:p>
            <a:r>
              <a:rPr lang="uk-UA" dirty="0" smtClean="0"/>
              <a:t>Виділяють </a:t>
            </a:r>
            <a:r>
              <a:rPr lang="uk-UA" b="1" dirty="0" smtClean="0"/>
              <a:t>4 групи країн за показником </a:t>
            </a:r>
            <a:r>
              <a:rPr lang="uk-UA" b="1" dirty="0" err="1" smtClean="0"/>
              <a:t>ІЛР</a:t>
            </a:r>
            <a:r>
              <a:rPr lang="uk-UA" b="1" dirty="0" smtClean="0"/>
              <a:t> (169 країн)- </a:t>
            </a:r>
            <a:r>
              <a:rPr lang="uk-UA" dirty="0" smtClean="0"/>
              <a:t>(дуже високий </a:t>
            </a:r>
            <a:r>
              <a:rPr lang="uk-UA" dirty="0" err="1" smtClean="0"/>
              <a:t>ІЛР</a:t>
            </a:r>
            <a:r>
              <a:rPr lang="uk-UA" dirty="0" smtClean="0"/>
              <a:t> (49 країн), високий </a:t>
            </a:r>
            <a:r>
              <a:rPr lang="uk-UA" dirty="0" err="1" smtClean="0"/>
              <a:t>ІЛР</a:t>
            </a:r>
            <a:r>
              <a:rPr lang="uk-UA" dirty="0" smtClean="0"/>
              <a:t> (56), середній </a:t>
            </a:r>
            <a:r>
              <a:rPr lang="uk-UA" dirty="0" err="1" smtClean="0"/>
              <a:t>ІЛР</a:t>
            </a:r>
            <a:r>
              <a:rPr lang="uk-UA" dirty="0" smtClean="0"/>
              <a:t> (39), низький </a:t>
            </a:r>
            <a:r>
              <a:rPr lang="uk-UA" dirty="0" err="1" smtClean="0"/>
              <a:t>ІЛР</a:t>
            </a:r>
            <a:r>
              <a:rPr lang="uk-UA" dirty="0" smtClean="0"/>
              <a:t>)</a:t>
            </a:r>
            <a:endParaRPr lang="ru-RU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3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Карта </a:t>
            </a:r>
            <a:r>
              <a:rPr lang="ru-RU" sz="36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світу</a:t>
            </a:r>
            <a:r>
              <a:rPr lang="ru-RU" sz="3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, </a:t>
            </a:r>
            <a:r>
              <a:rPr lang="ru-RU" sz="36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що</a:t>
            </a:r>
            <a:r>
              <a:rPr lang="ru-RU" sz="3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показує</a:t>
            </a:r>
            <a:r>
              <a:rPr lang="ru-RU" sz="3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Індекс</a:t>
            </a:r>
            <a:r>
              <a:rPr lang="ru-RU" sz="3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розвитку</a:t>
            </a:r>
            <a:r>
              <a:rPr lang="ru-RU" sz="3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людського</a:t>
            </a:r>
            <a:r>
              <a:rPr lang="ru-RU" sz="3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потенціалу</a:t>
            </a:r>
            <a:r>
              <a:rPr lang="ru-RU" sz="3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в 2016.</a:t>
            </a:r>
            <a:endParaRPr lang="ru-RU" sz="36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pic>
        <p:nvPicPr>
          <p:cNvPr id="26629" name="Picture 5" descr="ÐÐ°ÑÑÐ¸Ð½ÐºÐ¸ Ð¿Ð¾ Ð·Ð°Ð¿ÑÐ¾ÑÑ Ð¿ÑÐ¸ÐºÐ»Ð°Ð´Ð¸ ÐºÑÐ°ÑÐ½ ÐÐÐ "/>
          <p:cNvPicPr>
            <a:picLocks noChangeAspect="1" noChangeArrowheads="1"/>
          </p:cNvPicPr>
          <p:nvPr/>
        </p:nvPicPr>
        <p:blipFill>
          <a:blip r:embed="rId2" cstate="print"/>
          <a:srcRect t="9496"/>
          <a:stretch>
            <a:fillRect/>
          </a:stretch>
        </p:blipFill>
        <p:spPr bwMode="auto">
          <a:xfrm>
            <a:off x="1619672" y="1484784"/>
            <a:ext cx="7200800" cy="52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1"/>
            <a:ext cx="9143997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236487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9600" dirty="0" smtClean="0">
                <a:solidFill>
                  <a:srgbClr val="C00000"/>
                </a:solidFill>
              </a:rPr>
              <a:t>Дякую </a:t>
            </a:r>
            <a:br>
              <a:rPr lang="uk-UA" sz="9600" dirty="0" smtClean="0">
                <a:solidFill>
                  <a:srgbClr val="C00000"/>
                </a:solidFill>
              </a:rPr>
            </a:br>
            <a:r>
              <a:rPr lang="uk-UA" sz="9600" dirty="0" smtClean="0">
                <a:solidFill>
                  <a:srgbClr val="C00000"/>
                </a:solidFill>
              </a:rPr>
              <a:t>за увагу!</a:t>
            </a:r>
            <a:endParaRPr lang="ru-RU" sz="9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err="1" smtClean="0"/>
              <a:t>Національна</a:t>
            </a:r>
            <a:r>
              <a:rPr lang="ru-RU" sz="6000" b="1" dirty="0" smtClean="0"/>
              <a:t> </a:t>
            </a:r>
            <a:r>
              <a:rPr lang="ru-RU" sz="6000" b="1" dirty="0" err="1" smtClean="0"/>
              <a:t>еко</a:t>
            </a:r>
            <a:r>
              <a:rPr lang="uk-UA" sz="6000" b="1" dirty="0" err="1" smtClean="0"/>
              <a:t>номіка</a:t>
            </a:r>
            <a:endParaRPr lang="ru-RU" sz="60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1268760"/>
            <a:ext cx="5580112" cy="5112568"/>
          </a:xfrm>
        </p:spPr>
        <p:txBody>
          <a:bodyPr>
            <a:normAutofit fontScale="92500"/>
          </a:bodyPr>
          <a:lstStyle/>
          <a:p>
            <a:r>
              <a:rPr lang="uk-UA" sz="3600" dirty="0" smtClean="0"/>
              <a:t>Історично сформована система всіх видів господарської діяльності в межах певної країни.</a:t>
            </a:r>
          </a:p>
          <a:p>
            <a:pPr>
              <a:buNone/>
            </a:pPr>
            <a:endParaRPr lang="uk-UA" sz="3600" dirty="0" smtClean="0"/>
          </a:p>
          <a:p>
            <a:r>
              <a:rPr lang="uk-UA" sz="3600" dirty="0" smtClean="0"/>
              <a:t>Україна зі своїм національним комплексом є складовою світового господарства.</a:t>
            </a:r>
            <a:endParaRPr lang="ru-RU" sz="3600" dirty="0"/>
          </a:p>
        </p:txBody>
      </p:sp>
      <p:pic>
        <p:nvPicPr>
          <p:cNvPr id="1331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 l="53017"/>
          <a:stretch>
            <a:fillRect/>
          </a:stretch>
        </p:blipFill>
        <p:spPr bwMode="auto">
          <a:xfrm>
            <a:off x="5508104" y="1362074"/>
            <a:ext cx="3445818" cy="5495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864096"/>
          </a:xfrm>
        </p:spPr>
        <p:txBody>
          <a:bodyPr/>
          <a:lstStyle/>
          <a:p>
            <a:r>
              <a:rPr lang="uk-UA" sz="4800" dirty="0" smtClean="0"/>
              <a:t>Ознаки національної економіки</a:t>
            </a:r>
            <a:endParaRPr lang="ru-RU" sz="4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ÐÐ°ÑÑÐ¸Ð½ÐºÐ¸ Ð¿Ð¾ Ð·Ð°Ð¿ÑÐ¾ÑÑ Ð¾Ð·Ð½Ð°ÐºÐ¸ Ð½Ð°ÑÑÐ¾Ð½Ð°Ð»ÑÐ½Ð¾Ñ ÐµÐºÐ¾Ð½Ð¾Ð¼ÑÐºÐ¸"/>
          <p:cNvPicPr>
            <a:picLocks noChangeAspect="1" noChangeArrowheads="1"/>
          </p:cNvPicPr>
          <p:nvPr/>
        </p:nvPicPr>
        <p:blipFill>
          <a:blip r:embed="rId2" cstate="print"/>
          <a:srcRect t="10579"/>
          <a:stretch>
            <a:fillRect/>
          </a:stretch>
        </p:blipFill>
        <p:spPr bwMode="auto">
          <a:xfrm>
            <a:off x="0" y="1988840"/>
            <a:ext cx="9129958" cy="48691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 l="6750" t="38249" r="54439" b="23501"/>
          <a:stretch>
            <a:fillRect/>
          </a:stretch>
        </p:blipFill>
        <p:spPr bwMode="auto">
          <a:xfrm>
            <a:off x="7236296" y="0"/>
            <a:ext cx="1907704" cy="141004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88640"/>
            <a:ext cx="8589640" cy="583264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Найменшою ланкою національної економіки є </a:t>
            </a:r>
            <a:r>
              <a:rPr lang="uk-UA" sz="3200" b="1" dirty="0" smtClean="0">
                <a:solidFill>
                  <a:srgbClr val="0070C0"/>
                </a:solidFill>
              </a:rPr>
              <a:t>підприємство </a:t>
            </a:r>
            <a:r>
              <a:rPr lang="uk-UA" sz="3200" dirty="0" smtClean="0"/>
              <a:t>– самостійна господарська одиниця, що спеціалізується на виготовленні певної продукції – товарів або послуг.</a:t>
            </a:r>
          </a:p>
          <a:p>
            <a:r>
              <a:rPr lang="uk-UA" sz="3200" dirty="0" smtClean="0"/>
              <a:t>Підприємства поєднуються в галузі.</a:t>
            </a:r>
          </a:p>
          <a:p>
            <a:r>
              <a:rPr lang="uk-UA" sz="3200" b="1" dirty="0" smtClean="0">
                <a:solidFill>
                  <a:srgbClr val="0070C0"/>
                </a:solidFill>
              </a:rPr>
              <a:t>Галузь господарства </a:t>
            </a:r>
            <a:r>
              <a:rPr lang="uk-UA" sz="3200" dirty="0" smtClean="0"/>
              <a:t>– це сукупність підприємств чи закладів, які </a:t>
            </a:r>
          </a:p>
          <a:p>
            <a:pPr>
              <a:buNone/>
            </a:pPr>
            <a:r>
              <a:rPr lang="uk-UA" sz="3200" dirty="0" smtClean="0"/>
              <a:t> </a:t>
            </a:r>
            <a:r>
              <a:rPr lang="uk-UA" sz="3200" dirty="0" smtClean="0"/>
              <a:t>  виробляють якісно однорідну продукцію чи надають однотипні послуги.</a:t>
            </a:r>
            <a:endParaRPr lang="ru-RU" sz="3200" dirty="0"/>
          </a:p>
        </p:txBody>
      </p:sp>
      <p:pic>
        <p:nvPicPr>
          <p:cNvPr id="16386" name="Picture 2" descr="ÐÐ°ÑÑÐ¸Ð½ÐºÐ¸ Ð¿Ð¾ Ð·Ð°Ð¿ÑÐ¾ÑÑ ÑÐµÐºÑÐ¾ÑÐ°Ð»ÑÐ½Ð° Ð¼Ð¾Ð´ÐµÐ»Ñ ÐµÐºÐ¾Ð½Ð¾Ð¼ÑÐºÐ¸"/>
          <p:cNvPicPr>
            <a:picLocks noChangeAspect="1" noChangeArrowheads="1"/>
          </p:cNvPicPr>
          <p:nvPr/>
        </p:nvPicPr>
        <p:blipFill>
          <a:blip r:embed="rId3" cstate="print"/>
          <a:srcRect l="69299" t="56699" r="776" b="18101"/>
          <a:stretch>
            <a:fillRect/>
          </a:stretch>
        </p:blipFill>
        <p:spPr bwMode="auto">
          <a:xfrm>
            <a:off x="0" y="5561856"/>
            <a:ext cx="2052228" cy="1296144"/>
          </a:xfrm>
          <a:prstGeom prst="rect">
            <a:avLst/>
          </a:prstGeom>
          <a:noFill/>
        </p:spPr>
      </p:pic>
      <p:pic>
        <p:nvPicPr>
          <p:cNvPr id="16388" name="Picture 4" descr="ÐÐ°ÑÑÐ¸Ð½ÐºÐ¸ Ð¿Ð¾ Ð·Ð°Ð¿ÑÐ¾ÑÑ ÑÐµÐºÑÐ¾ÑÐ°Ð»ÑÐ½Ð° Ð¼Ð¾Ð´ÐµÐ»Ñ ÐµÐºÐ¾Ð½Ð¾Ð¼ÑÐºÐ¸"/>
          <p:cNvPicPr>
            <a:picLocks noChangeAspect="1" noChangeArrowheads="1"/>
          </p:cNvPicPr>
          <p:nvPr/>
        </p:nvPicPr>
        <p:blipFill>
          <a:blip r:embed="rId3" cstate="print"/>
          <a:srcRect l="4725" t="54599" r="66925" b="18101"/>
          <a:stretch>
            <a:fillRect/>
          </a:stretch>
        </p:blipFill>
        <p:spPr bwMode="auto">
          <a:xfrm>
            <a:off x="3275856" y="5557856"/>
            <a:ext cx="1800200" cy="1300144"/>
          </a:xfrm>
          <a:prstGeom prst="rect">
            <a:avLst/>
          </a:prstGeom>
          <a:noFill/>
        </p:spPr>
      </p:pic>
      <p:pic>
        <p:nvPicPr>
          <p:cNvPr id="16392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/>
          <a:srcRect l="53999" t="28825" r="4765" b="35800"/>
          <a:stretch>
            <a:fillRect/>
          </a:stretch>
        </p:blipFill>
        <p:spPr bwMode="auto">
          <a:xfrm>
            <a:off x="6444208" y="5122418"/>
            <a:ext cx="2699792" cy="1735581"/>
          </a:xfrm>
          <a:prstGeom prst="rect">
            <a:avLst/>
          </a:prstGeom>
          <a:noFill/>
        </p:spPr>
      </p:pic>
      <p:pic>
        <p:nvPicPr>
          <p:cNvPr id="16394" name="Picture 10" descr="ÐÐ°ÑÑÐ¸Ð½ÐºÐ¸ Ð¿Ð¾ Ð·Ð°Ð¿ÑÐ¾ÑÑ ÑÐµÐºÑÐ¾ÑÐ°Ð»ÑÐ½Ð° Ð¼Ð¾Ð´ÐµÐ»Ñ ÐµÐºÐ¾Ð½Ð¾Ð¼ÑÐºÐ¸"/>
          <p:cNvPicPr>
            <a:picLocks noChangeAspect="1" noChangeArrowheads="1"/>
          </p:cNvPicPr>
          <p:nvPr/>
        </p:nvPicPr>
        <p:blipFill>
          <a:blip r:embed="rId5" cstate="print"/>
          <a:srcRect l="7522" t="4427" r="5971" b="65832"/>
          <a:stretch>
            <a:fillRect/>
          </a:stretch>
        </p:blipFill>
        <p:spPr bwMode="auto">
          <a:xfrm>
            <a:off x="7308304" y="2132856"/>
            <a:ext cx="1835696" cy="2232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uk-UA" sz="6000" b="1" dirty="0" smtClean="0"/>
              <a:t>Господарський простір</a:t>
            </a:r>
            <a:endParaRPr lang="ru-RU" sz="60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51520" y="1628800"/>
            <a:ext cx="8712968" cy="2952328"/>
          </a:xfrm>
        </p:spPr>
        <p:txBody>
          <a:bodyPr>
            <a:normAutofit/>
          </a:bodyPr>
          <a:lstStyle/>
          <a:p>
            <a:pPr algn="ctr"/>
            <a:r>
              <a:rPr lang="uk-UA" sz="4000" dirty="0" smtClean="0"/>
              <a:t> Територія, де розміщені господарські об</a:t>
            </a:r>
            <a:r>
              <a:rPr lang="en-US" sz="4000" dirty="0" smtClean="0"/>
              <a:t>’</a:t>
            </a:r>
            <a:r>
              <a:rPr lang="uk-UA" sz="4000" dirty="0" err="1" smtClean="0"/>
              <a:t>єкти</a:t>
            </a:r>
            <a:r>
              <a:rPr lang="uk-UA" sz="4000" dirty="0" smtClean="0"/>
              <a:t> і здійснюється господарська діяльність.</a:t>
            </a:r>
            <a:endParaRPr lang="ru-RU" sz="4000" dirty="0"/>
          </a:p>
        </p:txBody>
      </p:sp>
      <p:pic>
        <p:nvPicPr>
          <p:cNvPr id="1433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 l="14727" t="57649"/>
          <a:stretch>
            <a:fillRect/>
          </a:stretch>
        </p:blipFill>
        <p:spPr bwMode="auto">
          <a:xfrm>
            <a:off x="1187624" y="4293095"/>
            <a:ext cx="6768752" cy="25190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ÐÐ°ÑÑÐ¸Ð½ÐºÐ¸ Ð¿Ð¾ Ð·Ð°Ð¿ÑÐ¾ÑÑ ÐµÐºÐ¾Ð½Ð¾Ð¼ÑÑÐ½Ð¸Ð¹ ÑÐ¾Ð·Ð²Ð¸ÑÐ¾Ð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68" y="1124744"/>
            <a:ext cx="8830732" cy="53385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05800" cy="792088"/>
          </a:xfrm>
        </p:spPr>
        <p:txBody>
          <a:bodyPr>
            <a:normAutofit fontScale="90000"/>
          </a:bodyPr>
          <a:lstStyle/>
          <a:p>
            <a:r>
              <a:rPr lang="uk-UA" b="1" dirty="0" err="1" smtClean="0">
                <a:solidFill>
                  <a:srgbClr val="0070C0"/>
                </a:solidFill>
              </a:rPr>
              <a:t>Суб</a:t>
            </a:r>
            <a:r>
              <a:rPr lang="en-US" b="1" dirty="0" smtClean="0">
                <a:solidFill>
                  <a:srgbClr val="0070C0"/>
                </a:solidFill>
              </a:rPr>
              <a:t>’</a:t>
            </a:r>
            <a:r>
              <a:rPr lang="uk-UA" b="1" dirty="0" err="1" smtClean="0">
                <a:solidFill>
                  <a:srgbClr val="0070C0"/>
                </a:solidFill>
              </a:rPr>
              <a:t>єкти</a:t>
            </a:r>
            <a:r>
              <a:rPr lang="uk-UA" b="1" dirty="0" smtClean="0">
                <a:solidFill>
                  <a:srgbClr val="0070C0"/>
                </a:solidFill>
              </a:rPr>
              <a:t> національної економіки</a:t>
            </a:r>
            <a:endParaRPr lang="ru-RU" b="1" dirty="0">
              <a:solidFill>
                <a:srgbClr val="0070C0"/>
              </a:solidFill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4355976" y="1484784"/>
            <a:ext cx="72008" cy="25922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flipH="1">
            <a:off x="1403648" y="1484784"/>
            <a:ext cx="1368152" cy="12961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5724128" y="1484784"/>
            <a:ext cx="1495400" cy="13513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395536" y="2924944"/>
            <a:ext cx="2448272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err="1" smtClean="0">
                <a:solidFill>
                  <a:srgbClr val="FFFF00"/>
                </a:solidFill>
              </a:rPr>
              <a:t>Домогоспо-</a:t>
            </a:r>
            <a:endParaRPr lang="uk-UA" sz="2400" b="1" dirty="0" smtClean="0">
              <a:solidFill>
                <a:srgbClr val="FFFF00"/>
              </a:solidFill>
            </a:endParaRPr>
          </a:p>
          <a:p>
            <a:pPr algn="ctr"/>
            <a:r>
              <a:rPr lang="uk-UA" sz="2400" b="1" dirty="0" err="1" smtClean="0">
                <a:solidFill>
                  <a:srgbClr val="FFFF00"/>
                </a:solidFill>
              </a:rPr>
              <a:t>дарства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131840" y="4365104"/>
            <a:ext cx="2520280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FFFF00"/>
                </a:solidFill>
              </a:rPr>
              <a:t>Господарюючі одиниці</a:t>
            </a:r>
          </a:p>
          <a:p>
            <a:pPr algn="ctr"/>
            <a:r>
              <a:rPr lang="uk-UA" dirty="0" smtClean="0"/>
              <a:t>(підприємства, фірми)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156176" y="2996952"/>
            <a:ext cx="2448272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FFFF00"/>
                </a:solidFill>
              </a:rPr>
              <a:t>Держава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363272" cy="1080120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Національна економіка України -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>
            <a:normAutofit/>
          </a:bodyPr>
          <a:lstStyle/>
          <a:p>
            <a:r>
              <a:rPr lang="uk-UA" sz="2800" b="1" dirty="0" smtClean="0"/>
              <a:t>Це сукупність галузей , які виконують  певні господарські функції і розміщуються на території, обмеженій державним кордоном, за певними закономірностями.</a:t>
            </a:r>
            <a:endParaRPr lang="ru-RU" sz="2800" b="1" dirty="0"/>
          </a:p>
        </p:txBody>
      </p:sp>
      <p:pic>
        <p:nvPicPr>
          <p:cNvPr id="1741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 t="43237" r="47964"/>
          <a:stretch>
            <a:fillRect/>
          </a:stretch>
        </p:blipFill>
        <p:spPr bwMode="auto">
          <a:xfrm>
            <a:off x="2483768" y="3429000"/>
            <a:ext cx="3816424" cy="31196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363272" cy="2448272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rgbClr val="0070C0"/>
                </a:solidFill>
              </a:rPr>
              <a:t>За формою власності </a:t>
            </a:r>
            <a:r>
              <a:rPr lang="uk-UA" b="1" dirty="0" smtClean="0"/>
              <a:t>підприємства в Україні можуть бути: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3356992"/>
            <a:ext cx="8507288" cy="3240360"/>
          </a:xfrm>
        </p:spPr>
        <p:txBody>
          <a:bodyPr>
            <a:normAutofit/>
          </a:bodyPr>
          <a:lstStyle/>
          <a:p>
            <a:r>
              <a:rPr lang="uk-UA" sz="3200" b="1" dirty="0" smtClean="0"/>
              <a:t>п</a:t>
            </a:r>
            <a:r>
              <a:rPr lang="uk-UA" sz="3200" b="1" dirty="0" smtClean="0"/>
              <a:t>риватними;</a:t>
            </a:r>
          </a:p>
          <a:p>
            <a:r>
              <a:rPr lang="uk-UA" sz="3200" b="1" dirty="0" smtClean="0"/>
              <a:t>д</a:t>
            </a:r>
            <a:r>
              <a:rPr lang="uk-UA" sz="3200" b="1" dirty="0" smtClean="0"/>
              <a:t>ержавними;</a:t>
            </a:r>
          </a:p>
          <a:p>
            <a:r>
              <a:rPr lang="uk-UA" sz="3200" b="1" dirty="0" smtClean="0"/>
              <a:t>к</a:t>
            </a:r>
            <a:r>
              <a:rPr lang="uk-UA" sz="3200" b="1" dirty="0" smtClean="0"/>
              <a:t>олективними;</a:t>
            </a:r>
          </a:p>
          <a:p>
            <a:r>
              <a:rPr lang="uk-UA" sz="3200" b="1" dirty="0" smtClean="0"/>
              <a:t>у</a:t>
            </a:r>
            <a:r>
              <a:rPr lang="uk-UA" sz="3200" b="1" dirty="0" smtClean="0"/>
              <a:t> власності інших держав </a:t>
            </a:r>
          </a:p>
          <a:p>
            <a:pPr>
              <a:buNone/>
            </a:pPr>
            <a:r>
              <a:rPr lang="uk-UA" sz="3200" b="1" dirty="0" smtClean="0"/>
              <a:t>чи міжнародних організацій</a:t>
            </a:r>
            <a:endParaRPr lang="ru-RU" sz="3200" b="1" dirty="0"/>
          </a:p>
        </p:txBody>
      </p:sp>
      <p:pic>
        <p:nvPicPr>
          <p:cNvPr id="19458" name="Picture 2" descr="ÐÐ°ÑÑÐ¸Ð½ÐºÐ¸ Ð¿Ð¾ Ð·Ð°Ð¿ÑÐ¾ÑÑ ÑÐ¾ÑÐ¼Ð¸ Ð²Ð»Ð°ÑÐ½Ð¾ÑÑÑ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484784"/>
            <a:ext cx="3116882" cy="41558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 descr="ÐÐ°ÑÑÐ¸Ð½ÐºÐ¸ Ð¿Ð¾ Ð·Ð°Ð¿ÑÐ¾ÑÑ ÐµÐºÐ¾Ð½Ð¾Ð¼ÑÑÐ½Ð¸Ð¹ ÑÐ¾Ð·Ð²Ð¸ÑÐ¾Ð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348880"/>
            <a:ext cx="7344816" cy="45091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908720"/>
          </a:xfrm>
        </p:spPr>
        <p:txBody>
          <a:bodyPr>
            <a:normAutofit/>
          </a:bodyPr>
          <a:lstStyle/>
          <a:p>
            <a:r>
              <a:rPr lang="uk-UA" sz="5400" b="1" dirty="0" smtClean="0"/>
              <a:t>Економічний розвиток</a:t>
            </a:r>
            <a:endParaRPr lang="ru-RU" sz="5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733880"/>
          </a:xfrm>
        </p:spPr>
        <p:txBody>
          <a:bodyPr/>
          <a:lstStyle/>
          <a:p>
            <a:r>
              <a:rPr lang="uk-UA" b="1" dirty="0" smtClean="0"/>
              <a:t>Це зміни національної економіки, що забезпечують зростання добробуту та доходів населення; поліпшення якості життя, підвищення ступеня задоволеності </a:t>
            </a:r>
          </a:p>
          <a:p>
            <a:pPr>
              <a:buNone/>
            </a:pPr>
            <a:r>
              <a:rPr lang="uk-UA" b="1" dirty="0" smtClean="0"/>
              <a:t> </a:t>
            </a:r>
            <a:r>
              <a:rPr lang="uk-UA" b="1" dirty="0" smtClean="0"/>
              <a:t>   головних потреб усіх членів </a:t>
            </a:r>
          </a:p>
          <a:p>
            <a:pPr>
              <a:buNone/>
            </a:pPr>
            <a:r>
              <a:rPr lang="uk-UA" b="1" dirty="0" smtClean="0"/>
              <a:t> </a:t>
            </a:r>
            <a:r>
              <a:rPr lang="uk-UA" b="1" dirty="0" smtClean="0"/>
              <a:t>   суспільства</a:t>
            </a:r>
            <a:endParaRPr lang="ru-RU" b="1" dirty="0"/>
          </a:p>
        </p:txBody>
      </p:sp>
      <p:sp>
        <p:nvSpPr>
          <p:cNvPr id="20482" name="AutoShape 2" descr="ÐÐ°ÑÑÐ¸Ð½ÐºÐ¸ Ð¿Ð¾ Ð·Ð°Ð¿ÑÐ¾ÑÑ ÐµÐºÐ¾Ð½Ð¾Ð¼ÑÑÐ½Ð¸Ð¹ ÑÐ¾Ð·Ð²Ð¸ÑÐ¾Ð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148064" y="3789040"/>
            <a:ext cx="3491880" cy="64807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</a:rPr>
              <a:t>Економічне зростання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124</TotalTime>
  <Words>375</Words>
  <Application>Microsoft Office PowerPoint</Application>
  <PresentationFormat>Экран (4:3)</PresentationFormat>
  <Paragraphs>49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Національна економіка. Економічний розвиток і його показники</vt:lpstr>
      <vt:lpstr>Національна економіка</vt:lpstr>
      <vt:lpstr>Ознаки національної економіки</vt:lpstr>
      <vt:lpstr>Слайд 4</vt:lpstr>
      <vt:lpstr>Господарський простір</vt:lpstr>
      <vt:lpstr>Суб’єкти національної економіки</vt:lpstr>
      <vt:lpstr>Національна економіка України - </vt:lpstr>
      <vt:lpstr>За формою власності підприємства в Україні можуть бути:</vt:lpstr>
      <vt:lpstr>Економічний розвиток</vt:lpstr>
      <vt:lpstr>Показники економічного розвитку країни:</vt:lpstr>
      <vt:lpstr>Слайд 11</vt:lpstr>
      <vt:lpstr>Мапа світу з номінальним ВВП у 2014 за даними МВФ</vt:lpstr>
      <vt:lpstr>Слайд 13</vt:lpstr>
      <vt:lpstr>Індекс людського розвитку (ІЛР)</vt:lpstr>
      <vt:lpstr>Карта світу, що показує Індекс розвитку людського потенціалу в 2016.</vt:lpstr>
      <vt:lpstr>Дякую 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Національна економіка</dc:title>
  <dc:creator>ПП</dc:creator>
  <cp:lastModifiedBy>ПП</cp:lastModifiedBy>
  <cp:revision>13</cp:revision>
  <dcterms:created xsi:type="dcterms:W3CDTF">2019-09-03T13:49:21Z</dcterms:created>
  <dcterms:modified xsi:type="dcterms:W3CDTF">2019-09-03T15:53:22Z</dcterms:modified>
</cp:coreProperties>
</file>