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09" r:id="rId4"/>
    <p:sldId id="295" r:id="rId5"/>
    <p:sldId id="336" r:id="rId6"/>
    <p:sldId id="257" r:id="rId7"/>
    <p:sldId id="296" r:id="rId8"/>
    <p:sldId id="337" r:id="rId9"/>
    <p:sldId id="258" r:id="rId10"/>
    <p:sldId id="297" r:id="rId11"/>
    <p:sldId id="338" r:id="rId12"/>
    <p:sldId id="259" r:id="rId13"/>
    <p:sldId id="298" r:id="rId14"/>
    <p:sldId id="339" r:id="rId15"/>
    <p:sldId id="260" r:id="rId16"/>
    <p:sldId id="280" r:id="rId17"/>
    <p:sldId id="340" r:id="rId18"/>
    <p:sldId id="261" r:id="rId19"/>
    <p:sldId id="299" r:id="rId20"/>
    <p:sldId id="341" r:id="rId21"/>
    <p:sldId id="264" r:id="rId22"/>
    <p:sldId id="300" r:id="rId23"/>
    <p:sldId id="342" r:id="rId24"/>
    <p:sldId id="265" r:id="rId25"/>
    <p:sldId id="301" r:id="rId26"/>
    <p:sldId id="343" r:id="rId27"/>
    <p:sldId id="266" r:id="rId28"/>
    <p:sldId id="302" r:id="rId29"/>
    <p:sldId id="344" r:id="rId30"/>
    <p:sldId id="267" r:id="rId31"/>
    <p:sldId id="303" r:id="rId32"/>
    <p:sldId id="345" r:id="rId33"/>
    <p:sldId id="268" r:id="rId34"/>
    <p:sldId id="304" r:id="rId35"/>
    <p:sldId id="346" r:id="rId36"/>
    <p:sldId id="269" r:id="rId37"/>
    <p:sldId id="305" r:id="rId38"/>
    <p:sldId id="347" r:id="rId39"/>
    <p:sldId id="270" r:id="rId40"/>
    <p:sldId id="306" r:id="rId41"/>
    <p:sldId id="348" r:id="rId42"/>
    <p:sldId id="271" r:id="rId43"/>
    <p:sldId id="307" r:id="rId44"/>
    <p:sldId id="349" r:id="rId45"/>
    <p:sldId id="272" r:id="rId46"/>
    <p:sldId id="308" r:id="rId47"/>
    <p:sldId id="350" r:id="rId48"/>
    <p:sldId id="273" r:id="rId49"/>
    <p:sldId id="351" r:id="rId50"/>
    <p:sldId id="275" r:id="rId51"/>
    <p:sldId id="352" r:id="rId52"/>
    <p:sldId id="277" r:id="rId53"/>
    <p:sldId id="353" r:id="rId54"/>
    <p:sldId id="27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EDC9-D51E-45BB-9A45-A03DBB9E9E8D}" type="datetimeFigureOut">
              <a:rPr lang="ru-RU" smtClean="0"/>
              <a:pPr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79C5-2617-424C-A12F-41BE09B3A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130425"/>
            <a:ext cx="5688632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Вікторин</a:t>
            </a:r>
            <a:r>
              <a:rPr lang="uk-UA" sz="4800" b="1" dirty="0" smtClean="0">
                <a:solidFill>
                  <a:srgbClr val="0070C0"/>
                </a:solidFill>
              </a:rPr>
              <a:t>а </a:t>
            </a:r>
            <a:r>
              <a:rPr lang="uk-UA" sz="4800" b="1" dirty="0" err="1" smtClean="0">
                <a:solidFill>
                  <a:srgbClr val="FF0000"/>
                </a:solidFill>
              </a:rPr>
              <a:t>“</a:t>
            </a:r>
            <a:r>
              <a:rPr lang="uk-UA" sz="4800" b="1" dirty="0" err="1" smtClean="0">
                <a:solidFill>
                  <a:srgbClr val="FF0000"/>
                </a:solidFill>
              </a:rPr>
              <a:t>Математичний</a:t>
            </a:r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</a:rPr>
              <a:t>марафон</a:t>
            </a:r>
            <a:r>
              <a:rPr lang="uk-UA" sz="4800" b="1" dirty="0" err="1" smtClean="0">
                <a:solidFill>
                  <a:srgbClr val="FF0000"/>
                </a:solidFill>
              </a:rPr>
              <a:t>”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15212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</a:rPr>
              <a:t>6 клас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772816"/>
            <a:ext cx="5960112" cy="3240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У батька є </a:t>
            </a:r>
            <a:r>
              <a:rPr lang="ru-RU" dirty="0" err="1">
                <a:solidFill>
                  <a:srgbClr val="002060"/>
                </a:solidFill>
              </a:rPr>
              <a:t>син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удвічі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молодший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нього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народився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тоді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батькові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було</a:t>
            </a:r>
            <a:r>
              <a:rPr lang="ru-RU" dirty="0">
                <a:solidFill>
                  <a:srgbClr val="002060"/>
                </a:solidFill>
              </a:rPr>
              <a:t> 24 </a:t>
            </a:r>
            <a:r>
              <a:rPr lang="ru-RU" dirty="0" smtClean="0">
                <a:solidFill>
                  <a:srgbClr val="002060"/>
                </a:solidFill>
              </a:rPr>
              <a:t>роки. </a:t>
            </a:r>
            <a:r>
              <a:rPr lang="ru-RU" dirty="0" err="1" smtClean="0">
                <a:solidFill>
                  <a:srgbClr val="002060"/>
                </a:solidFill>
              </a:rPr>
              <a:t>Скільки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сину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5085184"/>
            <a:ext cx="3600400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24 роки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96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620689"/>
            <a:ext cx="5400600" cy="3046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10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ком треба </a:t>
            </a:r>
            <a:r>
              <a:rPr lang="ru-RU" b="1" dirty="0" err="1">
                <a:solidFill>
                  <a:srgbClr val="002060"/>
                </a:solidFill>
              </a:rPr>
              <a:t>поставити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smtClean="0">
                <a:solidFill>
                  <a:srgbClr val="002060"/>
                </a:solidFill>
              </a:rPr>
              <a:t>складному </a:t>
            </a:r>
            <a:r>
              <a:rPr lang="ru-RU" b="1" dirty="0" err="1" smtClean="0">
                <a:solidFill>
                  <a:srgbClr val="002060"/>
                </a:solidFill>
              </a:rPr>
              <a:t>реченні</a:t>
            </a:r>
            <a:r>
              <a:rPr lang="ru-RU" b="1" dirty="0">
                <a:solidFill>
                  <a:srgbClr val="002060"/>
                </a:solidFill>
              </a:rPr>
              <a:t>, яке </a:t>
            </a:r>
            <a:r>
              <a:rPr lang="ru-RU" b="1" dirty="0" err="1" smtClean="0">
                <a:solidFill>
                  <a:srgbClr val="002060"/>
                </a:solidFill>
              </a:rPr>
              <a:t>складається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 </a:t>
            </a:r>
            <a:r>
              <a:rPr lang="ru-RU" b="1" dirty="0" err="1">
                <a:solidFill>
                  <a:srgbClr val="002060"/>
                </a:solidFill>
              </a:rPr>
              <a:t>чотирьох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простих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91880" y="4527448"/>
            <a:ext cx="3384376" cy="984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 smtClean="0">
                <a:solidFill>
                  <a:srgbClr val="0070C0"/>
                </a:solidFill>
              </a:rPr>
              <a:t>. Три.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5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80720" cy="25202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Жило триста </a:t>
            </a:r>
            <a:r>
              <a:rPr lang="ru-RU" dirty="0" err="1">
                <a:solidFill>
                  <a:srgbClr val="002060"/>
                </a:solidFill>
              </a:rPr>
              <a:t>котів</a:t>
            </a:r>
            <a:r>
              <a:rPr lang="ru-RU" dirty="0">
                <a:solidFill>
                  <a:srgbClr val="002060"/>
                </a:solidFill>
              </a:rPr>
              <a:t> і один </a:t>
            </a:r>
            <a:r>
              <a:rPr lang="ru-RU" dirty="0" err="1">
                <a:solidFill>
                  <a:srgbClr val="002060"/>
                </a:solidFill>
              </a:rPr>
              <a:t>чоловік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Скільки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ніг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941168"/>
            <a:ext cx="3240360" cy="144016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Відповідь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2 </a:t>
            </a:r>
            <a:r>
              <a:rPr lang="ru-RU" sz="3200" b="1" dirty="0">
                <a:solidFill>
                  <a:srgbClr val="FF0000"/>
                </a:solidFill>
              </a:rPr>
              <a:t>ноги, </a:t>
            </a:r>
            <a:r>
              <a:rPr lang="ru-RU" sz="3200" b="1" dirty="0" err="1">
                <a:solidFill>
                  <a:srgbClr val="FF0000"/>
                </a:solidFill>
              </a:rPr>
              <a:t>бо</a:t>
            </a:r>
            <a:r>
              <a:rPr lang="ru-RU" sz="3200" b="1" dirty="0">
                <a:solidFill>
                  <a:srgbClr val="FF0000"/>
                </a:solidFill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</a:rPr>
              <a:t>котів</a:t>
            </a:r>
            <a:r>
              <a:rPr lang="ru-RU" sz="3200" b="1" dirty="0">
                <a:solidFill>
                  <a:srgbClr val="FF0000"/>
                </a:solidFill>
              </a:rPr>
              <a:t> — </a:t>
            </a:r>
            <a:r>
              <a:rPr lang="ru-RU" sz="3200" b="1" dirty="0" err="1">
                <a:solidFill>
                  <a:srgbClr val="FF0000"/>
                </a:solidFill>
              </a:rPr>
              <a:t>лапи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054" y="4653136"/>
            <a:ext cx="3311737" cy="250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3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3" y="1700808"/>
            <a:ext cx="5040560" cy="2808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Семеро </a:t>
            </a:r>
            <a:r>
              <a:rPr lang="ru-RU" dirty="0" err="1">
                <a:solidFill>
                  <a:srgbClr val="002060"/>
                </a:solidFill>
              </a:rPr>
              <a:t>чекали</a:t>
            </a:r>
            <a:r>
              <a:rPr lang="ru-RU" dirty="0">
                <a:solidFill>
                  <a:srgbClr val="002060"/>
                </a:solidFill>
              </a:rPr>
              <a:t> восьмого 14 </a:t>
            </a:r>
            <a:r>
              <a:rPr lang="ru-RU" dirty="0" err="1">
                <a:solidFill>
                  <a:srgbClr val="002060"/>
                </a:solidFill>
              </a:rPr>
              <a:t>хв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хвилин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витратив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чекання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кожен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39" y="4941168"/>
            <a:ext cx="3096345" cy="720079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14 </a:t>
            </a:r>
            <a:r>
              <a:rPr lang="ru-RU" sz="3200" dirty="0" err="1">
                <a:solidFill>
                  <a:srgbClr val="FF0000"/>
                </a:solidFill>
              </a:rPr>
              <a:t>хв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876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07704" y="548681"/>
            <a:ext cx="5472608" cy="297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13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слід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позначити</a:t>
            </a:r>
            <a:r>
              <a:rPr lang="ru-RU" b="1" dirty="0">
                <a:solidFill>
                  <a:srgbClr val="002060"/>
                </a:solidFill>
              </a:rPr>
              <a:t> на сторонах </a:t>
            </a:r>
            <a:r>
              <a:rPr lang="ru-RU" b="1" dirty="0" err="1" smtClean="0">
                <a:solidFill>
                  <a:srgbClr val="002060"/>
                </a:solidFill>
              </a:rPr>
              <a:t>прямокутника</a:t>
            </a:r>
            <a:r>
              <a:rPr lang="ru-RU" b="1" dirty="0" smtClean="0">
                <a:solidFill>
                  <a:srgbClr val="002060"/>
                </a:solidFill>
              </a:rPr>
              <a:t> 12 </a:t>
            </a:r>
            <a:r>
              <a:rPr lang="ru-RU" b="1" dirty="0" err="1">
                <a:solidFill>
                  <a:srgbClr val="002060"/>
                </a:solidFill>
              </a:rPr>
              <a:t>точок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щоб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кожній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стороні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було</a:t>
            </a:r>
            <a:r>
              <a:rPr lang="ru-RU" b="1" dirty="0">
                <a:solidFill>
                  <a:srgbClr val="002060"/>
                </a:solidFill>
              </a:rPr>
              <a:t> 4 точки?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843808" y="3717033"/>
            <a:ext cx="4608512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Треба </a:t>
            </a:r>
            <a:r>
              <a:rPr lang="ru-RU" sz="3200" b="1" dirty="0" err="1">
                <a:solidFill>
                  <a:srgbClr val="0070C0"/>
                </a:solidFill>
              </a:rPr>
              <a:t>позначити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вершини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прямокутника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і по </a:t>
            </a:r>
            <a:r>
              <a:rPr lang="ru-RU" sz="3200" b="1" dirty="0" err="1">
                <a:solidFill>
                  <a:srgbClr val="0070C0"/>
                </a:solidFill>
              </a:rPr>
              <a:t>дві</a:t>
            </a:r>
            <a:r>
              <a:rPr lang="ru-RU" sz="3200" b="1" dirty="0">
                <a:solidFill>
                  <a:srgbClr val="0070C0"/>
                </a:solidFill>
              </a:rPr>
              <a:t> точки на сторонах.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6245" y="90985"/>
            <a:ext cx="1757987" cy="1884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03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268760"/>
            <a:ext cx="6480720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rgbClr val="002060"/>
                </a:solidFill>
              </a:rPr>
              <a:t>14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Якщо</a:t>
            </a:r>
            <a:r>
              <a:rPr lang="ru-RU" b="1" dirty="0" smtClean="0">
                <a:solidFill>
                  <a:srgbClr val="002060"/>
                </a:solidFill>
              </a:rPr>
              <a:t> л</a:t>
            </a:r>
            <a:r>
              <a:rPr lang="uk-UA" b="1" dirty="0" smtClean="0">
                <a:solidFill>
                  <a:srgbClr val="002060"/>
                </a:solidFill>
              </a:rPr>
              <a:t>і</a:t>
            </a:r>
            <a:r>
              <a:rPr lang="ru-RU" b="1" dirty="0" err="1" smtClean="0">
                <a:solidFill>
                  <a:srgbClr val="002060"/>
                </a:solidFill>
              </a:rPr>
              <a:t>чити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одного до </a:t>
            </a:r>
            <a:r>
              <a:rPr lang="ru-RU" b="1" dirty="0" err="1" smtClean="0">
                <a:solidFill>
                  <a:srgbClr val="002060"/>
                </a:solidFill>
              </a:rPr>
              <a:t>тисячі</a:t>
            </a:r>
            <a:r>
              <a:rPr lang="ru-RU" b="1" dirty="0" smtClean="0">
                <a:solidFill>
                  <a:srgbClr val="002060"/>
                </a:solidFill>
              </a:rPr>
              <a:t>, то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разів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називається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чотирицифрове</a:t>
            </a:r>
            <a:r>
              <a:rPr lang="ru-RU" b="1" dirty="0" smtClean="0">
                <a:solidFill>
                  <a:srgbClr val="002060"/>
                </a:solidFill>
              </a:rPr>
              <a:t> число?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572000" y="5661248"/>
            <a:ext cx="3240360" cy="1196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Один раз - 1000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Результат пошуку зображень за запитом &quot;математичні картинк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143125" cy="295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0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4968552" cy="29523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15. </a:t>
            </a:r>
            <a:r>
              <a:rPr lang="ru-RU" dirty="0">
                <a:solidFill>
                  <a:srgbClr val="002060"/>
                </a:solidFill>
              </a:rPr>
              <a:t>Коли ми </a:t>
            </a:r>
            <a:r>
              <a:rPr lang="ru-RU" dirty="0" err="1">
                <a:solidFill>
                  <a:srgbClr val="002060"/>
                </a:solidFill>
              </a:rPr>
              <a:t>дивлячись</a:t>
            </a:r>
            <a:r>
              <a:rPr lang="ru-RU" dirty="0">
                <a:solidFill>
                  <a:srgbClr val="002060"/>
                </a:solidFill>
              </a:rPr>
              <a:t> на цифру «два» </a:t>
            </a:r>
            <a:r>
              <a:rPr lang="ru-RU" dirty="0" err="1" smtClean="0">
                <a:solidFill>
                  <a:srgbClr val="002060"/>
                </a:solidFill>
              </a:rPr>
              <a:t>кажемо</a:t>
            </a:r>
            <a:r>
              <a:rPr lang="ru-RU" dirty="0" smtClean="0">
                <a:solidFill>
                  <a:srgbClr val="002060"/>
                </a:solidFill>
              </a:rPr>
              <a:t> «десять</a:t>
            </a:r>
            <a:r>
              <a:rPr lang="ru-RU" dirty="0">
                <a:solidFill>
                  <a:srgbClr val="002060"/>
                </a:solidFill>
              </a:rPr>
              <a:t>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4527448"/>
            <a:ext cx="5869546" cy="138844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Коли </a:t>
            </a:r>
            <a:r>
              <a:rPr lang="ru-RU" sz="3200" dirty="0" err="1">
                <a:solidFill>
                  <a:srgbClr val="FF0000"/>
                </a:solidFill>
              </a:rPr>
              <a:t>дивимося</a:t>
            </a:r>
            <a:r>
              <a:rPr lang="ru-RU" sz="3200" dirty="0">
                <a:solidFill>
                  <a:srgbClr val="FF0000"/>
                </a:solidFill>
              </a:rPr>
              <a:t> на </a:t>
            </a:r>
            <a:r>
              <a:rPr lang="ru-RU" sz="3200" dirty="0" err="1" smtClean="0">
                <a:solidFill>
                  <a:srgbClr val="FF0000"/>
                </a:solidFill>
              </a:rPr>
              <a:t>годинник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і говоримо </a:t>
            </a:r>
            <a:r>
              <a:rPr lang="ru-RU" sz="3200" dirty="0">
                <a:solidFill>
                  <a:srgbClr val="FF0000"/>
                </a:solidFill>
              </a:rPr>
              <a:t>про </a:t>
            </a:r>
            <a:r>
              <a:rPr lang="ru-RU" sz="3200" dirty="0" err="1">
                <a:solidFill>
                  <a:srgbClr val="FF0000"/>
                </a:solidFill>
              </a:rPr>
              <a:t>хвилини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0695">
            <a:off x="6192601" y="667310"/>
            <a:ext cx="1711055" cy="272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404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404664"/>
            <a:ext cx="5616624" cy="2196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16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Як, </a:t>
            </a:r>
            <a:r>
              <a:rPr lang="ru-RU" b="1" dirty="0" err="1">
                <a:solidFill>
                  <a:srgbClr val="002060"/>
                </a:solidFill>
              </a:rPr>
              <a:t>віднявши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дев’яти</a:t>
            </a:r>
            <a:r>
              <a:rPr lang="ru-RU" b="1" dirty="0">
                <a:solidFill>
                  <a:srgbClr val="002060"/>
                </a:solidFill>
              </a:rPr>
              <a:t> половину </a:t>
            </a:r>
            <a:r>
              <a:rPr lang="ru-RU" b="1" dirty="0" err="1" smtClean="0">
                <a:solidFill>
                  <a:srgbClr val="002060"/>
                </a:solidFill>
              </a:rPr>
              <a:t>дев’яти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можна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отримати</a:t>
            </a:r>
            <a:r>
              <a:rPr lang="ru-RU" b="1" dirty="0">
                <a:solidFill>
                  <a:srgbClr val="002060"/>
                </a:solidFill>
              </a:rPr>
              <a:t> 4?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771800" y="3559258"/>
            <a:ext cx="4608512" cy="2328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Слід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записати</a:t>
            </a:r>
            <a:r>
              <a:rPr lang="ru-RU" sz="2400" b="1" dirty="0">
                <a:solidFill>
                  <a:srgbClr val="0070C0"/>
                </a:solidFill>
              </a:rPr>
              <a:t> число 9 </a:t>
            </a:r>
            <a:r>
              <a:rPr lang="ru-RU" sz="2400" b="1" dirty="0" err="1" smtClean="0">
                <a:solidFill>
                  <a:srgbClr val="0070C0"/>
                </a:solidFill>
              </a:rPr>
              <a:t>римськими</a:t>
            </a:r>
            <a:r>
              <a:rPr lang="ru-RU" sz="2400" b="1" dirty="0" smtClean="0">
                <a:solidFill>
                  <a:srgbClr val="0070C0"/>
                </a:solidFill>
              </a:rPr>
              <a:t> цифрами </a:t>
            </a:r>
            <a:r>
              <a:rPr lang="ru-RU" sz="2400" b="1" dirty="0">
                <a:solidFill>
                  <a:srgbClr val="0070C0"/>
                </a:solidFill>
              </a:rPr>
              <a:t>(ІХ) і, </a:t>
            </a:r>
            <a:r>
              <a:rPr lang="ru-RU" sz="2400" b="1" dirty="0" err="1">
                <a:solidFill>
                  <a:srgbClr val="0070C0"/>
                </a:solidFill>
              </a:rPr>
              <a:t>розділивши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запис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горизонтальною </a:t>
            </a:r>
            <a:r>
              <a:rPr lang="ru-RU" sz="2400" b="1" dirty="0" err="1" smtClean="0">
                <a:solidFill>
                  <a:srgbClr val="0070C0"/>
                </a:solidFill>
              </a:rPr>
              <a:t>рискою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отримаємо</a:t>
            </a:r>
            <a:r>
              <a:rPr lang="ru-RU" sz="2400" b="1" dirty="0">
                <a:solidFill>
                  <a:srgbClr val="0070C0"/>
                </a:solidFill>
              </a:rPr>
              <a:t> у </a:t>
            </a:r>
            <a:r>
              <a:rPr lang="ru-RU" sz="2400" b="1" dirty="0" err="1">
                <a:solidFill>
                  <a:srgbClr val="0070C0"/>
                </a:solidFill>
              </a:rPr>
              <a:t>верхній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частині</a:t>
            </a:r>
            <a:r>
              <a:rPr lang="ru-RU" sz="2400" b="1" dirty="0">
                <a:solidFill>
                  <a:srgbClr val="0070C0"/>
                </a:solidFill>
              </a:rPr>
              <a:t> число 4, </a:t>
            </a:r>
            <a:r>
              <a:rPr lang="ru-RU" sz="2400" b="1" dirty="0" err="1" smtClean="0">
                <a:solidFill>
                  <a:srgbClr val="0070C0"/>
                </a:solidFill>
              </a:rPr>
              <a:t>записане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римськими</a:t>
            </a:r>
            <a:r>
              <a:rPr lang="ru-RU" sz="2400" b="1" dirty="0">
                <a:solidFill>
                  <a:srgbClr val="0070C0"/>
                </a:solidFill>
              </a:rPr>
              <a:t> цифрами (ІV).</a:t>
            </a:r>
          </a:p>
        </p:txBody>
      </p:sp>
    </p:spTree>
    <p:extLst>
      <p:ext uri="{BB962C8B-B14F-4D97-AF65-F5344CB8AC3E}">
        <p14:creationId xmlns:p14="http://schemas.microsoft.com/office/powerpoint/2010/main" xmlns="" val="11258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052736"/>
            <a:ext cx="6408712" cy="273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17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err="1" smtClean="0">
                <a:solidFill>
                  <a:srgbClr val="002060"/>
                </a:solidFill>
              </a:rPr>
              <a:t>діброві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йшло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двоє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хлопців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знайшли</a:t>
            </a:r>
            <a:r>
              <a:rPr lang="ru-RU" b="1" dirty="0" smtClean="0">
                <a:solidFill>
                  <a:srgbClr val="002060"/>
                </a:solidFill>
              </a:rPr>
              <a:t> 10 </a:t>
            </a:r>
            <a:r>
              <a:rPr lang="ru-RU" b="1" dirty="0" err="1" smtClean="0">
                <a:solidFill>
                  <a:srgbClr val="002060"/>
                </a:solidFill>
              </a:rPr>
              <a:t>білих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грибів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грибів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знайдуть</a:t>
            </a:r>
            <a:r>
              <a:rPr lang="ru-RU" b="1" dirty="0" smtClean="0">
                <a:solidFill>
                  <a:srgbClr val="002060"/>
                </a:solidFill>
              </a:rPr>
              <a:t> 5 </a:t>
            </a:r>
            <a:r>
              <a:rPr lang="ru-RU" b="1" dirty="0" err="1" smtClean="0">
                <a:solidFill>
                  <a:srgbClr val="002060"/>
                </a:solidFill>
              </a:rPr>
              <a:t>хлопців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860032" y="5013176"/>
            <a:ext cx="288032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Невідомо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Результат пошуку зображень за запитом &quot;математичні картинк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112260" cy="2700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9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5184576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18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дочки </a:t>
            </a:r>
            <a:r>
              <a:rPr lang="ru-RU" dirty="0" err="1">
                <a:solidFill>
                  <a:srgbClr val="002060"/>
                </a:solidFill>
              </a:rPr>
              <a:t>порівну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поділили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собою </a:t>
            </a:r>
            <a:r>
              <a:rPr lang="ru-RU" dirty="0">
                <a:solidFill>
                  <a:srgbClr val="002060"/>
                </a:solidFill>
              </a:rPr>
              <a:t>три </a:t>
            </a:r>
            <a:r>
              <a:rPr lang="ru-RU" dirty="0" err="1">
                <a:solidFill>
                  <a:srgbClr val="002060"/>
                </a:solidFill>
              </a:rPr>
              <a:t>яблука</a:t>
            </a:r>
            <a:r>
              <a:rPr lang="ru-RU" dirty="0">
                <a:solidFill>
                  <a:srgbClr val="002060"/>
                </a:solidFill>
              </a:rPr>
              <a:t>. Як так </a:t>
            </a:r>
            <a:r>
              <a:rPr lang="ru-RU" dirty="0" err="1">
                <a:solidFill>
                  <a:srgbClr val="002060"/>
                </a:solidFill>
              </a:rPr>
              <a:t>вийшло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9" y="4527448"/>
            <a:ext cx="5184576" cy="1194479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Це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були</a:t>
            </a:r>
            <a:r>
              <a:rPr lang="ru-RU" sz="3200" dirty="0">
                <a:solidFill>
                  <a:srgbClr val="FF0000"/>
                </a:solidFill>
              </a:rPr>
              <a:t> бабуся, дочка й </a:t>
            </a:r>
            <a:r>
              <a:rPr lang="ru-RU" sz="3200" dirty="0" err="1">
                <a:solidFill>
                  <a:srgbClr val="FF0000"/>
                </a:solidFill>
              </a:rPr>
              <a:t>онука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00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450535"/>
            <a:ext cx="5256584" cy="2330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разів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відняти</a:t>
            </a:r>
            <a:r>
              <a:rPr lang="ru-RU" b="1" dirty="0">
                <a:solidFill>
                  <a:srgbClr val="002060"/>
                </a:solidFill>
              </a:rPr>
              <a:t> два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двадцяти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чотирьох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43808" y="3933056"/>
            <a:ext cx="4176464" cy="1440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Один, </a:t>
            </a:r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потім</a:t>
            </a:r>
            <a:r>
              <a:rPr lang="ru-RU" sz="3200" b="1" dirty="0">
                <a:solidFill>
                  <a:srgbClr val="0070C0"/>
                </a:solidFill>
              </a:rPr>
              <a:t> буде не </a:t>
            </a:r>
            <a:r>
              <a:rPr lang="ru-RU" sz="3200" b="1" dirty="0" err="1">
                <a:solidFill>
                  <a:srgbClr val="0070C0"/>
                </a:solidFill>
              </a:rPr>
              <a:t>двадцять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чотири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41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548681"/>
            <a:ext cx="5544616" cy="3096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19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поділити</a:t>
            </a:r>
            <a:r>
              <a:rPr lang="ru-RU" b="1" dirty="0">
                <a:solidFill>
                  <a:srgbClr val="002060"/>
                </a:solidFill>
              </a:rPr>
              <a:t> 18 на </a:t>
            </a:r>
            <a:r>
              <a:rPr lang="ru-RU" b="1" dirty="0" err="1">
                <a:solidFill>
                  <a:srgbClr val="002060"/>
                </a:solidFill>
              </a:rPr>
              <a:t>дві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частини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щоб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кожній</a:t>
            </a:r>
            <a:r>
              <a:rPr lang="ru-RU" b="1" dirty="0">
                <a:solidFill>
                  <a:srgbClr val="002060"/>
                </a:solidFill>
              </a:rPr>
              <a:t> з них </a:t>
            </a:r>
            <a:r>
              <a:rPr lang="ru-RU" b="1" dirty="0" err="1">
                <a:solidFill>
                  <a:srgbClr val="002060"/>
                </a:solidFill>
              </a:rPr>
              <a:t>вийшло</a:t>
            </a:r>
            <a:r>
              <a:rPr lang="ru-RU" b="1" dirty="0">
                <a:solidFill>
                  <a:srgbClr val="002060"/>
                </a:solidFill>
              </a:rPr>
              <a:t> десять?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699793" y="3891956"/>
            <a:ext cx="4320480" cy="2489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err="1">
                <a:solidFill>
                  <a:srgbClr val="0070C0"/>
                </a:solidFill>
              </a:rPr>
              <a:t>Розділивши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запис</a:t>
            </a:r>
            <a:r>
              <a:rPr lang="ru-RU" sz="3200" b="1" dirty="0">
                <a:solidFill>
                  <a:srgbClr val="0070C0"/>
                </a:solidFill>
              </a:rPr>
              <a:t> числа 18 </a:t>
            </a:r>
            <a:r>
              <a:rPr lang="ru-RU" sz="3200" b="1" dirty="0" smtClean="0">
                <a:solidFill>
                  <a:srgbClr val="0070C0"/>
                </a:solidFill>
              </a:rPr>
              <a:t>горизонтальною </a:t>
            </a:r>
            <a:r>
              <a:rPr lang="ru-RU" sz="3200" b="1" dirty="0" err="1">
                <a:solidFill>
                  <a:srgbClr val="0070C0"/>
                </a:solidFill>
              </a:rPr>
              <a:t>рискою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отримаємо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дві</a:t>
            </a:r>
            <a:r>
              <a:rPr lang="ru-RU" sz="3200" b="1" dirty="0">
                <a:solidFill>
                  <a:srgbClr val="0070C0"/>
                </a:solidFill>
              </a:rPr>
              <a:t> десятки.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3119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1" y="1484784"/>
            <a:ext cx="5976664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20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восьми </a:t>
            </a:r>
            <a:r>
              <a:rPr lang="ru-RU" b="1" dirty="0" err="1" smtClean="0">
                <a:solidFill>
                  <a:srgbClr val="002060"/>
                </a:solidFill>
              </a:rPr>
              <a:t>сірників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зробити</a:t>
            </a:r>
            <a:r>
              <a:rPr lang="ru-RU" b="1" dirty="0" smtClean="0">
                <a:solidFill>
                  <a:srgbClr val="002060"/>
                </a:solidFill>
              </a:rPr>
              <a:t> три?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427984" y="4509120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з них слово «три».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2736304" cy="3058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49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56792"/>
            <a:ext cx="5328592" cy="33123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21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Тракторист, </a:t>
            </a:r>
            <a:r>
              <a:rPr lang="ru-RU" dirty="0" err="1">
                <a:solidFill>
                  <a:srgbClr val="002060"/>
                </a:solidFill>
              </a:rPr>
              <a:t>їдучи</a:t>
            </a:r>
            <a:r>
              <a:rPr lang="ru-RU" dirty="0">
                <a:solidFill>
                  <a:srgbClr val="002060"/>
                </a:solidFill>
              </a:rPr>
              <a:t> в село, </a:t>
            </a:r>
            <a:r>
              <a:rPr lang="ru-RU" dirty="0" err="1">
                <a:solidFill>
                  <a:srgbClr val="002060"/>
                </a:solidFill>
              </a:rPr>
              <a:t>зустрів</a:t>
            </a:r>
            <a:r>
              <a:rPr lang="ru-RU" dirty="0">
                <a:solidFill>
                  <a:srgbClr val="002060"/>
                </a:solidFill>
              </a:rPr>
              <a:t> три </a:t>
            </a:r>
            <a:r>
              <a:rPr lang="ru-RU" dirty="0" err="1" smtClean="0">
                <a:solidFill>
                  <a:srgbClr val="002060"/>
                </a:solidFill>
              </a:rPr>
              <a:t>легкових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автомобілі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вантажівку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машин </a:t>
            </a:r>
            <a:r>
              <a:rPr lang="ru-RU" dirty="0" err="1">
                <a:solidFill>
                  <a:srgbClr val="002060"/>
                </a:solidFill>
              </a:rPr>
              <a:t>їхало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у село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3" y="5157192"/>
            <a:ext cx="4752528" cy="504056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Одна </a:t>
            </a:r>
            <a:r>
              <a:rPr lang="ru-RU" sz="3200" dirty="0">
                <a:solidFill>
                  <a:srgbClr val="FF0000"/>
                </a:solidFill>
              </a:rPr>
              <a:t>(трактор).</a:t>
            </a:r>
          </a:p>
        </p:txBody>
      </p:sp>
    </p:spTree>
    <p:extLst>
      <p:ext uri="{BB962C8B-B14F-4D97-AF65-F5344CB8AC3E}">
        <p14:creationId xmlns:p14="http://schemas.microsoft.com/office/powerpoint/2010/main" xmlns="" val="6129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980728"/>
            <a:ext cx="5544616" cy="3672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Жили </a:t>
            </a:r>
            <a:r>
              <a:rPr lang="ru-RU" b="1" dirty="0" err="1">
                <a:solidFill>
                  <a:srgbClr val="002060"/>
                </a:solidFill>
              </a:rPr>
              <a:t>собі</a:t>
            </a:r>
            <a:r>
              <a:rPr lang="ru-RU" b="1" dirty="0">
                <a:solidFill>
                  <a:srgbClr val="002060"/>
                </a:solidFill>
              </a:rPr>
              <a:t> три </a:t>
            </a:r>
            <a:r>
              <a:rPr lang="ru-RU" b="1" dirty="0" err="1">
                <a:solidFill>
                  <a:srgbClr val="002060"/>
                </a:solidFill>
              </a:rPr>
              <a:t>сестри</a:t>
            </a:r>
            <a:r>
              <a:rPr lang="ru-RU" b="1" dirty="0">
                <a:solidFill>
                  <a:srgbClr val="002060"/>
                </a:solidFill>
              </a:rPr>
              <a:t>. У </a:t>
            </a:r>
            <a:r>
              <a:rPr lang="ru-RU" b="1" dirty="0" err="1">
                <a:solidFill>
                  <a:srgbClr val="002060"/>
                </a:solidFill>
              </a:rPr>
              <a:t>старшої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було</a:t>
            </a:r>
            <a:r>
              <a:rPr lang="ru-RU" b="1" dirty="0">
                <a:solidFill>
                  <a:srgbClr val="002060"/>
                </a:solidFill>
              </a:rPr>
              <a:t> 3 сини</a:t>
            </a:r>
          </a:p>
          <a:p>
            <a:r>
              <a:rPr lang="ru-RU" b="1" dirty="0">
                <a:solidFill>
                  <a:srgbClr val="002060"/>
                </a:solidFill>
              </a:rPr>
              <a:t>й 3 дочки. У </a:t>
            </a:r>
            <a:r>
              <a:rPr lang="ru-RU" b="1" dirty="0" err="1">
                <a:solidFill>
                  <a:srgbClr val="002060"/>
                </a:solidFill>
              </a:rPr>
              <a:t>середньої</a:t>
            </a:r>
            <a:r>
              <a:rPr lang="ru-RU" b="1" dirty="0">
                <a:solidFill>
                  <a:srgbClr val="002060"/>
                </a:solidFill>
              </a:rPr>
              <a:t> — 2 сини й 2 дочки. У </a:t>
            </a:r>
            <a:r>
              <a:rPr lang="ru-RU" b="1" dirty="0" err="1">
                <a:solidFill>
                  <a:srgbClr val="002060"/>
                </a:solidFill>
              </a:rPr>
              <a:t>най</a:t>
            </a:r>
            <a:r>
              <a:rPr lang="ru-RU" b="1" dirty="0">
                <a:solidFill>
                  <a:srgbClr val="002060"/>
                </a:solidFill>
              </a:rPr>
              <a:t>-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меншої</a:t>
            </a:r>
            <a:r>
              <a:rPr lang="ru-RU" b="1" dirty="0">
                <a:solidFill>
                  <a:srgbClr val="002060"/>
                </a:solidFill>
              </a:rPr>
              <a:t> — 1 </a:t>
            </a:r>
            <a:r>
              <a:rPr lang="ru-RU" b="1" dirty="0" err="1">
                <a:solidFill>
                  <a:srgbClr val="002060"/>
                </a:solidFill>
              </a:rPr>
              <a:t>син</a:t>
            </a:r>
            <a:r>
              <a:rPr lang="ru-RU" b="1" dirty="0">
                <a:solidFill>
                  <a:srgbClr val="002060"/>
                </a:solidFill>
              </a:rPr>
              <a:t> і 1 дочка.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було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всього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братів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сестер?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275855" y="4653136"/>
            <a:ext cx="3816425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6 </a:t>
            </a:r>
            <a:r>
              <a:rPr lang="ru-RU" sz="3200" b="1" dirty="0" err="1">
                <a:solidFill>
                  <a:srgbClr val="0070C0"/>
                </a:solidFill>
              </a:rPr>
              <a:t>братів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9 </a:t>
            </a:r>
            <a:r>
              <a:rPr lang="ru-RU" sz="3200" b="1" dirty="0">
                <a:solidFill>
                  <a:srgbClr val="0070C0"/>
                </a:solidFill>
              </a:rPr>
              <a:t>сестер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497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3" y="1484784"/>
            <a:ext cx="6120681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23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тринадцяти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цілих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сірників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довжиною</a:t>
            </a:r>
            <a:r>
              <a:rPr lang="ru-RU" b="1" dirty="0" smtClean="0">
                <a:solidFill>
                  <a:srgbClr val="002060"/>
                </a:solidFill>
              </a:rPr>
              <a:t> 5 см, </a:t>
            </a:r>
            <a:r>
              <a:rPr lang="ru-RU" b="1" dirty="0" err="1" smtClean="0">
                <a:solidFill>
                  <a:srgbClr val="002060"/>
                </a:solidFill>
              </a:rPr>
              <a:t>скласти</a:t>
            </a:r>
            <a:r>
              <a:rPr lang="ru-RU" b="1" dirty="0" smtClean="0">
                <a:solidFill>
                  <a:srgbClr val="002060"/>
                </a:solidFill>
              </a:rPr>
              <a:t> метр?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716017" y="4653136"/>
            <a:ext cx="3398144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слово «метр».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1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808312" cy="24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18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5184576" cy="2952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24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тварини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праві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ліві</a:t>
            </a:r>
            <a:r>
              <a:rPr lang="ru-RU" dirty="0">
                <a:solidFill>
                  <a:srgbClr val="002060"/>
                </a:solidFill>
              </a:rPr>
              <a:t> ноги,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ноги </a:t>
            </a:r>
            <a:r>
              <a:rPr lang="ru-RU" dirty="0" err="1" smtClean="0">
                <a:solidFill>
                  <a:srgbClr val="002060"/>
                </a:solidFill>
              </a:rPr>
              <a:t>попереду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ноги </a:t>
            </a:r>
            <a:r>
              <a:rPr lang="ru-RU" dirty="0" err="1">
                <a:solidFill>
                  <a:srgbClr val="002060"/>
                </a:solidFill>
              </a:rPr>
              <a:t>позаду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ніг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тварини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4869160"/>
            <a:ext cx="3096344" cy="648072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4.</a:t>
            </a:r>
          </a:p>
        </p:txBody>
      </p:sp>
    </p:spTree>
    <p:extLst>
      <p:ext uri="{BB962C8B-B14F-4D97-AF65-F5344CB8AC3E}">
        <p14:creationId xmlns:p14="http://schemas.microsoft.com/office/powerpoint/2010/main" xmlns="" val="18618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35696" y="980728"/>
            <a:ext cx="5544616" cy="2808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25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граней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незагострений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шестигранний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олівець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131840" y="4581128"/>
            <a:ext cx="3675159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r>
              <a:rPr lang="ru-RU" sz="3200" b="1" dirty="0" err="1" smtClean="0">
                <a:solidFill>
                  <a:srgbClr val="0070C0"/>
                </a:solidFill>
              </a:rPr>
              <a:t>Вісім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412776"/>
            <a:ext cx="6192688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26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з </a:t>
            </a:r>
            <a:r>
              <a:rPr lang="ru-RU" b="1" dirty="0" err="1" smtClean="0">
                <a:solidFill>
                  <a:srgbClr val="002060"/>
                </a:solidFill>
              </a:rPr>
              <a:t>двох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сірників</a:t>
            </a:r>
            <a:r>
              <a:rPr lang="ru-RU" b="1" dirty="0" smtClean="0">
                <a:solidFill>
                  <a:srgbClr val="002060"/>
                </a:solidFill>
              </a:rPr>
              <a:t>, не </a:t>
            </a:r>
            <a:r>
              <a:rPr lang="ru-RU" b="1" dirty="0" err="1" smtClean="0">
                <a:solidFill>
                  <a:srgbClr val="002060"/>
                </a:solidFill>
              </a:rPr>
              <a:t>ламаючи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зробити</a:t>
            </a:r>
            <a:r>
              <a:rPr lang="ru-RU" b="1" dirty="0" smtClean="0">
                <a:solidFill>
                  <a:srgbClr val="002060"/>
                </a:solidFill>
              </a:rPr>
              <a:t> десять?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355976" y="4725144"/>
            <a:ext cx="3456384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римське</a:t>
            </a:r>
            <a:r>
              <a:rPr lang="ru-RU" sz="3200" b="1" dirty="0" smtClean="0">
                <a:solidFill>
                  <a:srgbClr val="FF0000"/>
                </a:solidFill>
              </a:rPr>
              <a:t> число Х.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2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448272" cy="313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8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72816"/>
            <a:ext cx="5256584" cy="2880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27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П’ятеро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рибалок</a:t>
            </a:r>
            <a:r>
              <a:rPr lang="ru-RU" dirty="0">
                <a:solidFill>
                  <a:srgbClr val="002060"/>
                </a:solidFill>
              </a:rPr>
              <a:t> за 5 </a:t>
            </a:r>
            <a:r>
              <a:rPr lang="ru-RU" dirty="0" err="1">
                <a:solidFill>
                  <a:srgbClr val="002060"/>
                </a:solidFill>
              </a:rPr>
              <a:t>днів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з’їли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5 </a:t>
            </a:r>
            <a:r>
              <a:rPr lang="ru-RU" dirty="0" err="1" smtClean="0">
                <a:solidFill>
                  <a:srgbClr val="002060"/>
                </a:solidFill>
              </a:rPr>
              <a:t>судаків</a:t>
            </a:r>
            <a:r>
              <a:rPr lang="ru-RU" dirty="0" smtClean="0">
                <a:solidFill>
                  <a:srgbClr val="002060"/>
                </a:solidFill>
              </a:rPr>
              <a:t>. За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днів</a:t>
            </a:r>
            <a:r>
              <a:rPr lang="ru-RU" dirty="0">
                <a:solidFill>
                  <a:srgbClr val="002060"/>
                </a:solidFill>
              </a:rPr>
              <a:t> 10 </a:t>
            </a:r>
            <a:r>
              <a:rPr lang="ru-RU" dirty="0" err="1">
                <a:solidFill>
                  <a:srgbClr val="002060"/>
                </a:solidFill>
              </a:rPr>
              <a:t>рибалок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з’їдять</a:t>
            </a:r>
            <a:r>
              <a:rPr lang="ru-RU" dirty="0">
                <a:solidFill>
                  <a:srgbClr val="002060"/>
                </a:solidFill>
              </a:rPr>
              <a:t> 10 </a:t>
            </a:r>
            <a:r>
              <a:rPr lang="ru-RU" dirty="0" err="1">
                <a:solidFill>
                  <a:srgbClr val="002060"/>
                </a:solidFill>
              </a:rPr>
              <a:t>судаків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527448"/>
            <a:ext cx="3960440" cy="860400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За 5 </a:t>
            </a:r>
            <a:r>
              <a:rPr lang="ru-RU" sz="3200" dirty="0" err="1">
                <a:solidFill>
                  <a:srgbClr val="FF0000"/>
                </a:solidFill>
              </a:rPr>
              <a:t>днів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1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620688"/>
            <a:ext cx="5256584" cy="345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28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Термометр </a:t>
            </a:r>
            <a:r>
              <a:rPr lang="ru-RU" b="1" dirty="0" err="1">
                <a:solidFill>
                  <a:srgbClr val="002060"/>
                </a:solidFill>
              </a:rPr>
              <a:t>показує</a:t>
            </a:r>
            <a:r>
              <a:rPr lang="ru-RU" b="1" dirty="0">
                <a:solidFill>
                  <a:srgbClr val="002060"/>
                </a:solidFill>
              </a:rPr>
              <a:t> +15 °С.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градусів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двох</a:t>
            </a:r>
            <a:r>
              <a:rPr lang="ru-RU" b="1" dirty="0">
                <a:solidFill>
                  <a:srgbClr val="002060"/>
                </a:solidFill>
              </a:rPr>
              <a:t> таких термометрах?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59832" y="4653136"/>
            <a:ext cx="3744417" cy="648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+15 °С.</a:t>
            </a:r>
          </a:p>
        </p:txBody>
      </p:sp>
    </p:spTree>
    <p:extLst>
      <p:ext uri="{BB962C8B-B14F-4D97-AF65-F5344CB8AC3E}">
        <p14:creationId xmlns:p14="http://schemas.microsoft.com/office/powerpoint/2010/main" xmlns="" val="26705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7" y="1196752"/>
            <a:ext cx="6531784" cy="23191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Йшов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чоловік</a:t>
            </a:r>
            <a:r>
              <a:rPr lang="ru-RU" b="1" dirty="0" smtClean="0">
                <a:solidFill>
                  <a:srgbClr val="002060"/>
                </a:solidFill>
              </a:rPr>
              <a:t> з дружиною, брат з сестрою й шурин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зятем.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йшло</a:t>
            </a:r>
            <a:r>
              <a:rPr lang="ru-RU" b="1" dirty="0" smtClean="0">
                <a:solidFill>
                  <a:srgbClr val="002060"/>
                </a:solidFill>
              </a:rPr>
              <a:t> людей?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292080" y="5445224"/>
            <a:ext cx="252028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Троє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657600"/>
            <a:ext cx="2952328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1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268761"/>
            <a:ext cx="6192688" cy="2736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29</a:t>
            </a:r>
            <a:r>
              <a:rPr lang="ru-RU" b="1" dirty="0" smtClean="0">
                <a:solidFill>
                  <a:srgbClr val="002060"/>
                </a:solidFill>
              </a:rPr>
              <a:t>. Три </a:t>
            </a:r>
            <a:r>
              <a:rPr lang="ru-RU" b="1" dirty="0" err="1" smtClean="0">
                <a:solidFill>
                  <a:srgbClr val="002060"/>
                </a:solidFill>
              </a:rPr>
              <a:t>сірники</a:t>
            </a:r>
            <a:r>
              <a:rPr lang="ru-RU" b="1" dirty="0" smtClean="0">
                <a:solidFill>
                  <a:srgbClr val="002060"/>
                </a:solidFill>
              </a:rPr>
              <a:t> лежать на </a:t>
            </a:r>
            <a:r>
              <a:rPr lang="ru-RU" b="1" dirty="0" err="1" smtClean="0">
                <a:solidFill>
                  <a:srgbClr val="002060"/>
                </a:solidFill>
              </a:rPr>
              <a:t>столі</a:t>
            </a:r>
            <a:r>
              <a:rPr lang="ru-RU" b="1" dirty="0" smtClean="0">
                <a:solidFill>
                  <a:srgbClr val="002060"/>
                </a:solidFill>
              </a:rPr>
              <a:t>. Як </a:t>
            </a:r>
            <a:r>
              <a:rPr lang="ru-RU" b="1" dirty="0" err="1" smtClean="0">
                <a:solidFill>
                  <a:srgbClr val="002060"/>
                </a:solidFill>
              </a:rPr>
              <a:t>прибрати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сірник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середини</a:t>
            </a:r>
            <a:r>
              <a:rPr lang="ru-RU" b="1" dirty="0" smtClean="0">
                <a:solidFill>
                  <a:srgbClr val="002060"/>
                </a:solidFill>
              </a:rPr>
              <a:t>, не </a:t>
            </a:r>
            <a:r>
              <a:rPr lang="ru-RU" b="1" dirty="0" err="1" smtClean="0">
                <a:solidFill>
                  <a:srgbClr val="002060"/>
                </a:solidFill>
              </a:rPr>
              <a:t>торкаючись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44008" y="4941168"/>
            <a:ext cx="324036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Один </a:t>
            </a:r>
            <a:r>
              <a:rPr lang="ru-RU" sz="3200" b="1" dirty="0" err="1" smtClean="0">
                <a:solidFill>
                  <a:srgbClr val="FF0000"/>
                </a:solidFill>
              </a:rPr>
              <a:t>із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крайніх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сірників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кладуть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поряд</a:t>
            </a:r>
            <a:r>
              <a:rPr lang="ru-RU" sz="3200" b="1" dirty="0" smtClean="0">
                <a:solidFill>
                  <a:srgbClr val="FF0000"/>
                </a:solidFill>
              </a:rPr>
              <a:t> з </a:t>
            </a:r>
            <a:r>
              <a:rPr lang="ru-RU" sz="3200" b="1" dirty="0" err="1" smtClean="0">
                <a:solidFill>
                  <a:srgbClr val="FF0000"/>
                </a:solidFill>
              </a:rPr>
              <a:t>іншим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крайнім</a:t>
            </a:r>
            <a:r>
              <a:rPr lang="ru-RU" sz="3200" b="1" dirty="0" smtClean="0">
                <a:solidFill>
                  <a:srgbClr val="FF0000"/>
                </a:solidFill>
              </a:rPr>
              <a:t>(так </a:t>
            </a:r>
            <a:r>
              <a:rPr lang="ru-RU" sz="3200" b="1" dirty="0" err="1" smtClean="0">
                <a:solidFill>
                  <a:srgbClr val="FF0000"/>
                </a:solidFill>
              </a:rPr>
              <a:t>середній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опиняється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</a:rPr>
              <a:t> краю).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Luka\Desktop\пропорции картинки\58656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4221088"/>
            <a:ext cx="3038414" cy="22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59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60848"/>
            <a:ext cx="5544616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0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Відомо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26 </a:t>
            </a:r>
            <a:r>
              <a:rPr lang="ru-RU" dirty="0" err="1">
                <a:solidFill>
                  <a:srgbClr val="002060"/>
                </a:solidFill>
              </a:rPr>
              <a:t>жовтня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четвер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Назвіть</a:t>
            </a:r>
            <a:r>
              <a:rPr lang="ru-RU" dirty="0" smtClean="0">
                <a:solidFill>
                  <a:srgbClr val="002060"/>
                </a:solidFill>
              </a:rPr>
              <a:t> дату </a:t>
            </a:r>
            <a:r>
              <a:rPr lang="ru-RU" dirty="0" err="1">
                <a:solidFill>
                  <a:srgbClr val="002060"/>
                </a:solidFill>
              </a:rPr>
              <a:t>наступного</a:t>
            </a:r>
            <a:r>
              <a:rPr lang="ru-RU" dirty="0">
                <a:solidFill>
                  <a:srgbClr val="002060"/>
                </a:solidFill>
              </a:rPr>
              <a:t> четверга?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797151"/>
            <a:ext cx="4248471" cy="552059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2 листопада.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4304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1" y="1052736"/>
            <a:ext cx="5400601" cy="273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31. </a:t>
            </a:r>
            <a:r>
              <a:rPr lang="ru-RU" b="1" dirty="0">
                <a:solidFill>
                  <a:srgbClr val="002060"/>
                </a:solidFill>
              </a:rPr>
              <a:t>Про яке число </a:t>
            </a:r>
            <a:r>
              <a:rPr lang="ru-RU" b="1" dirty="0" err="1">
                <a:solidFill>
                  <a:srgbClr val="002060"/>
                </a:solidFill>
              </a:rPr>
              <a:t>йдеться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половина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чверть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59832" y="4509121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Про </a:t>
            </a:r>
            <a:r>
              <a:rPr lang="ru-RU" sz="3200" b="1" dirty="0" err="1">
                <a:solidFill>
                  <a:srgbClr val="0070C0"/>
                </a:solidFill>
              </a:rPr>
              <a:t>двійку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778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1484784"/>
            <a:ext cx="6048672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з </a:t>
            </a:r>
            <a:r>
              <a:rPr lang="ru-RU" b="1" dirty="0" err="1" smtClean="0">
                <a:solidFill>
                  <a:srgbClr val="002060"/>
                </a:solidFill>
              </a:rPr>
              <a:t>чотирьох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паличок</a:t>
            </a:r>
            <a:r>
              <a:rPr lang="ru-RU" b="1" dirty="0" smtClean="0">
                <a:solidFill>
                  <a:srgbClr val="002060"/>
                </a:solidFill>
              </a:rPr>
              <a:t>, не </a:t>
            </a:r>
            <a:r>
              <a:rPr lang="ru-RU" b="1" dirty="0" err="1" smtClean="0">
                <a:solidFill>
                  <a:srgbClr val="002060"/>
                </a:solidFill>
              </a:rPr>
              <a:t>ламаючи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зробити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двадцять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572000" y="5373216"/>
            <a:ext cx="3240360" cy="1080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римське</a:t>
            </a:r>
            <a:r>
              <a:rPr lang="ru-RU" sz="3200" b="1" dirty="0" smtClean="0">
                <a:solidFill>
                  <a:srgbClr val="FF0000"/>
                </a:solidFill>
              </a:rPr>
              <a:t> число ХХ.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3194102" cy="288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3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6120680" cy="39604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33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столі</a:t>
            </a:r>
            <a:r>
              <a:rPr lang="ru-RU" dirty="0">
                <a:solidFill>
                  <a:srgbClr val="002060"/>
                </a:solidFill>
              </a:rPr>
              <a:t> стоять 5 склянок з молоком. </a:t>
            </a:r>
            <a:r>
              <a:rPr lang="ru-RU" dirty="0" smtClean="0">
                <a:solidFill>
                  <a:srgbClr val="002060"/>
                </a:solidFill>
              </a:rPr>
              <a:t>Хлопчик </a:t>
            </a:r>
            <a:r>
              <a:rPr lang="ru-RU" dirty="0" err="1">
                <a:solidFill>
                  <a:srgbClr val="002060"/>
                </a:solidFill>
              </a:rPr>
              <a:t>випив</a:t>
            </a:r>
            <a:r>
              <a:rPr lang="ru-RU" dirty="0">
                <a:solidFill>
                  <a:srgbClr val="002060"/>
                </a:solidFill>
              </a:rPr>
              <a:t> одну склянку молока. </a:t>
            </a:r>
            <a:r>
              <a:rPr lang="ru-RU" dirty="0" err="1">
                <a:solidFill>
                  <a:srgbClr val="002060"/>
                </a:solidFill>
              </a:rPr>
              <a:t>Порожню</a:t>
            </a:r>
            <a:r>
              <a:rPr lang="ru-RU" dirty="0">
                <a:solidFill>
                  <a:srgbClr val="002060"/>
                </a:solidFill>
              </a:rPr>
              <a:t> склянку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поставив на </a:t>
            </a:r>
            <a:r>
              <a:rPr lang="ru-RU" dirty="0" err="1">
                <a:solidFill>
                  <a:srgbClr val="002060"/>
                </a:solidFill>
              </a:rPr>
              <a:t>стіл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склянок </a:t>
            </a:r>
            <a:r>
              <a:rPr lang="ru-RU" dirty="0" err="1" smtClean="0">
                <a:solidFill>
                  <a:srgbClr val="002060"/>
                </a:solidFill>
              </a:rPr>
              <a:t>залишилося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столі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9" y="5229200"/>
            <a:ext cx="4032448" cy="100811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Відповідь</a:t>
            </a:r>
            <a:r>
              <a:rPr lang="ru-RU" sz="3200" b="1" dirty="0">
                <a:solidFill>
                  <a:srgbClr val="FF0000"/>
                </a:solidFill>
              </a:rPr>
              <a:t>. 5 склянок.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0464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404665"/>
            <a:ext cx="5400600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34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Половина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третина</a:t>
            </a:r>
            <a:r>
              <a:rPr lang="ru-RU" b="1" dirty="0">
                <a:solidFill>
                  <a:srgbClr val="002060"/>
                </a:solidFill>
              </a:rPr>
              <a:t> числа. Яке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число?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43809" y="4365104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 smtClean="0">
                <a:solidFill>
                  <a:srgbClr val="0070C0"/>
                </a:solidFill>
              </a:rPr>
              <a:t>. 1,5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268761"/>
            <a:ext cx="6242008" cy="1800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35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з дев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ru-RU" b="1" dirty="0" smtClean="0">
                <a:solidFill>
                  <a:srgbClr val="002060"/>
                </a:solidFill>
              </a:rPr>
              <a:t>яти </a:t>
            </a:r>
            <a:r>
              <a:rPr lang="ru-RU" b="1" dirty="0" err="1" smtClean="0">
                <a:solidFill>
                  <a:srgbClr val="002060"/>
                </a:solidFill>
              </a:rPr>
              <a:t>сірників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зробити</a:t>
            </a:r>
            <a:r>
              <a:rPr lang="ru-RU" b="1" dirty="0" smtClean="0">
                <a:solidFill>
                  <a:srgbClr val="002060"/>
                </a:solidFill>
              </a:rPr>
              <a:t> сто?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331640" y="5157192"/>
            <a:ext cx="3168352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слово «сто» </a:t>
            </a:r>
            <a:r>
              <a:rPr lang="ru-RU" sz="3200" b="1" dirty="0" err="1" smtClean="0">
                <a:solidFill>
                  <a:srgbClr val="FF0000"/>
                </a:solidFill>
              </a:rPr>
              <a:t>або</a:t>
            </a:r>
            <a:r>
              <a:rPr lang="ru-RU" sz="3200" b="1" dirty="0" smtClean="0">
                <a:solidFill>
                  <a:srgbClr val="FF0000"/>
                </a:solidFill>
              </a:rPr>
              <a:t> число 100.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89040"/>
            <a:ext cx="3443117" cy="247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22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44824"/>
            <a:ext cx="5472608" cy="2952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36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Один </a:t>
            </a:r>
            <a:r>
              <a:rPr lang="ru-RU" dirty="0" err="1">
                <a:solidFill>
                  <a:srgbClr val="002060"/>
                </a:solidFill>
              </a:rPr>
              <a:t>учень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розв’язав</a:t>
            </a:r>
            <a:r>
              <a:rPr lang="ru-RU" dirty="0">
                <a:solidFill>
                  <a:srgbClr val="002060"/>
                </a:solidFill>
              </a:rPr>
              <a:t> задачу за </a:t>
            </a:r>
            <a:r>
              <a:rPr lang="ru-RU" dirty="0" err="1" smtClean="0">
                <a:solidFill>
                  <a:srgbClr val="002060"/>
                </a:solidFill>
              </a:rPr>
              <a:t>хвилину</a:t>
            </a:r>
            <a:r>
              <a:rPr lang="ru-RU" dirty="0" smtClean="0">
                <a:solidFill>
                  <a:srgbClr val="002060"/>
                </a:solidFill>
              </a:rPr>
              <a:t>. За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розв’яжуть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цю</a:t>
            </a:r>
            <a:r>
              <a:rPr lang="ru-RU" dirty="0">
                <a:solidFill>
                  <a:srgbClr val="002060"/>
                </a:solidFill>
              </a:rPr>
              <a:t> задачу 10 </a:t>
            </a:r>
            <a:r>
              <a:rPr lang="ru-RU" dirty="0" err="1">
                <a:solidFill>
                  <a:srgbClr val="002060"/>
                </a:solidFill>
              </a:rPr>
              <a:t>учнів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869160"/>
            <a:ext cx="4176464" cy="648071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Невідомо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850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980728"/>
            <a:ext cx="5256584" cy="3528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37. </a:t>
            </a:r>
            <a:r>
              <a:rPr lang="ru-RU" b="1" dirty="0">
                <a:solidFill>
                  <a:srgbClr val="002060"/>
                </a:solidFill>
              </a:rPr>
              <a:t>У хлопчика </a:t>
            </a:r>
            <a:r>
              <a:rPr lang="ru-RU" b="1" dirty="0" err="1">
                <a:solidFill>
                  <a:srgbClr val="002060"/>
                </a:solidFill>
              </a:rPr>
              <a:t>стільки</a:t>
            </a:r>
            <a:r>
              <a:rPr lang="ru-RU" b="1" dirty="0">
                <a:solidFill>
                  <a:srgbClr val="002060"/>
                </a:solidFill>
              </a:rPr>
              <a:t> само сестер,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й </a:t>
            </a:r>
            <a:r>
              <a:rPr lang="ru-RU" b="1" dirty="0" err="1">
                <a:solidFill>
                  <a:srgbClr val="002060"/>
                </a:solidFill>
              </a:rPr>
              <a:t>братів</a:t>
            </a:r>
            <a:r>
              <a:rPr lang="ru-RU" b="1" dirty="0">
                <a:solidFill>
                  <a:srgbClr val="002060"/>
                </a:solidFill>
              </a:rPr>
              <a:t>, а в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сестри</a:t>
            </a:r>
            <a:r>
              <a:rPr lang="ru-RU" b="1" dirty="0">
                <a:solidFill>
                  <a:srgbClr val="002060"/>
                </a:solidFill>
              </a:rPr>
              <a:t> сестер </a:t>
            </a:r>
            <a:r>
              <a:rPr lang="ru-RU" b="1" dirty="0" err="1">
                <a:solidFill>
                  <a:srgbClr val="002060"/>
                </a:solidFill>
              </a:rPr>
              <a:t>удвічі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менше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ніж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братів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сім’ї</a:t>
            </a:r>
            <a:r>
              <a:rPr lang="ru-RU" b="1" dirty="0">
                <a:solidFill>
                  <a:srgbClr val="002060"/>
                </a:solidFill>
              </a:rPr>
              <a:t> сестер і </a:t>
            </a:r>
            <a:r>
              <a:rPr lang="ru-RU" b="1" dirty="0" err="1">
                <a:solidFill>
                  <a:srgbClr val="002060"/>
                </a:solidFill>
              </a:rPr>
              <a:t>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братів</a:t>
            </a:r>
            <a:r>
              <a:rPr lang="ru-RU" b="1" dirty="0">
                <a:solidFill>
                  <a:srgbClr val="002060"/>
                </a:solidFill>
              </a:rPr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267744" y="4365104"/>
            <a:ext cx="482453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smtClean="0">
                <a:solidFill>
                  <a:srgbClr val="0070C0"/>
                </a:solidFill>
              </a:rPr>
              <a:t>3 </a:t>
            </a:r>
            <a:r>
              <a:rPr lang="ru-RU" sz="3200" b="1" dirty="0" err="1">
                <a:solidFill>
                  <a:srgbClr val="0070C0"/>
                </a:solidFill>
              </a:rPr>
              <a:t>сестри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4 </a:t>
            </a:r>
            <a:r>
              <a:rPr lang="ru-RU" sz="3200" b="1" dirty="0" smtClean="0">
                <a:solidFill>
                  <a:srgbClr val="0070C0"/>
                </a:solidFill>
              </a:rPr>
              <a:t>брата.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196752"/>
            <a:ext cx="6264696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38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Як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шести </a:t>
            </a:r>
            <a:r>
              <a:rPr lang="ru-RU" b="1" dirty="0" err="1" smtClean="0">
                <a:solidFill>
                  <a:srgbClr val="002060"/>
                </a:solidFill>
              </a:rPr>
              <a:t>сірників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чотири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правильних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трикутники</a:t>
            </a:r>
            <a:r>
              <a:rPr lang="ru-RU" b="1" dirty="0" smtClean="0">
                <a:solidFill>
                  <a:srgbClr val="002060"/>
                </a:solidFill>
              </a:rPr>
              <a:t>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47664" y="5589240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Потрібно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скласти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правильну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трикутну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піраміду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359127" cy="272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356992"/>
            <a:ext cx="1892470" cy="2062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97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060848"/>
            <a:ext cx="5688631" cy="22322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Один хлопчик </a:t>
            </a:r>
            <a:r>
              <a:rPr lang="ru-RU" dirty="0" err="1">
                <a:solidFill>
                  <a:srgbClr val="002060"/>
                </a:solidFill>
              </a:rPr>
              <a:t>зірвав</a:t>
            </a:r>
            <a:r>
              <a:rPr lang="ru-RU" dirty="0">
                <a:solidFill>
                  <a:srgbClr val="002060"/>
                </a:solidFill>
              </a:rPr>
              <a:t> за годину 12,5 кг </a:t>
            </a:r>
            <a:r>
              <a:rPr lang="ru-RU" dirty="0" err="1" smtClean="0">
                <a:solidFill>
                  <a:srgbClr val="002060"/>
                </a:solidFill>
              </a:rPr>
              <a:t>яблук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Скільки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яблук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зірвуть</a:t>
            </a:r>
            <a:r>
              <a:rPr lang="ru-RU" dirty="0">
                <a:solidFill>
                  <a:srgbClr val="002060"/>
                </a:solidFill>
              </a:rPr>
              <a:t> за годину 5 </a:t>
            </a:r>
            <a:r>
              <a:rPr lang="ru-RU" dirty="0" err="1" smtClean="0">
                <a:solidFill>
                  <a:srgbClr val="002060"/>
                </a:solidFill>
              </a:rPr>
              <a:t>хлопчиків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527448"/>
            <a:ext cx="4248472" cy="8604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Невідомо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48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340768"/>
            <a:ext cx="5472608" cy="2952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39. 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поштовому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відділенні</a:t>
            </a:r>
            <a:r>
              <a:rPr lang="ru-RU" dirty="0">
                <a:solidFill>
                  <a:srgbClr val="002060"/>
                </a:solidFill>
              </a:rPr>
              <a:t> за день </a:t>
            </a:r>
            <a:r>
              <a:rPr lang="ru-RU" dirty="0" err="1" smtClean="0">
                <a:solidFill>
                  <a:srgbClr val="002060"/>
                </a:solidFill>
              </a:rPr>
              <a:t>прийняли</a:t>
            </a:r>
            <a:r>
              <a:rPr lang="ru-RU" dirty="0" smtClean="0">
                <a:solidFill>
                  <a:srgbClr val="002060"/>
                </a:solidFill>
              </a:rPr>
              <a:t> 20 </a:t>
            </a:r>
            <a:r>
              <a:rPr lang="ru-RU" dirty="0" err="1">
                <a:solidFill>
                  <a:srgbClr val="002060"/>
                </a:solidFill>
              </a:rPr>
              <a:t>посилок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загальною</a:t>
            </a:r>
            <a:r>
              <a:rPr lang="ru-RU" dirty="0">
                <a:solidFill>
                  <a:srgbClr val="002060"/>
                </a:solidFill>
              </a:rPr>
              <a:t> вагою 80,8 кг.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важать</a:t>
            </a:r>
            <a:r>
              <a:rPr lang="ru-RU" dirty="0" smtClean="0">
                <a:solidFill>
                  <a:srgbClr val="002060"/>
                </a:solidFill>
              </a:rPr>
              <a:t> 10 </a:t>
            </a:r>
            <a:r>
              <a:rPr lang="ru-RU" dirty="0" err="1">
                <a:solidFill>
                  <a:srgbClr val="002060"/>
                </a:solidFill>
              </a:rPr>
              <a:t>посилок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4581128"/>
            <a:ext cx="5112568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Невідомо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бо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посилки</a:t>
            </a:r>
            <a:r>
              <a:rPr lang="ru-RU" sz="3200" dirty="0">
                <a:solidFill>
                  <a:srgbClr val="FF0000"/>
                </a:solidFill>
              </a:rPr>
              <a:t>, як </a:t>
            </a:r>
            <a:r>
              <a:rPr lang="ru-RU" sz="3200" dirty="0" smtClean="0">
                <a:solidFill>
                  <a:srgbClr val="FF0000"/>
                </a:solidFill>
              </a:rPr>
              <a:t>правило, </a:t>
            </a:r>
            <a:r>
              <a:rPr lang="ru-RU" sz="3200" dirty="0" err="1" smtClean="0">
                <a:solidFill>
                  <a:srgbClr val="FF0000"/>
                </a:solidFill>
              </a:rPr>
              <a:t>різної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ваги.</a:t>
            </a:r>
          </a:p>
        </p:txBody>
      </p:sp>
    </p:spTree>
    <p:extLst>
      <p:ext uri="{BB962C8B-B14F-4D97-AF65-F5344CB8AC3E}">
        <p14:creationId xmlns:p14="http://schemas.microsoft.com/office/powerpoint/2010/main" xmlns="" val="13460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764704"/>
            <a:ext cx="4968552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40.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може</a:t>
            </a:r>
            <a:r>
              <a:rPr lang="ru-RU" b="1" dirty="0">
                <a:solidFill>
                  <a:srgbClr val="002060"/>
                </a:solidFill>
              </a:rPr>
              <a:t> половина восьми </a:t>
            </a:r>
            <a:r>
              <a:rPr lang="ru-RU" b="1" dirty="0" err="1">
                <a:solidFill>
                  <a:srgbClr val="002060"/>
                </a:solidFill>
              </a:rPr>
              <a:t>дорівнювати</a:t>
            </a:r>
            <a:r>
              <a:rPr lang="ru-RU" b="1" dirty="0">
                <a:solidFill>
                  <a:srgbClr val="002060"/>
                </a:solidFill>
              </a:rPr>
              <a:t> нулю?</a:t>
            </a: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915816" y="3780456"/>
            <a:ext cx="4176464" cy="2240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Може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якщо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запис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цифри</a:t>
            </a:r>
            <a:r>
              <a:rPr lang="ru-RU" sz="2800" b="1" dirty="0">
                <a:solidFill>
                  <a:srgbClr val="0070C0"/>
                </a:solidFill>
              </a:rPr>
              <a:t> 8 </a:t>
            </a:r>
            <a:r>
              <a:rPr lang="ru-RU" sz="2800" b="1" dirty="0" err="1" smtClean="0">
                <a:solidFill>
                  <a:srgbClr val="0070C0"/>
                </a:solidFill>
              </a:rPr>
              <a:t>розділити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навпіл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горизонтальною </a:t>
            </a:r>
            <a:r>
              <a:rPr lang="ru-RU" sz="2800" b="1" dirty="0" err="1">
                <a:solidFill>
                  <a:srgbClr val="0070C0"/>
                </a:solidFill>
              </a:rPr>
              <a:t>рискою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29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484784"/>
            <a:ext cx="6264696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41.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різних</a:t>
            </a:r>
            <a:r>
              <a:rPr lang="ru-RU" b="1" dirty="0" smtClean="0">
                <a:solidFill>
                  <a:srgbClr val="002060"/>
                </a:solidFill>
              </a:rPr>
              <a:t> цифр </a:t>
            </a:r>
            <a:r>
              <a:rPr lang="ru-RU" b="1" dirty="0" err="1" smtClean="0">
                <a:solidFill>
                  <a:srgbClr val="002060"/>
                </a:solidFill>
              </a:rPr>
              <a:t>слід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використати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скласти</a:t>
            </a:r>
            <a:r>
              <a:rPr lang="ru-RU" b="1" dirty="0" smtClean="0">
                <a:solidFill>
                  <a:srgbClr val="002060"/>
                </a:solidFill>
              </a:rPr>
              <a:t> число 100?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139952" y="5229200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Дві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цифри</a:t>
            </a:r>
            <a:r>
              <a:rPr lang="ru-RU" sz="3200" b="1" dirty="0" smtClean="0">
                <a:solidFill>
                  <a:srgbClr val="FF0000"/>
                </a:solidFill>
              </a:rPr>
              <a:t>: нуль та один.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2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81903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88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1340768"/>
            <a:ext cx="5184577" cy="3013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42. 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двох</a:t>
            </a:r>
            <a:r>
              <a:rPr lang="ru-RU" dirty="0">
                <a:solidFill>
                  <a:srgbClr val="002060"/>
                </a:solidFill>
              </a:rPr>
              <a:t> чисел </a:t>
            </a:r>
            <a:r>
              <a:rPr lang="ru-RU" dirty="0" err="1">
                <a:solidFill>
                  <a:srgbClr val="002060"/>
                </a:solidFill>
              </a:rPr>
              <a:t>кількість</a:t>
            </a:r>
            <a:r>
              <a:rPr lang="ru-RU" dirty="0">
                <a:solidFill>
                  <a:srgbClr val="002060"/>
                </a:solidFill>
              </a:rPr>
              <a:t> цифр </a:t>
            </a:r>
            <a:r>
              <a:rPr lang="ru-RU" dirty="0" err="1" smtClean="0">
                <a:solidFill>
                  <a:srgbClr val="002060"/>
                </a:solidFill>
              </a:rPr>
              <a:t>дорівнює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букв, за </a:t>
            </a:r>
            <a:r>
              <a:rPr lang="ru-RU" dirty="0" err="1">
                <a:solidFill>
                  <a:srgbClr val="002060"/>
                </a:solidFill>
              </a:rPr>
              <a:t>допомогою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записані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</a:t>
            </a:r>
            <a:r>
              <a:rPr lang="ru-RU" dirty="0">
                <a:solidFill>
                  <a:srgbClr val="002060"/>
                </a:solidFill>
              </a:rPr>
              <a:t> числа?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581127"/>
            <a:ext cx="4176464" cy="1080121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100 — сто;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 </a:t>
            </a:r>
            <a:r>
              <a:rPr lang="ru-RU" sz="3200" dirty="0">
                <a:solidFill>
                  <a:srgbClr val="FF0000"/>
                </a:solidFill>
              </a:rPr>
              <a:t>000 000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— </a:t>
            </a:r>
            <a:r>
              <a:rPr lang="ru-RU" sz="3200" dirty="0" err="1">
                <a:solidFill>
                  <a:srgbClr val="FF0000"/>
                </a:solidFill>
              </a:rPr>
              <a:t>мільйон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239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620689"/>
            <a:ext cx="5328592" cy="266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43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Сума </a:t>
            </a:r>
            <a:r>
              <a:rPr lang="ru-RU" b="1" dirty="0" err="1">
                <a:solidFill>
                  <a:srgbClr val="002060"/>
                </a:solidFill>
              </a:rPr>
              <a:t>яких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двох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натуральних</a:t>
            </a:r>
            <a:r>
              <a:rPr lang="ru-RU" b="1" dirty="0">
                <a:solidFill>
                  <a:srgbClr val="002060"/>
                </a:solidFill>
              </a:rPr>
              <a:t> чисел </a:t>
            </a:r>
            <a:r>
              <a:rPr lang="ru-RU" b="1" dirty="0" err="1" smtClean="0">
                <a:solidFill>
                  <a:srgbClr val="002060"/>
                </a:solidFill>
              </a:rPr>
              <a:t>більша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добутку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915816" y="4077553"/>
            <a:ext cx="4032448" cy="1224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800" b="1" dirty="0">
                <a:solidFill>
                  <a:srgbClr val="0070C0"/>
                </a:solidFill>
              </a:rPr>
              <a:t>. Будь-</a:t>
            </a:r>
            <a:r>
              <a:rPr lang="ru-RU" sz="2800" b="1" dirty="0" err="1">
                <a:solidFill>
                  <a:srgbClr val="0070C0"/>
                </a:solidFill>
              </a:rPr>
              <a:t>яких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двох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натуральних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чисел, </a:t>
            </a:r>
            <a:r>
              <a:rPr lang="ru-RU" sz="2800" b="1" dirty="0" err="1" smtClean="0">
                <a:solidFill>
                  <a:srgbClr val="0070C0"/>
                </a:solidFill>
              </a:rPr>
              <a:t>одне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яких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дорівнює</a:t>
            </a:r>
            <a:r>
              <a:rPr lang="ru-RU" sz="2800" b="1" dirty="0">
                <a:solidFill>
                  <a:srgbClr val="0070C0"/>
                </a:solidFill>
              </a:rPr>
              <a:t> 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1" y="5203730"/>
            <a:ext cx="2088232" cy="1465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012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978795"/>
            <a:ext cx="6264696" cy="273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. У парку </a:t>
            </a:r>
            <a:r>
              <a:rPr lang="ru-RU" b="1" dirty="0" err="1" smtClean="0">
                <a:solidFill>
                  <a:srgbClr val="002060"/>
                </a:solidFill>
              </a:rPr>
              <a:t>вісім</a:t>
            </a:r>
            <a:r>
              <a:rPr lang="ru-RU" b="1" dirty="0" smtClean="0">
                <a:solidFill>
                  <a:srgbClr val="002060"/>
                </a:solidFill>
              </a:rPr>
              <a:t> лавок. Три з них </a:t>
            </a:r>
            <a:r>
              <a:rPr lang="ru-RU" b="1" dirty="0" err="1" smtClean="0">
                <a:solidFill>
                  <a:srgbClr val="002060"/>
                </a:solidFill>
              </a:rPr>
              <a:t>пофарбували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стало лавок у парку?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44007" y="5445224"/>
            <a:ext cx="3168353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</a:rPr>
              <a:t>Вісім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2592288" cy="2916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456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5256584" cy="2808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Коли </a:t>
            </a:r>
            <a:r>
              <a:rPr lang="ru-RU" dirty="0" err="1">
                <a:solidFill>
                  <a:srgbClr val="002060"/>
                </a:solidFill>
              </a:rPr>
              <a:t>одиниця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дорівнює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трьомстам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шістдесяти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п’яти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п’ятдесяти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двом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дванадцяти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1" y="4581128"/>
            <a:ext cx="4608512" cy="122413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Коли </a:t>
            </a:r>
            <a:r>
              <a:rPr lang="ru-RU" sz="3200" dirty="0" err="1">
                <a:solidFill>
                  <a:srgbClr val="FF0000"/>
                </a:solidFill>
              </a:rPr>
              <a:t>це</a:t>
            </a:r>
            <a:r>
              <a:rPr lang="ru-RU" sz="3200" dirty="0">
                <a:solidFill>
                  <a:srgbClr val="FF0000"/>
                </a:solidFill>
              </a:rPr>
              <a:t> один </a:t>
            </a:r>
            <a:r>
              <a:rPr lang="ru-RU" sz="3200" dirty="0" err="1">
                <a:solidFill>
                  <a:srgbClr val="FF0000"/>
                </a:solidFill>
              </a:rPr>
              <a:t>рік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045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548680"/>
            <a:ext cx="5040560" cy="2464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46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слід</a:t>
            </a:r>
            <a:r>
              <a:rPr lang="ru-RU" b="1" dirty="0">
                <a:solidFill>
                  <a:srgbClr val="002060"/>
                </a:solidFill>
              </a:rPr>
              <a:t> провести </a:t>
            </a:r>
            <a:r>
              <a:rPr lang="ru-RU" b="1" dirty="0" err="1">
                <a:solidFill>
                  <a:srgbClr val="002060"/>
                </a:solidFill>
              </a:rPr>
              <a:t>пряму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щоб</a:t>
            </a:r>
            <a:r>
              <a:rPr lang="ru-RU" b="1" dirty="0">
                <a:solidFill>
                  <a:srgbClr val="002060"/>
                </a:solidFill>
              </a:rPr>
              <a:t> вона </a:t>
            </a:r>
            <a:r>
              <a:rPr lang="ru-RU" b="1" dirty="0" err="1" smtClean="0">
                <a:solidFill>
                  <a:srgbClr val="002060"/>
                </a:solidFill>
              </a:rPr>
              <a:t>перетинала</a:t>
            </a:r>
            <a:r>
              <a:rPr lang="ru-RU" b="1" dirty="0" smtClean="0">
                <a:solidFill>
                  <a:srgbClr val="002060"/>
                </a:solidFill>
              </a:rPr>
              <a:t> три </a:t>
            </a:r>
            <a:r>
              <a:rPr lang="ru-RU" b="1" dirty="0" err="1">
                <a:solidFill>
                  <a:srgbClr val="002060"/>
                </a:solidFill>
              </a:rPr>
              <a:t>сторони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трикутника</a:t>
            </a:r>
            <a:r>
              <a:rPr lang="ru-RU" b="1" dirty="0">
                <a:solidFill>
                  <a:srgbClr val="00206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43808" y="3789040"/>
            <a:ext cx="4320479" cy="2592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800" b="1" dirty="0">
                <a:solidFill>
                  <a:srgbClr val="0070C0"/>
                </a:solidFill>
              </a:rPr>
              <a:t>. Пряма повинна </a:t>
            </a:r>
            <a:r>
              <a:rPr lang="ru-RU" sz="2800" b="1" dirty="0" err="1">
                <a:solidFill>
                  <a:srgbClr val="0070C0"/>
                </a:solidFill>
              </a:rPr>
              <a:t>проходити</a:t>
            </a:r>
            <a:r>
              <a:rPr lang="ru-RU" sz="2800" b="1" dirty="0">
                <a:solidFill>
                  <a:srgbClr val="0070C0"/>
                </a:solidFill>
              </a:rPr>
              <a:t> через </a:t>
            </a:r>
            <a:r>
              <a:rPr lang="ru-RU" sz="2800" b="1" dirty="0" smtClean="0">
                <a:solidFill>
                  <a:srgbClr val="0070C0"/>
                </a:solidFill>
              </a:rPr>
              <a:t>одну з </a:t>
            </a:r>
            <a:r>
              <a:rPr lang="ru-RU" sz="2800" b="1" dirty="0">
                <a:solidFill>
                  <a:srgbClr val="0070C0"/>
                </a:solidFill>
              </a:rPr>
              <a:t>вершин </a:t>
            </a:r>
            <a:r>
              <a:rPr lang="ru-RU" sz="2800" b="1" dirty="0" err="1">
                <a:solidFill>
                  <a:srgbClr val="0070C0"/>
                </a:solidFill>
              </a:rPr>
              <a:t>трикутника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перетинати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протилежну</a:t>
            </a:r>
            <a:r>
              <a:rPr lang="ru-RU" sz="2800" b="1" dirty="0" smtClean="0">
                <a:solidFill>
                  <a:srgbClr val="0070C0"/>
                </a:solidFill>
              </a:rPr>
              <a:t> сторону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475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412776"/>
            <a:ext cx="6336704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47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буде: два плюс два </a:t>
            </a:r>
            <a:r>
              <a:rPr lang="ru-RU" b="1" dirty="0" err="1" smtClean="0">
                <a:solidFill>
                  <a:srgbClr val="002060"/>
                </a:solidFill>
              </a:rPr>
              <a:t>поділити</a:t>
            </a:r>
            <a:r>
              <a:rPr lang="ru-RU" b="1" dirty="0" smtClean="0">
                <a:solidFill>
                  <a:srgbClr val="002060"/>
                </a:solidFill>
              </a:rPr>
              <a:t> на два?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80112" y="5157192"/>
            <a:ext cx="2232248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2+2/2=3.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8614"/>
            <a:ext cx="3945920" cy="3139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8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692696"/>
            <a:ext cx="5184576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більше</a:t>
            </a:r>
            <a:r>
              <a:rPr lang="ru-RU" b="1" dirty="0">
                <a:solidFill>
                  <a:srgbClr val="002060"/>
                </a:solidFill>
              </a:rPr>
              <a:t>: сума </a:t>
            </a:r>
            <a:r>
              <a:rPr lang="ru-RU" b="1" dirty="0" err="1">
                <a:solidFill>
                  <a:srgbClr val="002060"/>
                </a:solidFill>
              </a:rPr>
              <a:t>всіх</a:t>
            </a:r>
            <a:r>
              <a:rPr lang="ru-RU" b="1" dirty="0">
                <a:solidFill>
                  <a:srgbClr val="002060"/>
                </a:solidFill>
              </a:rPr>
              <a:t> цифр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добуток</a:t>
            </a:r>
            <a:r>
              <a:rPr lang="ru-RU" b="1" dirty="0">
                <a:solidFill>
                  <a:srgbClr val="002060"/>
                </a:solidFill>
              </a:rPr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411761" y="4077073"/>
            <a:ext cx="4896543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800" b="1" dirty="0">
                <a:solidFill>
                  <a:srgbClr val="0070C0"/>
                </a:solidFill>
              </a:rPr>
              <a:t>. Сума, </a:t>
            </a:r>
            <a:r>
              <a:rPr lang="ru-RU" sz="2800" b="1" dirty="0" err="1">
                <a:solidFill>
                  <a:srgbClr val="0070C0"/>
                </a:solidFill>
              </a:rPr>
              <a:t>бо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добуток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дорівнює</a:t>
            </a:r>
            <a:r>
              <a:rPr lang="ru-RU" sz="2800" b="1" dirty="0">
                <a:solidFill>
                  <a:srgbClr val="0070C0"/>
                </a:solidFill>
              </a:rPr>
              <a:t> нулю.</a:t>
            </a:r>
          </a:p>
        </p:txBody>
      </p:sp>
    </p:spTree>
    <p:extLst>
      <p:ext uri="{BB962C8B-B14F-4D97-AF65-F5344CB8AC3E}">
        <p14:creationId xmlns:p14="http://schemas.microsoft.com/office/powerpoint/2010/main" xmlns="" val="29013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940158"/>
            <a:ext cx="5904656" cy="3039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Учня</a:t>
            </a:r>
            <a:r>
              <a:rPr lang="ru-RU" b="1" dirty="0" smtClean="0">
                <a:solidFill>
                  <a:srgbClr val="002060"/>
                </a:solidFill>
              </a:rPr>
              <a:t> запитали </a:t>
            </a:r>
            <a:r>
              <a:rPr lang="ru-RU" b="1" dirty="0" err="1" smtClean="0">
                <a:solidFill>
                  <a:srgbClr val="002060"/>
                </a:solidFill>
              </a:rPr>
              <a:t>скільки</a:t>
            </a:r>
            <a:r>
              <a:rPr lang="ru-RU" b="1" dirty="0" smtClean="0">
                <a:solidFill>
                  <a:srgbClr val="002060"/>
                </a:solidFill>
              </a:rPr>
              <a:t> буде сто сорок і сто сорок.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відповів</a:t>
            </a:r>
            <a:r>
              <a:rPr lang="ru-RU" b="1" dirty="0" smtClean="0">
                <a:solidFill>
                  <a:srgbClr val="002060"/>
                </a:solidFill>
              </a:rPr>
              <a:t>: «</a:t>
            </a:r>
            <a:r>
              <a:rPr lang="ru-RU" b="1" dirty="0" err="1" smtClean="0">
                <a:solidFill>
                  <a:srgbClr val="002060"/>
                </a:solidFill>
              </a:rPr>
              <a:t>Двісті</a:t>
            </a:r>
            <a:r>
              <a:rPr lang="ru-RU" b="1" dirty="0" smtClean="0">
                <a:solidFill>
                  <a:srgbClr val="002060"/>
                </a:solidFill>
              </a:rPr>
              <a:t>». Як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міркував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275856" y="4365104"/>
            <a:ext cx="3960440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 smtClean="0">
                <a:solidFill>
                  <a:srgbClr val="0070C0"/>
                </a:solidFill>
              </a:rPr>
              <a:t>. 100 сорок + 100 сорок = 200 сорок.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4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764704"/>
            <a:ext cx="6696744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49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Недалеко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берега </a:t>
            </a:r>
            <a:r>
              <a:rPr lang="ru-RU" b="1" dirty="0" err="1" smtClean="0">
                <a:solidFill>
                  <a:srgbClr val="002060"/>
                </a:solidFill>
              </a:rPr>
              <a:t>стоїть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корабель</a:t>
            </a:r>
            <a:r>
              <a:rPr lang="ru-RU" b="1" dirty="0" smtClean="0">
                <a:solidFill>
                  <a:srgbClr val="002060"/>
                </a:solidFill>
              </a:rPr>
              <a:t>. З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борту спущено у воду </a:t>
            </a:r>
            <a:r>
              <a:rPr lang="ru-RU" b="1" dirty="0" err="1" smtClean="0">
                <a:solidFill>
                  <a:srgbClr val="002060"/>
                </a:solidFill>
              </a:rPr>
              <a:t>мотузяну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драбину</a:t>
            </a:r>
            <a:r>
              <a:rPr lang="ru-RU" b="1" dirty="0" smtClean="0">
                <a:solidFill>
                  <a:srgbClr val="002060"/>
                </a:solidFill>
              </a:rPr>
              <a:t>, на </a:t>
            </a:r>
            <a:r>
              <a:rPr lang="ru-RU" b="1" dirty="0" err="1" smtClean="0">
                <a:solidFill>
                  <a:srgbClr val="002060"/>
                </a:solidFill>
              </a:rPr>
              <a:t>якій</a:t>
            </a:r>
            <a:r>
              <a:rPr lang="ru-RU" b="1" dirty="0" smtClean="0">
                <a:solidFill>
                  <a:srgbClr val="002060"/>
                </a:solidFill>
              </a:rPr>
              <a:t> 10 </a:t>
            </a:r>
            <a:r>
              <a:rPr lang="ru-RU" b="1" dirty="0" err="1" smtClean="0">
                <a:solidFill>
                  <a:srgbClr val="002060"/>
                </a:solidFill>
              </a:rPr>
              <a:t>щаблів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відстань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ними 30 см. </a:t>
            </a:r>
            <a:r>
              <a:rPr lang="ru-RU" b="1" dirty="0" err="1" smtClean="0">
                <a:solidFill>
                  <a:srgbClr val="002060"/>
                </a:solidFill>
              </a:rPr>
              <a:t>Найнижчий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щабель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торкається</a:t>
            </a:r>
            <a:r>
              <a:rPr lang="ru-RU" b="1" dirty="0" smtClean="0">
                <a:solidFill>
                  <a:srgbClr val="002060"/>
                </a:solidFill>
              </a:rPr>
              <a:t> води. Океан </a:t>
            </a:r>
            <a:r>
              <a:rPr lang="ru-RU" b="1" dirty="0" err="1" smtClean="0">
                <a:solidFill>
                  <a:srgbClr val="002060"/>
                </a:solidFill>
              </a:rPr>
              <a:t>спокійний</a:t>
            </a:r>
            <a:r>
              <a:rPr lang="ru-RU" b="1" dirty="0" smtClean="0">
                <a:solidFill>
                  <a:srgbClr val="002060"/>
                </a:solidFill>
              </a:rPr>
              <a:t>, але </a:t>
            </a:r>
            <a:r>
              <a:rPr lang="ru-RU" b="1" dirty="0" err="1" smtClean="0">
                <a:solidFill>
                  <a:srgbClr val="002060"/>
                </a:solidFill>
              </a:rPr>
              <a:t>починається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приплив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внаслідок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якого</a:t>
            </a:r>
            <a:r>
              <a:rPr lang="ru-RU" b="1" dirty="0" smtClean="0">
                <a:solidFill>
                  <a:srgbClr val="002060"/>
                </a:solidFill>
              </a:rPr>
              <a:t> вода </a:t>
            </a:r>
            <a:r>
              <a:rPr lang="ru-RU" b="1" dirty="0" err="1" smtClean="0">
                <a:solidFill>
                  <a:srgbClr val="002060"/>
                </a:solidFill>
              </a:rPr>
              <a:t>щогодини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підіймається</a:t>
            </a:r>
            <a:r>
              <a:rPr lang="ru-RU" b="1" dirty="0" smtClean="0">
                <a:solidFill>
                  <a:srgbClr val="002060"/>
                </a:solidFill>
              </a:rPr>
              <a:t> на 10 см. Через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час </a:t>
            </a:r>
            <a:r>
              <a:rPr lang="ru-RU" b="1" dirty="0" err="1" smtClean="0">
                <a:solidFill>
                  <a:srgbClr val="002060"/>
                </a:solidFill>
              </a:rPr>
              <a:t>третій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щабель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зануриться</a:t>
            </a:r>
            <a:r>
              <a:rPr lang="ru-RU" b="1" dirty="0" smtClean="0">
                <a:solidFill>
                  <a:srgbClr val="002060"/>
                </a:solidFill>
              </a:rPr>
              <a:t> у воду?  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923928" y="4509121"/>
            <a:ext cx="396044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Щабель</a:t>
            </a:r>
            <a:r>
              <a:rPr lang="ru-RU" sz="2400" b="1" dirty="0" smtClean="0">
                <a:solidFill>
                  <a:srgbClr val="FF0000"/>
                </a:solidFill>
              </a:rPr>
              <a:t> не </a:t>
            </a:r>
            <a:r>
              <a:rPr lang="ru-RU" sz="2400" b="1" dirty="0" err="1" smtClean="0">
                <a:solidFill>
                  <a:srgbClr val="FF0000"/>
                </a:solidFill>
              </a:rPr>
              <a:t>може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зануритися</a:t>
            </a:r>
            <a:r>
              <a:rPr lang="ru-RU" sz="2400" b="1" dirty="0" smtClean="0">
                <a:solidFill>
                  <a:srgbClr val="FF0000"/>
                </a:solidFill>
              </a:rPr>
              <a:t> у воду, </a:t>
            </a:r>
            <a:r>
              <a:rPr lang="ru-RU" sz="2400" b="1" dirty="0" err="1" smtClean="0">
                <a:solidFill>
                  <a:srgbClr val="FF0000"/>
                </a:solidFill>
              </a:rPr>
              <a:t>оскільки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під</a:t>
            </a:r>
            <a:r>
              <a:rPr lang="ru-RU" sz="2400" b="1" dirty="0" smtClean="0">
                <a:solidFill>
                  <a:srgbClr val="FF0000"/>
                </a:solidFill>
              </a:rPr>
              <a:t> час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припливу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також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підіймається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80282"/>
            <a:ext cx="2520280" cy="303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1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692696"/>
            <a:ext cx="5400600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Яке з </a:t>
            </a:r>
            <a:r>
              <a:rPr lang="ru-RU" b="1" dirty="0" err="1">
                <a:solidFill>
                  <a:srgbClr val="002060"/>
                </a:solidFill>
              </a:rPr>
              <a:t>цілих</a:t>
            </a:r>
            <a:r>
              <a:rPr lang="ru-RU" b="1" dirty="0">
                <a:solidFill>
                  <a:srgbClr val="002060"/>
                </a:solidFill>
              </a:rPr>
              <a:t> чисел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найбільшу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дільників</a:t>
            </a:r>
            <a:r>
              <a:rPr lang="ru-RU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264794" y="4581128"/>
            <a:ext cx="286968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>
                <a:solidFill>
                  <a:srgbClr val="0070C0"/>
                </a:solidFill>
              </a:rPr>
              <a:t>. 0.</a:t>
            </a:r>
          </a:p>
        </p:txBody>
      </p:sp>
    </p:spTree>
    <p:extLst>
      <p:ext uri="{BB962C8B-B14F-4D97-AF65-F5344CB8AC3E}">
        <p14:creationId xmlns:p14="http://schemas.microsoft.com/office/powerpoint/2010/main" xmlns="" val="589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268760"/>
            <a:ext cx="6336704" cy="1584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51.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спільного</a:t>
            </a:r>
            <a:r>
              <a:rPr lang="ru-RU" b="1" dirty="0" smtClean="0">
                <a:solidFill>
                  <a:srgbClr val="002060"/>
                </a:solidFill>
              </a:rPr>
              <a:t> у дерева і у </a:t>
            </a:r>
            <a:r>
              <a:rPr lang="ru-RU" b="1" dirty="0" err="1" smtClean="0">
                <a:solidFill>
                  <a:srgbClr val="002060"/>
                </a:solidFill>
              </a:rPr>
              <a:t>алгебри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331640" y="5661248"/>
            <a:ext cx="4464496" cy="7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3200" b="1" dirty="0" smtClean="0">
                <a:solidFill>
                  <a:srgbClr val="FF0000"/>
                </a:solidFill>
              </a:rPr>
              <a:t>. І там  і там є </a:t>
            </a:r>
            <a:r>
              <a:rPr lang="ru-RU" sz="3200" b="1" dirty="0" err="1" smtClean="0">
                <a:solidFill>
                  <a:srgbClr val="FF0000"/>
                </a:solidFill>
              </a:rPr>
              <a:t>корені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4161307" cy="3120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97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394564"/>
            <a:ext cx="5112568" cy="2530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52.    2/3 </a:t>
            </a:r>
            <a:r>
              <a:rPr lang="ru-RU" b="1" dirty="0" smtClean="0">
                <a:solidFill>
                  <a:srgbClr val="002060"/>
                </a:solidFill>
              </a:rPr>
              <a:t>числа </a:t>
            </a:r>
            <a:r>
              <a:rPr lang="ru-RU" b="1" dirty="0" err="1">
                <a:solidFill>
                  <a:srgbClr val="002060"/>
                </a:solidFill>
              </a:rPr>
              <a:t>дорівнюють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3/5. </a:t>
            </a:r>
            <a:r>
              <a:rPr lang="ru-RU" b="1" dirty="0">
                <a:solidFill>
                  <a:srgbClr val="002060"/>
                </a:solidFill>
              </a:rPr>
              <a:t>Яке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число?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915817" y="4437112"/>
            <a:ext cx="396044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3200" b="1" dirty="0" smtClean="0">
                <a:solidFill>
                  <a:srgbClr val="0070C0"/>
                </a:solidFill>
              </a:rPr>
              <a:t>. Нуль.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1484784"/>
            <a:ext cx="6336703" cy="25202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Якою</a:t>
            </a:r>
            <a:r>
              <a:rPr lang="ru-RU" dirty="0">
                <a:solidFill>
                  <a:srgbClr val="002060"/>
                </a:solidFill>
              </a:rPr>
              <a:t> цифрою </a:t>
            </a:r>
            <a:r>
              <a:rPr lang="ru-RU" dirty="0" err="1">
                <a:solidFill>
                  <a:srgbClr val="002060"/>
                </a:solidFill>
              </a:rPr>
              <a:t>закінчується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добуток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натуральних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чисел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1 до 13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5085184"/>
            <a:ext cx="2808313" cy="100811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Відповідь</a:t>
            </a:r>
            <a:r>
              <a:rPr lang="ru-RU" sz="3200" b="1" dirty="0">
                <a:solidFill>
                  <a:srgbClr val="FF0000"/>
                </a:solidFill>
              </a:rPr>
              <a:t>. Нулем.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33056"/>
            <a:ext cx="3945920" cy="3139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334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535" y="1988840"/>
            <a:ext cx="6000833" cy="21602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Як, не </a:t>
            </a:r>
            <a:r>
              <a:rPr lang="ru-RU" dirty="0" err="1">
                <a:solidFill>
                  <a:srgbClr val="002060"/>
                </a:solidFill>
              </a:rPr>
              <a:t>користуючись</a:t>
            </a:r>
            <a:r>
              <a:rPr lang="ru-RU" dirty="0">
                <a:solidFill>
                  <a:srgbClr val="002060"/>
                </a:solidFill>
              </a:rPr>
              <a:t> метром,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стрічки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довжиною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4 м </a:t>
            </a:r>
            <a:r>
              <a:rPr lang="ru-RU" dirty="0" err="1">
                <a:solidFill>
                  <a:srgbClr val="002060"/>
                </a:solidFill>
              </a:rPr>
              <a:t>відрізати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триметрову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стрічку</a:t>
            </a:r>
            <a:r>
              <a:rPr lang="ru-RU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7" y="4509120"/>
            <a:ext cx="5544616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Відповідь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Скласти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стрічку</a:t>
            </a:r>
            <a:r>
              <a:rPr lang="ru-RU" sz="3200" dirty="0">
                <a:solidFill>
                  <a:srgbClr val="FF0000"/>
                </a:solidFill>
              </a:rPr>
              <a:t> вчетверо і </a:t>
            </a:r>
            <a:r>
              <a:rPr lang="ru-RU" sz="3200" dirty="0" err="1" smtClean="0">
                <a:solidFill>
                  <a:srgbClr val="FF0000"/>
                </a:solidFill>
              </a:rPr>
              <a:t>відрізати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четверту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частину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500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24744"/>
            <a:ext cx="5544616" cy="273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кишені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лежить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монети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загальну</a:t>
            </a:r>
            <a:r>
              <a:rPr lang="ru-RU" b="1" dirty="0" smtClean="0">
                <a:solidFill>
                  <a:srgbClr val="002060"/>
                </a:solidFill>
              </a:rPr>
              <a:t> суму 15 коп. Одна з них не п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ru-RU" b="1" dirty="0" err="1" smtClean="0">
                <a:solidFill>
                  <a:srgbClr val="002060"/>
                </a:solidFill>
              </a:rPr>
              <a:t>ятак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монети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347865" y="4527448"/>
            <a:ext cx="3744416" cy="13735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70C0"/>
                </a:solidFill>
              </a:rPr>
              <a:t>. 10 к. і 5 к., </a:t>
            </a:r>
            <a:r>
              <a:rPr lang="ru-RU" sz="2800" b="1" dirty="0" err="1" smtClean="0">
                <a:solidFill>
                  <a:srgbClr val="0070C0"/>
                </a:solidFill>
              </a:rPr>
              <a:t>бо</a:t>
            </a:r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умові</a:t>
            </a:r>
            <a:r>
              <a:rPr lang="ru-RU" sz="2800" b="1" dirty="0" smtClean="0">
                <a:solidFill>
                  <a:srgbClr val="0070C0"/>
                </a:solidFill>
              </a:rPr>
              <a:t> задач сказано, </a:t>
            </a:r>
            <a:r>
              <a:rPr lang="ru-RU" sz="2800" b="1" dirty="0" err="1" smtClean="0">
                <a:solidFill>
                  <a:srgbClr val="0070C0"/>
                </a:solidFill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тільки</a:t>
            </a:r>
            <a:r>
              <a:rPr lang="ru-RU" sz="2800" b="1" dirty="0" smtClean="0">
                <a:solidFill>
                  <a:srgbClr val="0070C0"/>
                </a:solidFill>
              </a:rPr>
              <a:t> одна монета не п</a:t>
            </a:r>
            <a:r>
              <a:rPr lang="en-US" sz="2800" b="1" dirty="0" smtClean="0">
                <a:solidFill>
                  <a:srgbClr val="0070C0"/>
                </a:solidFill>
              </a:rPr>
              <a:t>’</a:t>
            </a:r>
            <a:r>
              <a:rPr lang="ru-RU" sz="2800" b="1" dirty="0" err="1" smtClean="0">
                <a:solidFill>
                  <a:srgbClr val="0070C0"/>
                </a:solidFill>
              </a:rPr>
              <a:t>ятак</a:t>
            </a:r>
            <a:r>
              <a:rPr lang="ru-RU" sz="2800" b="1" dirty="0" smtClean="0">
                <a:solidFill>
                  <a:srgbClr val="0070C0"/>
                </a:solidFill>
              </a:rPr>
              <a:t> 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7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336704" cy="23762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8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Скільки</a:t>
            </a:r>
            <a:r>
              <a:rPr lang="ru-RU" dirty="0">
                <a:solidFill>
                  <a:srgbClr val="002060"/>
                </a:solidFill>
              </a:rPr>
              <a:t> буде,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тринадцяти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відняти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середину?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4941168"/>
            <a:ext cx="3600400" cy="1440161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Відповідь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Тридцять</a:t>
            </a:r>
            <a:r>
              <a:rPr lang="ru-RU" sz="3200" b="1" dirty="0">
                <a:solidFill>
                  <a:srgbClr val="FF0000"/>
                </a:solidFill>
              </a:rPr>
              <a:t>: три-на-</a:t>
            </a:r>
            <a:r>
              <a:rPr lang="ru-RU" sz="3200" b="1" dirty="0" err="1">
                <a:solidFill>
                  <a:srgbClr val="FF0000"/>
                </a:solidFill>
              </a:rPr>
              <a:t>дцять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408497"/>
            <a:ext cx="2808312" cy="3449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45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1351</Words>
  <Application>Microsoft Office PowerPoint</Application>
  <PresentationFormat>Экран (4:3)</PresentationFormat>
  <Paragraphs>115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Вікторина “Математичний марафон”</vt:lpstr>
      <vt:lpstr>Слайд 2</vt:lpstr>
      <vt:lpstr>Слайд 3</vt:lpstr>
      <vt:lpstr>3. Один хлопчик зірвав за годину 12,5 кг яблук. Скільки яблук зірвуть за годину 5 хлопчиків?</vt:lpstr>
      <vt:lpstr>Слайд 5</vt:lpstr>
      <vt:lpstr>5. Якою цифрою закінчується добуток усіх натуральних чисел від 1 до 13?</vt:lpstr>
      <vt:lpstr>6. Як, не користуючись метром, від стрічки довжиною 4 м відрізати триметрову стрічку? </vt:lpstr>
      <vt:lpstr>Слайд 8</vt:lpstr>
      <vt:lpstr>8. Скільки буде, якщо від тринадцяти відняти середину? </vt:lpstr>
      <vt:lpstr>9. У батька є син, який удвічі молодший за нього. Син народився тоді, коли батькові було 24 роки. Скільки нині років сину? </vt:lpstr>
      <vt:lpstr>Слайд 11</vt:lpstr>
      <vt:lpstr>11. Жило триста котів і один чоловік. Скільки було всього ніг?</vt:lpstr>
      <vt:lpstr>12. Семеро чекали восьмого 14 хв. Скільки хвилин витратив на чекання кожен? </vt:lpstr>
      <vt:lpstr>Слайд 14</vt:lpstr>
      <vt:lpstr>Слайд 15</vt:lpstr>
      <vt:lpstr>15. Коли ми дивлячись на цифру «два» кажемо «десять»?</vt:lpstr>
      <vt:lpstr>Слайд 17</vt:lpstr>
      <vt:lpstr>Слайд 18</vt:lpstr>
      <vt:lpstr>18. Дві матері і дві дочки порівну поділили між собою три яблука. Як так вийшло? </vt:lpstr>
      <vt:lpstr>Слайд 20</vt:lpstr>
      <vt:lpstr>Слайд 21</vt:lpstr>
      <vt:lpstr>21. Тракторист, їдучи в село, зустрів три легкових автомобілі та вантажівку. Скільки машин їхало у село?</vt:lpstr>
      <vt:lpstr>Слайд 23</vt:lpstr>
      <vt:lpstr>Слайд 24</vt:lpstr>
      <vt:lpstr>24. У тварини дві праві і дві ліві ноги, дві ноги попереду і дві ноги позаду. Скільки всього ніг у тварини? </vt:lpstr>
      <vt:lpstr>Слайд 26</vt:lpstr>
      <vt:lpstr>Слайд 27</vt:lpstr>
      <vt:lpstr>27. П’ятеро рибалок за 5 днів з’їли    5 судаків. За скільки днів 10 рибалок з’їдять 10 судаків? </vt:lpstr>
      <vt:lpstr>Слайд 29</vt:lpstr>
      <vt:lpstr>Слайд 30</vt:lpstr>
      <vt:lpstr>30. Відомо, що 26 жовтня — це четвер. Назвіть дату наступного четверга? </vt:lpstr>
      <vt:lpstr>Слайд 32</vt:lpstr>
      <vt:lpstr>Слайд 33</vt:lpstr>
      <vt:lpstr>33. На столі стоять 5 склянок з молоком. Хлопчик випив одну склянку молока. Порожню склянку він поставив на стіл. Скільки склянок залишилося на столі?</vt:lpstr>
      <vt:lpstr>Слайд 35</vt:lpstr>
      <vt:lpstr>Слайд 36</vt:lpstr>
      <vt:lpstr>36. Один учень розв’язав задачу за хвилину. За який час розв’яжуть цю задачу 10 учнів? </vt:lpstr>
      <vt:lpstr>Слайд 38</vt:lpstr>
      <vt:lpstr>Слайд 39</vt:lpstr>
      <vt:lpstr>39. У поштовому відділенні за день прийняли 20 посилок загальною вагою 80,8 кг. Скільки важать 10 посилок? </vt:lpstr>
      <vt:lpstr>Слайд 41</vt:lpstr>
      <vt:lpstr>Слайд 42</vt:lpstr>
      <vt:lpstr>42. У яких двох чисел кількість цифр дорівнює кількості букв, за допомогою яких записані ці числа? </vt:lpstr>
      <vt:lpstr>Слайд 44</vt:lpstr>
      <vt:lpstr>Слайд 45</vt:lpstr>
      <vt:lpstr>45. Коли одиниця дорівнює трьомстам шістдесяти п’яти, п’ятдесяти двом і дванадцяти?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Математична гра “Розумники і розумниці”</dc:title>
  <dc:creator>Пользователь Windows</dc:creator>
  <cp:lastModifiedBy>Пользователь Windows</cp:lastModifiedBy>
  <cp:revision>2</cp:revision>
  <dcterms:created xsi:type="dcterms:W3CDTF">2019-07-06T13:24:14Z</dcterms:created>
  <dcterms:modified xsi:type="dcterms:W3CDTF">2019-08-03T20:15:51Z</dcterms:modified>
</cp:coreProperties>
</file>