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6" r:id="rId7"/>
    <p:sldId id="268" r:id="rId8"/>
    <p:sldId id="269" r:id="rId9"/>
    <p:sldId id="270" r:id="rId10"/>
    <p:sldId id="265" r:id="rId11"/>
    <p:sldId id="262" r:id="rId12"/>
    <p:sldId id="263" r:id="rId13"/>
    <p:sldId id="264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7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5937092059215644"/>
          <c:y val="6.074763819823592E-2"/>
          <c:w val="0.55772318700699919"/>
          <c:h val="0.79778808779350374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Так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1"/>
                <c:pt idx="0">
                  <c:v>1 питання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Ні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1"/>
                <c:pt idx="0">
                  <c:v>1 питання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128230912"/>
        <c:axId val="128232448"/>
        <c:axId val="0"/>
      </c:bar3DChart>
      <c:catAx>
        <c:axId val="128230912"/>
        <c:scaling>
          <c:orientation val="minMax"/>
        </c:scaling>
        <c:delete val="0"/>
        <c:axPos val="l"/>
        <c:majorTickMark val="out"/>
        <c:minorTickMark val="none"/>
        <c:tickLblPos val="nextTo"/>
        <c:crossAx val="128232448"/>
        <c:crosses val="autoZero"/>
        <c:auto val="1"/>
        <c:lblAlgn val="ctr"/>
        <c:lblOffset val="100"/>
        <c:noMultiLvlLbl val="0"/>
      </c:catAx>
      <c:valAx>
        <c:axId val="12823244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2823091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gradFill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65868108671686"/>
          <c:y val="8.6442267478629861E-2"/>
          <c:w val="0.78723517899720541"/>
          <c:h val="0.5246113593243160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 питання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за схемою</c:v>
                </c:pt>
                <c:pt idx="1">
                  <c:v>сам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2128256"/>
        <c:axId val="122129792"/>
        <c:axId val="0"/>
      </c:bar3DChart>
      <c:catAx>
        <c:axId val="122128256"/>
        <c:scaling>
          <c:orientation val="minMax"/>
        </c:scaling>
        <c:delete val="0"/>
        <c:axPos val="b"/>
        <c:majorTickMark val="out"/>
        <c:minorTickMark val="none"/>
        <c:tickLblPos val="nextTo"/>
        <c:crossAx val="122129792"/>
        <c:crosses val="autoZero"/>
        <c:auto val="1"/>
        <c:lblAlgn val="ctr"/>
        <c:lblOffset val="100"/>
        <c:noMultiLvlLbl val="0"/>
      </c:catAx>
      <c:valAx>
        <c:axId val="1221297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2128256"/>
        <c:crosses val="autoZero"/>
        <c:crossBetween val="between"/>
      </c:valAx>
    </c:plotArea>
    <c:plotVisOnly val="1"/>
    <c:dispBlanksAs val="gap"/>
    <c:showDLblsOverMax val="0"/>
  </c:chart>
  <c:spPr>
    <a:gradFill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Математика</c:v>
                </c:pt>
                <c:pt idx="1">
                  <c:v>навч.грамоти</c:v>
                </c:pt>
                <c:pt idx="2">
                  <c:v>ЯДС</c:v>
                </c:pt>
                <c:pt idx="3">
                  <c:v>Мистецтво</c:v>
                </c:pt>
                <c:pt idx="4">
                  <c:v>Технології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</c:v>
                </c:pt>
                <c:pt idx="1">
                  <c:v>2</c:v>
                </c:pt>
                <c:pt idx="2">
                  <c:v>6</c:v>
                </c:pt>
                <c:pt idx="3">
                  <c:v>6</c:v>
                </c:pt>
                <c:pt idx="4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до</c:v>
                </c:pt>
                <c:pt idx="1">
                  <c:v>після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після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до</c:v>
                </c:pt>
                <c:pt idx="1">
                  <c:v>після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1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8234240"/>
        <c:axId val="128235776"/>
        <c:axId val="0"/>
      </c:bar3DChart>
      <c:catAx>
        <c:axId val="128234240"/>
        <c:scaling>
          <c:orientation val="minMax"/>
        </c:scaling>
        <c:delete val="0"/>
        <c:axPos val="b"/>
        <c:majorTickMark val="out"/>
        <c:minorTickMark val="none"/>
        <c:tickLblPos val="nextTo"/>
        <c:crossAx val="128235776"/>
        <c:crosses val="autoZero"/>
        <c:auto val="1"/>
        <c:lblAlgn val="ctr"/>
        <c:lblOffset val="100"/>
        <c:noMultiLvlLbl val="0"/>
      </c:catAx>
      <c:valAx>
        <c:axId val="1282357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823424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068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79140" y="980728"/>
            <a:ext cx="7772400" cy="147002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48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Дослідницький </a:t>
            </a:r>
            <a:r>
              <a:rPr lang="uk-UA" sz="4800" b="1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проєкт</a:t>
            </a:r>
            <a:endParaRPr lang="ru-RU" sz="4800" b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4940" y="2564904"/>
            <a:ext cx="6400800" cy="1296144"/>
          </a:xfrm>
        </p:spPr>
        <p:txBody>
          <a:bodyPr/>
          <a:lstStyle/>
          <a:p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GB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LEGO – </a:t>
            </a:r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тільки гра </a:t>
            </a:r>
          </a:p>
          <a:p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 помічник у навчанні»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3789040"/>
            <a:ext cx="40324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Підготувала:</a:t>
            </a: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Вчитель початкових класів</a:t>
            </a:r>
          </a:p>
          <a:p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Подолівської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філії</a:t>
            </a:r>
          </a:p>
          <a:p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Каліберда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Марія Юріївна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096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4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1201708"/>
            <a:ext cx="74888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На думку великого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всім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відомого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педагога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К.Д.Ушинського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будівельні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іграшки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допомагають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формувати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дитині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відчуття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ритму,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пропорцій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масштабу,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краси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композиції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2151469"/>
            <a:ext cx="734481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Принадність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конструкторів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ЛЕГО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полягає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тому,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іграшками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вони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стають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складання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Однак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навіть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процесі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складання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дитина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отримує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задоволення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адже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робити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хоче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так як,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сотні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деталей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різної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форми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дозволяють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йому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розвинути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свою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фантазію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будь-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якому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напрямку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отримати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той замок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будь-яку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іншу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конструкцію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), яка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зображена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коробці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дитині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доведеться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докласти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чимало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зусиль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50000" y="4182794"/>
            <a:ext cx="7322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Крім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усього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іншого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конструктор,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складається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безлічі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дрібних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деталей,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допомагає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розвивати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дрібну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моторику рук.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ЛЕГО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розвиває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пам'ять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мислення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адже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дитині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потрібно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запам'ятати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послідовності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куди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потрібно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поставити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деталі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варто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говорити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процесі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 уже готовою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конструкцією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дитини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формується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фантазія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91780" y="332655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ДОСЛІДЖЕННЯ</a:t>
            </a:r>
            <a:endParaRPr lang="ru-RU" sz="3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036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44000" cy="684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71800" y="476672"/>
            <a:ext cx="360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Опитування учнів 1 класу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9631" y="1772816"/>
            <a:ext cx="59046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Чи є в тебе конструктор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Lego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>
              <a:buAutoNum type="arabicPeriod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Яким чином ти граєш в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Lego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: за схемою чи будуєш сам?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39942299"/>
              </p:ext>
            </p:extLst>
          </p:nvPr>
        </p:nvGraphicFramePr>
        <p:xfrm>
          <a:off x="1619672" y="3437731"/>
          <a:ext cx="2304256" cy="3133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241722943"/>
              </p:ext>
            </p:extLst>
          </p:nvPr>
        </p:nvGraphicFramePr>
        <p:xfrm>
          <a:off x="4220165" y="3404032"/>
          <a:ext cx="2808312" cy="3137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51401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4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886623843"/>
              </p:ext>
            </p:extLst>
          </p:nvPr>
        </p:nvGraphicFramePr>
        <p:xfrm>
          <a:off x="2267744" y="2132856"/>
          <a:ext cx="5508104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195736" y="692696"/>
            <a:ext cx="4608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Які навчальні предмети полюбляють діти, що грають в </a:t>
            </a:r>
            <a:r>
              <a:rPr lang="en-GB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Lego</a:t>
            </a:r>
            <a:r>
              <a:rPr lang="uk-UA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1788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4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55776" y="116632"/>
            <a:ext cx="43924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Моніторинг результативності застосування </a:t>
            </a:r>
            <a:r>
              <a:rPr lang="uk-UA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Лего</a:t>
            </a:r>
            <a:endParaRPr lang="ru-RU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156505030"/>
              </p:ext>
            </p:extLst>
          </p:nvPr>
        </p:nvGraphicFramePr>
        <p:xfrm>
          <a:off x="1524000" y="165546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058991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4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27784" y="548680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ВИСНОВОК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1395672"/>
            <a:ext cx="691276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Займаючись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дослідженням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поставленого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питання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можу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сказати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LEGO -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корисна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іграшка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дитини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будь-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Конструювання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творчий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процес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тобто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допомагає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розвивати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творчі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здібності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дитини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Збираючи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моделі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виключно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за схемою -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уваги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пам'яті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рахунку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форми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симетрії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допомога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перш за все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математиці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мові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читанні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і т.д.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І,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мій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погляд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найголовніше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наш час,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грі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LEGO,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діти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вчаться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спілкуватися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один з одним,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влаштовувати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спільні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ігри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поважати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свій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і чужий труд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Конструктор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LEGO -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корисна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іграшка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і я б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порадила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всім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батькам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подарувати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своїм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дітям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23071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52291" y="-1133708"/>
            <a:ext cx="6839420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04126" y="875806"/>
            <a:ext cx="6696743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Мета :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вивчити вплив конструктора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Lego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на результати навчання дітей через гру</a:t>
            </a:r>
          </a:p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Навчальні цілі та очікувані результати:</a:t>
            </a:r>
          </a:p>
          <a:p>
            <a:pPr marL="285750" indent="-285750" algn="ctr">
              <a:buFont typeface="Wingdings" pitchFamily="2" charset="2"/>
              <a:buChar char="ü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Вивчити історію виникнення та види конструктора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Lego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ctr">
              <a:buFont typeface="Wingdings" pitchFamily="2" charset="2"/>
              <a:buChar char="ü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Розкрити можливості використання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Лего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в навчальному процесі;</a:t>
            </a: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 typeface="Wingdings" pitchFamily="2" charset="2"/>
              <a:buChar char="ü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Здійснити моніторинг учнів 1 класу про конструктор 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Lego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ctr">
              <a:buFont typeface="Wingdings" pitchFamily="2" charset="2"/>
              <a:buChar char="ü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Виявити, який вплив має конструктор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Lego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на розвиток і творче мислення учнів. </a:t>
            </a:r>
          </a:p>
          <a:p>
            <a:pPr marL="285750" indent="-285750" algn="ctr">
              <a:buFont typeface="Wingdings" pitchFamily="2" charset="2"/>
              <a:buChar char="ü"/>
            </a:pP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824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83"/>
            <a:ext cx="9144000" cy="684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63688" y="260648"/>
            <a:ext cx="58326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Історія виникнення</a:t>
            </a:r>
          </a:p>
          <a:p>
            <a:pPr algn="ctr"/>
            <a:r>
              <a:rPr lang="uk-UA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Lego</a:t>
            </a:r>
            <a:r>
              <a:rPr lang="uk-UA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8350" y="1361633"/>
            <a:ext cx="4752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Історія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Lego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 почалась в Данії в 1932 році, коли столяр Олі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Крік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Крістіансен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зробив для свого сина звичайну дерев‘яну іграшку.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D:\Новая папка\Users\Teacher\Downloads\Лего\Оле Кир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253" y="993503"/>
            <a:ext cx="3257169" cy="2437448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Новая папка\Users\Teacher\Downloads\Лего\utka-lego первая игрушк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910289"/>
            <a:ext cx="1905000" cy="1476375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8831" y="2931293"/>
            <a:ext cx="33843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Lego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перекладі  означає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Захоплююча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гра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".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Датською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спочатку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звучало "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Leg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Godt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"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11174" y="4427348"/>
            <a:ext cx="46805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Спочатку випускали дерев‘яні цеглинки, а з 1947 року компанія почала випускати вже пластикові кубики, особливістю яких були штирі, завдяки ним цеглинки можна було з‘єднувати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615625"/>
            <a:ext cx="2785062" cy="2088797"/>
          </a:xfrm>
          <a:prstGeom prst="rect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5149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647" y="17463"/>
            <a:ext cx="9144000" cy="684053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980728"/>
            <a:ext cx="47525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Цеглинки в їх сьогоднішньому вигляді стали випускати</a:t>
            </a:r>
          </a:p>
          <a:p>
            <a:pPr algn="ctr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з 1958 року.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D:\Новая папка\Users\Teacher\Downloads\Лего\plastic_texture13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63872"/>
            <a:ext cx="2976984" cy="2232738"/>
          </a:xfrm>
          <a:prstGeom prst="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63688" y="3140968"/>
            <a:ext cx="7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3140968"/>
            <a:ext cx="49685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Конструктор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Lego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розрахований на будь-який вік дітей, а також призначений як для хлопчиків, так і для дівчаток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717032"/>
            <a:ext cx="3245943" cy="2737412"/>
          </a:xfrm>
          <a:prstGeom prst="rect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1022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4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31740" y="260648"/>
            <a:ext cx="4680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РІЗНОВИДИ КОНСТРУКТОРА 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LEGO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80468"/>
            <a:ext cx="5715000" cy="1895475"/>
          </a:xfrm>
          <a:prstGeom prst="rect">
            <a:avLst/>
          </a:prstGeom>
          <a:noFill/>
          <a:ln w="9525">
            <a:solidFill>
              <a:schemeClr val="tx1">
                <a:lumMod val="85000"/>
                <a:lumOff val="1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87066" y="1854538"/>
            <a:ext cx="6169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Всі іграшки </a:t>
            </a:r>
            <a:r>
              <a:rPr lang="en-GB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Lego </a:t>
            </a:r>
            <a:r>
              <a:rPr lang="uk-UA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об‘єднані в серії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114" y="4581128"/>
            <a:ext cx="5715000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8796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4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7664" y="1196752"/>
            <a:ext cx="60486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яких предметах діти найбільше застосовують </a:t>
            </a:r>
            <a:r>
              <a:rPr lang="uk-UA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Лего</a:t>
            </a:r>
            <a:r>
              <a:rPr lang="uk-UA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D:\Новая папка\Users\Teacher\Downloads\урок\IMG_20191119_122045_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69"/>
          <a:stretch/>
        </p:blipFill>
        <p:spPr bwMode="auto">
          <a:xfrm>
            <a:off x="3779912" y="3573015"/>
            <a:ext cx="2738873" cy="2974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Новая папка\Users\Teacher\Downloads\урок\IMG_20191119_122001_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85"/>
          <a:stretch/>
        </p:blipFill>
        <p:spPr bwMode="auto">
          <a:xfrm>
            <a:off x="827584" y="2708920"/>
            <a:ext cx="2720088" cy="294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95936" y="2708920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Ранкове коло з </a:t>
            </a:r>
            <a:r>
              <a:rPr lang="uk-UA" sz="3200" dirty="0" err="1" smtClean="0">
                <a:latin typeface="Times New Roman" pitchFamily="18" charset="0"/>
                <a:cs typeface="Times New Roman" pitchFamily="18" charset="0"/>
              </a:rPr>
              <a:t>Лего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784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4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D:\Новая папка\Users\Teacher\Downloads\урок\IMG_20191119_1213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7214"/>
            <a:ext cx="4212467" cy="3150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Новая папка\Users\Teacher\Downloads\урок\IMG_20191119_11565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027" y="3414917"/>
            <a:ext cx="4068453" cy="304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64088" y="908720"/>
            <a:ext cx="31683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На уроках навчання грамоти </a:t>
            </a:r>
          </a:p>
          <a:p>
            <a:pPr algn="ctr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Гра «Склади слово»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4365104"/>
            <a:ext cx="360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На уроках математики 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розв ‘я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зуємо приклади </a:t>
            </a:r>
          </a:p>
          <a:p>
            <a:pPr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за допомогою </a:t>
            </a:r>
          </a:p>
          <a:p>
            <a:pPr algn="ctr"/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Лего-цеглинок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803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4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D:\Новая папка\Users\Teacher\Downloads\урок\IMG_20191119_0938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060054"/>
            <a:ext cx="4044206" cy="3025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Новая папка\Users\Teacher\Downloads\урок\IMG_20191119_1137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415" y="260648"/>
            <a:ext cx="3960440" cy="296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03648" y="3861048"/>
            <a:ext cx="33123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уроках ЯДС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Створю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ємо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проєкт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«Жива і нежива природа»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524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4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C:\Users\Teacher\Desktop\IMG-c64ebc66cfa42588271d0956945a467c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5216">
            <a:off x="395537" y="836712"/>
            <a:ext cx="4163616" cy="312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Teacher\Desktop\IMG-57de414b04048008e0743e3ce8d2fff7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6576">
            <a:off x="4713878" y="980728"/>
            <a:ext cx="3971595" cy="297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23728" y="4437112"/>
            <a:ext cx="489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Експрес-досьє </a:t>
            </a:r>
          </a:p>
          <a:p>
            <a:pPr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«Що таке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Лего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і де його знайшли?»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0088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</TotalTime>
  <Words>433</Words>
  <Application>Microsoft Office PowerPoint</Application>
  <PresentationFormat>Экран (4:3)</PresentationFormat>
  <Paragraphs>51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Дослідницький проєкт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Дослідницький проєкт</dc:title>
  <dc:creator>Teacher</dc:creator>
  <cp:lastModifiedBy>Пользователь Windows</cp:lastModifiedBy>
  <cp:revision>30</cp:revision>
  <dcterms:created xsi:type="dcterms:W3CDTF">2019-11-16T17:06:11Z</dcterms:created>
  <dcterms:modified xsi:type="dcterms:W3CDTF">2019-11-19T11:10:11Z</dcterms:modified>
</cp:coreProperties>
</file>