
<file path=[Content_Types].xml><?xml version="1.0" encoding="utf-8"?>
<Types xmlns="http://schemas.openxmlformats.org/package/2006/content-types">
  <Default Extension="mp3" ContentType="audio/unknown"/>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2" r:id="rId2"/>
    <p:sldId id="258" r:id="rId3"/>
    <p:sldId id="263" r:id="rId4"/>
    <p:sldId id="260" r:id="rId5"/>
    <p:sldId id="261" r:id="rId6"/>
    <p:sldId id="266" r:id="rId7"/>
    <p:sldId id="267" r:id="rId8"/>
    <p:sldId id="297" r:id="rId9"/>
    <p:sldId id="268" r:id="rId10"/>
    <p:sldId id="298" r:id="rId11"/>
    <p:sldId id="299" r:id="rId12"/>
    <p:sldId id="300" r:id="rId13"/>
    <p:sldId id="276" r:id="rId14"/>
    <p:sldId id="302" r:id="rId15"/>
    <p:sldId id="277" r:id="rId16"/>
    <p:sldId id="292" r:id="rId17"/>
    <p:sldId id="295" r:id="rId18"/>
    <p:sldId id="281" r:id="rId19"/>
    <p:sldId id="280" r:id="rId20"/>
    <p:sldId id="296" r:id="rId21"/>
    <p:sldId id="282" r:id="rId22"/>
    <p:sldId id="303" r:id="rId23"/>
    <p:sldId id="293" r:id="rId24"/>
    <p:sldId id="294"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A45C320-1325-4A78-A65C-82EA7712066D}" type="datetimeFigureOut">
              <a:rPr lang="ru-RU" smtClean="0"/>
              <a:pPr/>
              <a:t>07.10.2019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50FA8D-A8B2-4F67-9D7F-3FF9EE28524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45C320-1325-4A78-A65C-82EA7712066D}" type="datetimeFigureOut">
              <a:rPr lang="ru-RU" smtClean="0"/>
              <a:pPr/>
              <a:t>07.10.2019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50FA8D-A8B2-4F67-9D7F-3FF9EE28524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45C320-1325-4A78-A65C-82EA7712066D}" type="datetimeFigureOut">
              <a:rPr lang="ru-RU" smtClean="0"/>
              <a:pPr/>
              <a:t>07.10.2019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50FA8D-A8B2-4F67-9D7F-3FF9EE28524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45C320-1325-4A78-A65C-82EA7712066D}" type="datetimeFigureOut">
              <a:rPr lang="ru-RU" smtClean="0"/>
              <a:pPr/>
              <a:t>07.10.2019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50FA8D-A8B2-4F67-9D7F-3FF9EE28524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A45C320-1325-4A78-A65C-82EA7712066D}" type="datetimeFigureOut">
              <a:rPr lang="ru-RU" smtClean="0"/>
              <a:pPr/>
              <a:t>07.10.2019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50FA8D-A8B2-4F67-9D7F-3FF9EE28524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A45C320-1325-4A78-A65C-82EA7712066D}" type="datetimeFigureOut">
              <a:rPr lang="ru-RU" smtClean="0"/>
              <a:pPr/>
              <a:t>07.10.2019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50FA8D-A8B2-4F67-9D7F-3FF9EE28524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A45C320-1325-4A78-A65C-82EA7712066D}" type="datetimeFigureOut">
              <a:rPr lang="ru-RU" smtClean="0"/>
              <a:pPr/>
              <a:t>07.10.2019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750FA8D-A8B2-4F67-9D7F-3FF9EE28524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A45C320-1325-4A78-A65C-82EA7712066D}" type="datetimeFigureOut">
              <a:rPr lang="ru-RU" smtClean="0"/>
              <a:pPr/>
              <a:t>07.10.2019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750FA8D-A8B2-4F67-9D7F-3FF9EE28524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45C320-1325-4A78-A65C-82EA7712066D}" type="datetimeFigureOut">
              <a:rPr lang="ru-RU" smtClean="0"/>
              <a:pPr/>
              <a:t>07.10.2019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750FA8D-A8B2-4F67-9D7F-3FF9EE28524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A45C320-1325-4A78-A65C-82EA7712066D}" type="datetimeFigureOut">
              <a:rPr lang="ru-RU" smtClean="0"/>
              <a:pPr/>
              <a:t>07.10.2019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50FA8D-A8B2-4F67-9D7F-3FF9EE28524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A45C320-1325-4A78-A65C-82EA7712066D}" type="datetimeFigureOut">
              <a:rPr lang="ru-RU" smtClean="0"/>
              <a:pPr/>
              <a:t>07.10.2019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50FA8D-A8B2-4F67-9D7F-3FF9EE28524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5C320-1325-4A78-A65C-82EA7712066D}" type="datetimeFigureOut">
              <a:rPr lang="ru-RU" smtClean="0"/>
              <a:pPr/>
              <a:t>07.10.2019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0FA8D-A8B2-4F67-9D7F-3FF9EE28524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_________Microsoft_Word1.docx"/></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jpeg"/><Relationship Id="rId5" Type="http://schemas.microsoft.com/office/2007/relationships/hdphoto" Target="../media/hdphoto2.wdp"/><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jpeg"/><Relationship Id="rId5" Type="http://schemas.microsoft.com/office/2007/relationships/hdphoto" Target="../media/hdphoto2.wdp"/><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rot="19755570">
            <a:off x="1801665" y="2766203"/>
            <a:ext cx="7191071" cy="203835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n-US" sz="3600" kern="10" dirty="0">
                <a:ln w="9525">
                  <a:round/>
                  <a:headEnd/>
                  <a:tailEnd/>
                </a:ln>
                <a:solidFill>
                  <a:srgbClr val="00FF00"/>
                </a:solidFill>
                <a:effectLst>
                  <a:glow rad="228600">
                    <a:schemeClr val="accent5">
                      <a:satMod val="175000"/>
                      <a:alpha val="40000"/>
                    </a:schemeClr>
                  </a:glow>
                </a:effectLst>
                <a:latin typeface="Impact"/>
              </a:rPr>
              <a:t>ENGLISH</a:t>
            </a:r>
            <a:endParaRPr lang="ru-RU" sz="3600" kern="10" dirty="0">
              <a:ln w="9525">
                <a:round/>
                <a:headEnd/>
                <a:tailEnd/>
              </a:ln>
              <a:solidFill>
                <a:srgbClr val="00FF00"/>
              </a:solidFill>
              <a:effectLst>
                <a:glow rad="228600">
                  <a:schemeClr val="accent5">
                    <a:satMod val="175000"/>
                    <a:alpha val="40000"/>
                  </a:schemeClr>
                </a:glow>
              </a:effectLst>
              <a:latin typeface="Impact"/>
            </a:endParaRPr>
          </a:p>
        </p:txBody>
      </p:sp>
      <p:sp>
        <p:nvSpPr>
          <p:cNvPr id="2050" name="Rectangle 2"/>
          <p:cNvSpPr>
            <a:spLocks noGrp="1" noChangeArrowheads="1"/>
          </p:cNvSpPr>
          <p:nvPr>
            <p:ph type="ctrTitle"/>
          </p:nvPr>
        </p:nvSpPr>
        <p:spPr>
          <a:xfrm>
            <a:off x="214282" y="357166"/>
            <a:ext cx="8572560" cy="2643206"/>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12000" b="1" dirty="0">
                <a:ln w="11430"/>
                <a:solidFill>
                  <a:srgbClr val="00FF00"/>
                </a:solidFill>
                <a:effectLst>
                  <a:glow rad="228600">
                    <a:schemeClr val="accent5">
                      <a:satMod val="175000"/>
                      <a:alpha val="40000"/>
                    </a:schemeClr>
                  </a:glow>
                  <a:outerShdw blurRad="80000" dist="40000" dir="5040000" algn="tl">
                    <a:srgbClr val="000000">
                      <a:alpha val="30000"/>
                    </a:srgbClr>
                  </a:outerShdw>
                </a:effectLst>
              </a:rPr>
              <a:t>Lesson</a:t>
            </a:r>
            <a:r>
              <a:rPr lang="en-US" sz="12000" b="1" dirty="0">
                <a:ln w="11430"/>
                <a:solidFill>
                  <a:srgbClr val="00FF00"/>
                </a:solidFill>
                <a:effectLst>
                  <a:outerShdw blurRad="80000" dist="40000" dir="5040000" algn="tl">
                    <a:srgbClr val="000000">
                      <a:alpha val="30000"/>
                    </a:srgbClr>
                  </a:outerShdw>
                </a:effectLst>
              </a:rPr>
              <a:t> </a:t>
            </a:r>
            <a:r>
              <a:rPr lang="en-US" sz="12000" b="1" dirty="0" smtClean="0">
                <a:ln w="11430"/>
                <a:solidFill>
                  <a:srgbClr val="00FF00"/>
                </a:solidFill>
                <a:effectLst>
                  <a:outerShdw blurRad="80000" dist="40000" dir="5040000" algn="tl">
                    <a:srgbClr val="000000">
                      <a:alpha val="30000"/>
                    </a:srgbClr>
                  </a:outerShdw>
                </a:effectLst>
              </a:rPr>
              <a:t>6</a:t>
            </a:r>
            <a:endParaRPr lang="ru-RU" sz="12000" b="1" dirty="0">
              <a:ln w="11430"/>
              <a:solidFill>
                <a:srgbClr val="00FF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768" decel="100000"/>
                                        <p:tgtEl>
                                          <p:spTgt spid="2050"/>
                                        </p:tgtEl>
                                      </p:cBhvr>
                                    </p:animEffect>
                                    <p:animScale>
                                      <p:cBhvr>
                                        <p:cTn id="8" dur="768" decel="100000"/>
                                        <p:tgtEl>
                                          <p:spTgt spid="2050"/>
                                        </p:tgtEl>
                                      </p:cBhvr>
                                      <p:from x="10000" y="10000"/>
                                      <p:to x="200000" y="450000"/>
                                    </p:animScale>
                                    <p:animScale>
                                      <p:cBhvr>
                                        <p:cTn id="9" dur="1230" accel="100000" fill="hold">
                                          <p:stCondLst>
                                            <p:cond delay="768"/>
                                          </p:stCondLst>
                                        </p:cTn>
                                        <p:tgtEl>
                                          <p:spTgt spid="2050"/>
                                        </p:tgtEl>
                                      </p:cBhvr>
                                      <p:from x="200000" y="450000"/>
                                      <p:to x="100000" y="100000"/>
                                    </p:animScale>
                                    <p:set>
                                      <p:cBhvr>
                                        <p:cTn id="10" dur="768" fill="hold"/>
                                        <p:tgtEl>
                                          <p:spTgt spid="2050"/>
                                        </p:tgtEl>
                                        <p:attrNameLst>
                                          <p:attrName>ppt_x</p:attrName>
                                        </p:attrNameLst>
                                      </p:cBhvr>
                                      <p:to>
                                        <p:strVal val="(0.5)"/>
                                      </p:to>
                                    </p:set>
                                    <p:anim from="(0.5)" to="(#ppt_x)" calcmode="lin" valueType="num">
                                      <p:cBhvr>
                                        <p:cTn id="11" dur="1230" accel="100000" fill="hold">
                                          <p:stCondLst>
                                            <p:cond delay="768"/>
                                          </p:stCondLst>
                                        </p:cTn>
                                        <p:tgtEl>
                                          <p:spTgt spid="2050"/>
                                        </p:tgtEl>
                                        <p:attrNameLst>
                                          <p:attrName>ppt_x</p:attrName>
                                        </p:attrNameLst>
                                      </p:cBhvr>
                                    </p:anim>
                                    <p:set>
                                      <p:cBhvr>
                                        <p:cTn id="12" dur="768" fill="hold"/>
                                        <p:tgtEl>
                                          <p:spTgt spid="2050"/>
                                        </p:tgtEl>
                                        <p:attrNameLst>
                                          <p:attrName>ppt_y</p:attrName>
                                        </p:attrNameLst>
                                      </p:cBhvr>
                                      <p:to>
                                        <p:strVal val="(#ppt_y+0.4)"/>
                                      </p:to>
                                    </p:set>
                                    <p:anim from="(#ppt_y+0.4)" to="(#ppt_y)" calcmode="lin" valueType="num">
                                      <p:cBhvr>
                                        <p:cTn id="13" dur="1230" accel="100000" fill="hold">
                                          <p:stCondLst>
                                            <p:cond delay="768"/>
                                          </p:stCondLst>
                                        </p:cTn>
                                        <p:tgtEl>
                                          <p:spTgt spid="2050"/>
                                        </p:tgtEl>
                                        <p:attrNameLst>
                                          <p:attrName>ppt_y</p:attrName>
                                        </p:attrNameLst>
                                      </p:cBhvr>
                                    </p:anim>
                                  </p:childTnLst>
                                </p:cTn>
                              </p:par>
                            </p:childTnLst>
                          </p:cTn>
                        </p:par>
                        <p:par>
                          <p:cTn id="14" fill="hold">
                            <p:stCondLst>
                              <p:cond delay="1998"/>
                            </p:stCondLst>
                            <p:childTnLst>
                              <p:par>
                                <p:cTn id="15" presetID="35" presetClass="entr" presetSubtype="0" fill="hold" grpId="0" nodeType="after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2000"/>
                                        <p:tgtEl>
                                          <p:spTgt spid="2052"/>
                                        </p:tgtEl>
                                      </p:cBhvr>
                                    </p:animEffect>
                                    <p:anim calcmode="lin" valueType="num">
                                      <p:cBhvr>
                                        <p:cTn id="18" dur="2000" fill="hold"/>
                                        <p:tgtEl>
                                          <p:spTgt spid="2052"/>
                                        </p:tgtEl>
                                        <p:attrNameLst>
                                          <p:attrName>style.rotation</p:attrName>
                                        </p:attrNameLst>
                                      </p:cBhvr>
                                      <p:tavLst>
                                        <p:tav tm="0">
                                          <p:val>
                                            <p:fltVal val="720"/>
                                          </p:val>
                                        </p:tav>
                                        <p:tav tm="100000">
                                          <p:val>
                                            <p:fltVal val="0"/>
                                          </p:val>
                                        </p:tav>
                                      </p:tavLst>
                                    </p:anim>
                                    <p:anim calcmode="lin" valueType="num">
                                      <p:cBhvr>
                                        <p:cTn id="19" dur="2000" fill="hold"/>
                                        <p:tgtEl>
                                          <p:spTgt spid="2052"/>
                                        </p:tgtEl>
                                        <p:attrNameLst>
                                          <p:attrName>ppt_h</p:attrName>
                                        </p:attrNameLst>
                                      </p:cBhvr>
                                      <p:tavLst>
                                        <p:tav tm="0">
                                          <p:val>
                                            <p:fltVal val="0"/>
                                          </p:val>
                                        </p:tav>
                                        <p:tav tm="100000">
                                          <p:val>
                                            <p:strVal val="#ppt_h"/>
                                          </p:val>
                                        </p:tav>
                                      </p:tavLst>
                                    </p:anim>
                                    <p:anim calcmode="lin" valueType="num">
                                      <p:cBhvr>
                                        <p:cTn id="20" dur="2000" fill="hold"/>
                                        <p:tgtEl>
                                          <p:spTgt spid="205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648072"/>
          </a:xfrm>
        </p:spPr>
        <p:txBody>
          <a:bodyPr>
            <a:normAutofit fontScale="90000"/>
          </a:bodyPr>
          <a:lstStyle/>
          <a:p>
            <a:r>
              <a:rPr lang="en-US" sz="3600" b="1" dirty="0">
                <a:latin typeface="Times New Roman" panose="02020603050405020304" pitchFamily="18" charset="0"/>
                <a:cs typeface="Times New Roman" panose="02020603050405020304" pitchFamily="18" charset="0"/>
              </a:rPr>
              <a:t>THE MONUMENT TO DUCHESS </a:t>
            </a:r>
            <a:r>
              <a:rPr lang="en-US" sz="3600" b="1" dirty="0" smtClean="0">
                <a:latin typeface="Times New Roman" panose="02020603050405020304" pitchFamily="18" charset="0"/>
                <a:cs typeface="Times New Roman" panose="02020603050405020304" pitchFamily="18" charset="0"/>
              </a:rPr>
              <a:t>OLHA</a:t>
            </a:r>
            <a:endParaRPr lang="ru-RU" sz="27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51520" y="1052736"/>
            <a:ext cx="8640960" cy="5544616"/>
          </a:xfrm>
        </p:spPr>
        <p:txBody>
          <a:bodyPr numCol="1">
            <a:normAutofit fontScale="32500" lnSpcReduction="20000"/>
          </a:bodyPr>
          <a:lstStyle/>
          <a:p>
            <a:pPr marL="0" indent="360000">
              <a:lnSpc>
                <a:spcPct val="170000"/>
              </a:lnSpc>
              <a:buNone/>
            </a:pPr>
            <a:r>
              <a:rPr lang="en-US" sz="5500" dirty="0">
                <a:latin typeface="Times New Roman" panose="02020603050405020304" pitchFamily="18" charset="0"/>
                <a:cs typeface="Times New Roman" panose="02020603050405020304" pitchFamily="18" charset="0"/>
              </a:rPr>
              <a:t>In May, </a:t>
            </a:r>
            <a:r>
              <a:rPr lang="uk-UA" sz="5500" dirty="0">
                <a:latin typeface="Times New Roman" panose="02020603050405020304" pitchFamily="18" charset="0"/>
                <a:cs typeface="Times New Roman" panose="02020603050405020304" pitchFamily="18" charset="0"/>
              </a:rPr>
              <a:t>1996 </a:t>
            </a:r>
            <a:r>
              <a:rPr lang="en-US" sz="5500" dirty="0">
                <a:latin typeface="Times New Roman" panose="02020603050405020304" pitchFamily="18" charset="0"/>
                <a:cs typeface="Times New Roman" panose="02020603050405020304" pitchFamily="18" charset="0"/>
              </a:rPr>
              <a:t>inhabitants of Kyiv and the guests of the capital of Ukraine saw the reconstructed monument dedicated to the ancient Duchess Olha who reigned Kyiv Rus in the 10th century. This monument had a dramatic history.</a:t>
            </a:r>
            <a:endParaRPr lang="ru-RU" sz="5500" dirty="0">
              <a:latin typeface="Times New Roman" panose="02020603050405020304" pitchFamily="18" charset="0"/>
              <a:cs typeface="Times New Roman" panose="02020603050405020304" pitchFamily="18" charset="0"/>
            </a:endParaRPr>
          </a:p>
          <a:p>
            <a:pPr marL="0" indent="360000">
              <a:lnSpc>
                <a:spcPct val="170000"/>
              </a:lnSpc>
              <a:buNone/>
            </a:pPr>
            <a:r>
              <a:rPr lang="en-US" sz="5500" dirty="0">
                <a:latin typeface="Times New Roman" panose="02020603050405020304" pitchFamily="18" charset="0"/>
                <a:cs typeface="Times New Roman" panose="02020603050405020304" pitchFamily="18" charset="0"/>
              </a:rPr>
              <a:t>The historical society collected money, and the sculptor Ivan Kavaleridze with his colleagues created the monument to Du­chess Olha which was erected on Mykhailivska Square in </a:t>
            </a:r>
            <a:r>
              <a:rPr lang="uk-UA" sz="5500" dirty="0">
                <a:latin typeface="Times New Roman" panose="02020603050405020304" pitchFamily="18" charset="0"/>
                <a:cs typeface="Times New Roman" panose="02020603050405020304" pitchFamily="18" charset="0"/>
              </a:rPr>
              <a:t>1911.</a:t>
            </a:r>
            <a:endParaRPr lang="ru-RU" sz="5500" dirty="0">
              <a:latin typeface="Times New Roman" panose="02020603050405020304" pitchFamily="18" charset="0"/>
              <a:cs typeface="Times New Roman" panose="02020603050405020304" pitchFamily="18" charset="0"/>
            </a:endParaRPr>
          </a:p>
          <a:p>
            <a:pPr marL="0" indent="360000">
              <a:lnSpc>
                <a:spcPct val="170000"/>
              </a:lnSpc>
              <a:buNone/>
            </a:pPr>
            <a:r>
              <a:rPr lang="en-US" sz="5500" dirty="0">
                <a:latin typeface="Times New Roman" panose="02020603050405020304" pitchFamily="18" charset="0"/>
                <a:cs typeface="Times New Roman" panose="02020603050405020304" pitchFamily="18" charset="0"/>
              </a:rPr>
              <a:t>In </a:t>
            </a:r>
            <a:r>
              <a:rPr lang="uk-UA" sz="5500" dirty="0">
                <a:latin typeface="Times New Roman" panose="02020603050405020304" pitchFamily="18" charset="0"/>
                <a:cs typeface="Times New Roman" panose="02020603050405020304" pitchFamily="18" charset="0"/>
              </a:rPr>
              <a:t>1919 </a:t>
            </a:r>
            <a:r>
              <a:rPr lang="en-US" sz="5500" dirty="0">
                <a:latin typeface="Times New Roman" panose="02020603050405020304" pitchFamily="18" charset="0"/>
                <a:cs typeface="Times New Roman" panose="02020603050405020304" pitchFamily="18" charset="0"/>
              </a:rPr>
              <a:t>bolsheviks threw the monument </a:t>
            </a:r>
            <a:r>
              <a:rPr lang="en-US" sz="5500" dirty="0" smtClean="0">
                <a:latin typeface="Times New Roman" panose="02020603050405020304" pitchFamily="18" charset="0"/>
                <a:cs typeface="Times New Roman" panose="02020603050405020304" pitchFamily="18" charset="0"/>
              </a:rPr>
              <a:t>out </a:t>
            </a:r>
            <a:r>
              <a:rPr lang="en-US" sz="5500" dirty="0">
                <a:latin typeface="Times New Roman" panose="02020603050405020304" pitchFamily="18" charset="0"/>
                <a:cs typeface="Times New Roman" panose="02020603050405020304" pitchFamily="18" charset="0"/>
              </a:rPr>
              <a:t>of its base and ruined it.</a:t>
            </a:r>
            <a:endParaRPr lang="ru-RU" sz="5500" dirty="0">
              <a:latin typeface="Times New Roman" panose="02020603050405020304" pitchFamily="18" charset="0"/>
              <a:cs typeface="Times New Roman" panose="02020603050405020304" pitchFamily="18" charset="0"/>
            </a:endParaRPr>
          </a:p>
          <a:p>
            <a:pPr marL="0" indent="360000">
              <a:lnSpc>
                <a:spcPct val="170000"/>
              </a:lnSpc>
              <a:buNone/>
            </a:pPr>
            <a:r>
              <a:rPr lang="en-US" sz="5500" dirty="0">
                <a:latin typeface="Times New Roman" panose="02020603050405020304" pitchFamily="18" charset="0"/>
                <a:cs typeface="Times New Roman" panose="02020603050405020304" pitchFamily="18" charset="0"/>
              </a:rPr>
              <a:t>In </a:t>
            </a:r>
            <a:r>
              <a:rPr lang="uk-UA" sz="5500" dirty="0">
                <a:latin typeface="Times New Roman" panose="02020603050405020304" pitchFamily="18" charset="0"/>
                <a:cs typeface="Times New Roman" panose="02020603050405020304" pitchFamily="18" charset="0"/>
              </a:rPr>
              <a:t>1995 </a:t>
            </a:r>
            <a:r>
              <a:rPr lang="en-US" sz="5500" dirty="0">
                <a:latin typeface="Times New Roman" panose="02020603050405020304" pitchFamily="18" charset="0"/>
                <a:cs typeface="Times New Roman" panose="02020603050405020304" pitchFamily="18" charset="0"/>
              </a:rPr>
              <a:t>archeologists found </a:t>
            </a:r>
            <a:r>
              <a:rPr lang="uk-UA" sz="5500" dirty="0">
                <a:latin typeface="Times New Roman" panose="02020603050405020304" pitchFamily="18" charset="0"/>
                <a:cs typeface="Times New Roman" panose="02020603050405020304" pitchFamily="18" charset="0"/>
              </a:rPr>
              <a:t>17 </a:t>
            </a:r>
            <a:r>
              <a:rPr lang="en-US" sz="5500" dirty="0">
                <a:latin typeface="Times New Roman" panose="02020603050405020304" pitchFamily="18" charset="0"/>
                <a:cs typeface="Times New Roman" panose="02020603050405020304" pitchFamily="18" charset="0"/>
              </a:rPr>
              <a:t>pieces of the original statue, and it was decided to rebuild the monument.</a:t>
            </a:r>
            <a:endParaRPr lang="ru-RU" sz="5500" dirty="0">
              <a:latin typeface="Times New Roman" panose="02020603050405020304" pitchFamily="18" charset="0"/>
              <a:cs typeface="Times New Roman" panose="02020603050405020304" pitchFamily="18" charset="0"/>
            </a:endParaRPr>
          </a:p>
          <a:p>
            <a:pPr marL="0" indent="360000">
              <a:lnSpc>
                <a:spcPct val="170000"/>
              </a:lnSpc>
              <a:buNone/>
            </a:pPr>
            <a:r>
              <a:rPr lang="en-US" sz="5500" dirty="0">
                <a:latin typeface="Times New Roman" panose="02020603050405020304" pitchFamily="18" charset="0"/>
                <a:cs typeface="Times New Roman" panose="02020603050405020304" pitchFamily="18" charset="0"/>
              </a:rPr>
              <a:t>Duchess Olha stands in the centre of a pink marble base. On her left apostle Andrii is pointing to the holy Kyiv hills, and on her right are seated Kyrylo and Mephodii, the enlighteners of Slavic people. A lot of people visit the monument every day.</a:t>
            </a:r>
            <a:endParaRPr lang="ru-RU" sz="5500"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35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mph" presetSubtype="0" fill="hold" grpId="1" nodeType="afterEffect">
                                  <p:stCondLst>
                                    <p:cond delay="500"/>
                                  </p:stCondLst>
                                  <p:childTnLst>
                                    <p:anim calcmode="discrete" valueType="str">
                                      <p:cBhvr override="childStyle">
                                        <p:cTn id="11"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026" name="Picture 2" descr="G:\Документы\Документы старые\Алена\Відкр урок 2019-20\663 памятник-просвещения-на-руси-памятни фото старого киева 1911 год.jpg"/>
          <p:cNvPicPr>
            <a:picLocks noChangeAspect="1" noChangeArrowheads="1"/>
          </p:cNvPicPr>
          <p:nvPr/>
        </p:nvPicPr>
        <p:blipFill rotWithShape="1">
          <a:blip r:embed="rId2">
            <a:extLst>
              <a:ext uri="{28A0092B-C50C-407E-A947-70E740481C1C}">
                <a14:useLocalDpi xmlns:a14="http://schemas.microsoft.com/office/drawing/2010/main" val="0"/>
              </a:ext>
            </a:extLst>
          </a:blip>
          <a:srcRect b="9507"/>
          <a:stretch/>
        </p:blipFill>
        <p:spPr bwMode="auto">
          <a:xfrm>
            <a:off x="21428" y="-1"/>
            <a:ext cx="9174617" cy="62786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Документы\Документы старые\Алена\Відкр урок 2019-20\K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8" y="33777"/>
            <a:ext cx="9098961" cy="682422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Документы\Документы старые\Алена\Відкр урок 2019-20\Kavaleridze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89524"/>
            <a:ext cx="4022095" cy="55097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Документы\Документы старые\Алена\Відкр урок 2019-20\загружено.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6" y="764704"/>
            <a:ext cx="9074398" cy="551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08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childTnLst>
                                    <p:anim calcmode="lin" valueType="num">
                                      <p:cBhvr>
                                        <p:cTn id="11" dur="1000"/>
                                        <p:tgtEl>
                                          <p:spTgt spid="1026"/>
                                        </p:tgtEl>
                                        <p:attrNameLst>
                                          <p:attrName>ppt_w</p:attrName>
                                        </p:attrNameLst>
                                      </p:cBhvr>
                                      <p:tavLst>
                                        <p:tav tm="0">
                                          <p:val>
                                            <p:strVal val="ppt_w"/>
                                          </p:val>
                                        </p:tav>
                                        <p:tav tm="100000">
                                          <p:val>
                                            <p:fltVal val="0"/>
                                          </p:val>
                                        </p:tav>
                                      </p:tavLst>
                                    </p:anim>
                                    <p:anim calcmode="lin" valueType="num">
                                      <p:cBhvr>
                                        <p:cTn id="12" dur="1000"/>
                                        <p:tgtEl>
                                          <p:spTgt spid="1026"/>
                                        </p:tgtEl>
                                        <p:attrNameLst>
                                          <p:attrName>ppt_h</p:attrName>
                                        </p:attrNameLst>
                                      </p:cBhvr>
                                      <p:tavLst>
                                        <p:tav tm="0">
                                          <p:val>
                                            <p:strVal val="ppt_h"/>
                                          </p:val>
                                        </p:tav>
                                        <p:tav tm="100000">
                                          <p:val>
                                            <p:fltVal val="0"/>
                                          </p:val>
                                        </p:tav>
                                      </p:tavLst>
                                    </p:anim>
                                    <p:anim calcmode="lin" valueType="num">
                                      <p:cBhvr>
                                        <p:cTn id="13" dur="1000"/>
                                        <p:tgtEl>
                                          <p:spTgt spid="1026"/>
                                        </p:tgtEl>
                                        <p:attrNameLst>
                                          <p:attrName>style.rotation</p:attrName>
                                        </p:attrNameLst>
                                      </p:cBhvr>
                                      <p:tavLst>
                                        <p:tav tm="0">
                                          <p:val>
                                            <p:fltVal val="0"/>
                                          </p:val>
                                        </p:tav>
                                        <p:tav tm="100000">
                                          <p:val>
                                            <p:fltVal val="90"/>
                                          </p:val>
                                        </p:tav>
                                      </p:tavLst>
                                    </p:anim>
                                    <p:animEffect transition="out" filter="fade">
                                      <p:cBhvr>
                                        <p:cTn id="14" dur="1000"/>
                                        <p:tgtEl>
                                          <p:spTgt spid="1026"/>
                                        </p:tgtEl>
                                      </p:cBhvr>
                                    </p:animEffect>
                                    <p:set>
                                      <p:cBhvr>
                                        <p:cTn id="15" dur="1" fill="hold">
                                          <p:stCondLst>
                                            <p:cond delay="999"/>
                                          </p:stCondLst>
                                        </p:cTn>
                                        <p:tgtEl>
                                          <p:spTgt spid="102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randombar(horizontal)">
                                      <p:cBhvr>
                                        <p:cTn id="20" dur="500"/>
                                        <p:tgtEl>
                                          <p:spTgt spid="102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xit" presetSubtype="0" fill="hold" nodeType="clickEffect">
                                  <p:stCondLst>
                                    <p:cond delay="0"/>
                                  </p:stCondLst>
                                  <p:childTnLst>
                                    <p:anim calcmode="lin" valueType="num">
                                      <p:cBhvr>
                                        <p:cTn id="24" dur="1000"/>
                                        <p:tgtEl>
                                          <p:spTgt spid="1028"/>
                                        </p:tgtEl>
                                        <p:attrNameLst>
                                          <p:attrName>ppt_w</p:attrName>
                                        </p:attrNameLst>
                                      </p:cBhvr>
                                      <p:tavLst>
                                        <p:tav tm="0">
                                          <p:val>
                                            <p:strVal val="ppt_w"/>
                                          </p:val>
                                        </p:tav>
                                        <p:tav tm="100000">
                                          <p:val>
                                            <p:fltVal val="0"/>
                                          </p:val>
                                        </p:tav>
                                      </p:tavLst>
                                    </p:anim>
                                    <p:anim calcmode="lin" valueType="num">
                                      <p:cBhvr>
                                        <p:cTn id="25" dur="1000"/>
                                        <p:tgtEl>
                                          <p:spTgt spid="1028"/>
                                        </p:tgtEl>
                                        <p:attrNameLst>
                                          <p:attrName>ppt_h</p:attrName>
                                        </p:attrNameLst>
                                      </p:cBhvr>
                                      <p:tavLst>
                                        <p:tav tm="0">
                                          <p:val>
                                            <p:strVal val="ppt_h"/>
                                          </p:val>
                                        </p:tav>
                                        <p:tav tm="100000">
                                          <p:val>
                                            <p:fltVal val="0"/>
                                          </p:val>
                                        </p:tav>
                                      </p:tavLst>
                                    </p:anim>
                                    <p:anim calcmode="lin" valueType="num">
                                      <p:cBhvr>
                                        <p:cTn id="26" dur="1000"/>
                                        <p:tgtEl>
                                          <p:spTgt spid="1028"/>
                                        </p:tgtEl>
                                        <p:attrNameLst>
                                          <p:attrName>style.rotation</p:attrName>
                                        </p:attrNameLst>
                                      </p:cBhvr>
                                      <p:tavLst>
                                        <p:tav tm="0">
                                          <p:val>
                                            <p:fltVal val="0"/>
                                          </p:val>
                                        </p:tav>
                                        <p:tav tm="100000">
                                          <p:val>
                                            <p:fltVal val="90"/>
                                          </p:val>
                                        </p:tav>
                                      </p:tavLst>
                                    </p:anim>
                                    <p:animEffect transition="out" filter="fade">
                                      <p:cBhvr>
                                        <p:cTn id="27" dur="1000"/>
                                        <p:tgtEl>
                                          <p:spTgt spid="1028"/>
                                        </p:tgtEl>
                                      </p:cBhvr>
                                    </p:animEffect>
                                    <p:set>
                                      <p:cBhvr>
                                        <p:cTn id="28" dur="1" fill="hold">
                                          <p:stCondLst>
                                            <p:cond delay="999"/>
                                          </p:stCondLst>
                                        </p:cTn>
                                        <p:tgtEl>
                                          <p:spTgt spid="10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randombar(horizontal)">
                                      <p:cBhvr>
                                        <p:cTn id="33" dur="500"/>
                                        <p:tgtEl>
                                          <p:spTgt spid="102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xit" presetSubtype="0" fill="hold" nodeType="clickEffect">
                                  <p:stCondLst>
                                    <p:cond delay="0"/>
                                  </p:stCondLst>
                                  <p:childTnLst>
                                    <p:anim calcmode="lin" valueType="num">
                                      <p:cBhvr>
                                        <p:cTn id="37" dur="1000"/>
                                        <p:tgtEl>
                                          <p:spTgt spid="1027"/>
                                        </p:tgtEl>
                                        <p:attrNameLst>
                                          <p:attrName>ppt_w</p:attrName>
                                        </p:attrNameLst>
                                      </p:cBhvr>
                                      <p:tavLst>
                                        <p:tav tm="0">
                                          <p:val>
                                            <p:strVal val="ppt_w"/>
                                          </p:val>
                                        </p:tav>
                                        <p:tav tm="100000">
                                          <p:val>
                                            <p:fltVal val="0"/>
                                          </p:val>
                                        </p:tav>
                                      </p:tavLst>
                                    </p:anim>
                                    <p:anim calcmode="lin" valueType="num">
                                      <p:cBhvr>
                                        <p:cTn id="38" dur="1000"/>
                                        <p:tgtEl>
                                          <p:spTgt spid="1027"/>
                                        </p:tgtEl>
                                        <p:attrNameLst>
                                          <p:attrName>ppt_h</p:attrName>
                                        </p:attrNameLst>
                                      </p:cBhvr>
                                      <p:tavLst>
                                        <p:tav tm="0">
                                          <p:val>
                                            <p:strVal val="ppt_h"/>
                                          </p:val>
                                        </p:tav>
                                        <p:tav tm="100000">
                                          <p:val>
                                            <p:fltVal val="0"/>
                                          </p:val>
                                        </p:tav>
                                      </p:tavLst>
                                    </p:anim>
                                    <p:anim calcmode="lin" valueType="num">
                                      <p:cBhvr>
                                        <p:cTn id="39" dur="1000"/>
                                        <p:tgtEl>
                                          <p:spTgt spid="1027"/>
                                        </p:tgtEl>
                                        <p:attrNameLst>
                                          <p:attrName>style.rotation</p:attrName>
                                        </p:attrNameLst>
                                      </p:cBhvr>
                                      <p:tavLst>
                                        <p:tav tm="0">
                                          <p:val>
                                            <p:fltVal val="0"/>
                                          </p:val>
                                        </p:tav>
                                        <p:tav tm="100000">
                                          <p:val>
                                            <p:fltVal val="90"/>
                                          </p:val>
                                        </p:tav>
                                      </p:tavLst>
                                    </p:anim>
                                    <p:animEffect transition="out" filter="fade">
                                      <p:cBhvr>
                                        <p:cTn id="40" dur="1000"/>
                                        <p:tgtEl>
                                          <p:spTgt spid="1027"/>
                                        </p:tgtEl>
                                      </p:cBhvr>
                                    </p:animEffect>
                                    <p:set>
                                      <p:cBhvr>
                                        <p:cTn id="41" dur="1" fill="hold">
                                          <p:stCondLst>
                                            <p:cond delay="999"/>
                                          </p:stCondLst>
                                        </p:cTn>
                                        <p:tgtEl>
                                          <p:spTgt spid="102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029"/>
                                        </p:tgtEl>
                                        <p:attrNameLst>
                                          <p:attrName>style.visibility</p:attrName>
                                        </p:attrNameLst>
                                      </p:cBhvr>
                                      <p:to>
                                        <p:strVal val="visible"/>
                                      </p:to>
                                    </p:set>
                                    <p:animEffect transition="in" filter="randombar(horizontal)">
                                      <p:cBhvr>
                                        <p:cTn id="46" dur="500"/>
                                        <p:tgtEl>
                                          <p:spTgt spid="1029"/>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xit" presetSubtype="0" fill="hold" nodeType="clickEffect">
                                  <p:stCondLst>
                                    <p:cond delay="0"/>
                                  </p:stCondLst>
                                  <p:childTnLst>
                                    <p:anim calcmode="lin" valueType="num">
                                      <p:cBhvr>
                                        <p:cTn id="50" dur="1000"/>
                                        <p:tgtEl>
                                          <p:spTgt spid="1029"/>
                                        </p:tgtEl>
                                        <p:attrNameLst>
                                          <p:attrName>ppt_w</p:attrName>
                                        </p:attrNameLst>
                                      </p:cBhvr>
                                      <p:tavLst>
                                        <p:tav tm="0">
                                          <p:val>
                                            <p:strVal val="ppt_w"/>
                                          </p:val>
                                        </p:tav>
                                        <p:tav tm="100000">
                                          <p:val>
                                            <p:fltVal val="0"/>
                                          </p:val>
                                        </p:tav>
                                      </p:tavLst>
                                    </p:anim>
                                    <p:anim calcmode="lin" valueType="num">
                                      <p:cBhvr>
                                        <p:cTn id="51" dur="1000"/>
                                        <p:tgtEl>
                                          <p:spTgt spid="1029"/>
                                        </p:tgtEl>
                                        <p:attrNameLst>
                                          <p:attrName>ppt_h</p:attrName>
                                        </p:attrNameLst>
                                      </p:cBhvr>
                                      <p:tavLst>
                                        <p:tav tm="0">
                                          <p:val>
                                            <p:strVal val="ppt_h"/>
                                          </p:val>
                                        </p:tav>
                                        <p:tav tm="100000">
                                          <p:val>
                                            <p:fltVal val="0"/>
                                          </p:val>
                                        </p:tav>
                                      </p:tavLst>
                                    </p:anim>
                                    <p:anim calcmode="lin" valueType="num">
                                      <p:cBhvr>
                                        <p:cTn id="52" dur="1000"/>
                                        <p:tgtEl>
                                          <p:spTgt spid="1029"/>
                                        </p:tgtEl>
                                        <p:attrNameLst>
                                          <p:attrName>style.rotation</p:attrName>
                                        </p:attrNameLst>
                                      </p:cBhvr>
                                      <p:tavLst>
                                        <p:tav tm="0">
                                          <p:val>
                                            <p:fltVal val="0"/>
                                          </p:val>
                                        </p:tav>
                                        <p:tav tm="100000">
                                          <p:val>
                                            <p:fltVal val="90"/>
                                          </p:val>
                                        </p:tav>
                                      </p:tavLst>
                                    </p:anim>
                                    <p:animEffect transition="out" filter="fade">
                                      <p:cBhvr>
                                        <p:cTn id="53" dur="1000"/>
                                        <p:tgtEl>
                                          <p:spTgt spid="1029"/>
                                        </p:tgtEl>
                                      </p:cBhvr>
                                    </p:animEffect>
                                    <p:set>
                                      <p:cBhvr>
                                        <p:cTn id="54" dur="1" fill="hold">
                                          <p:stCondLst>
                                            <p:cond delay="999"/>
                                          </p:stCondLst>
                                        </p:cTn>
                                        <p:tgtEl>
                                          <p:spTgt spid="1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778098"/>
          </a:xfrm>
        </p:spPr>
        <p:txBody>
          <a:bodyPr>
            <a:normAutofit/>
          </a:bodyPr>
          <a:lstStyle/>
          <a:p>
            <a:r>
              <a:rPr lang="en-US" sz="3600" u="sng" dirty="0">
                <a:latin typeface="Times New Roman" panose="02020603050405020304" pitchFamily="18" charset="0"/>
                <a:cs typeface="Times New Roman" panose="02020603050405020304" pitchFamily="18" charset="0"/>
              </a:rPr>
              <a:t>Answer the questions</a:t>
            </a:r>
            <a:r>
              <a:rPr lang="en-US" sz="3600" u="sng" dirty="0" smtClean="0">
                <a:latin typeface="Times New Roman" panose="02020603050405020304" pitchFamily="18" charset="0"/>
                <a:cs typeface="Times New Roman" panose="02020603050405020304" pitchFamily="18" charset="0"/>
              </a:rPr>
              <a:t>:</a:t>
            </a:r>
            <a:endParaRPr lang="ru-RU" sz="3600" u="sng"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196752"/>
            <a:ext cx="8229600" cy="4929411"/>
          </a:xfrm>
        </p:spPr>
        <p:txBody>
          <a:bodyPr>
            <a:normAutofit lnSpcReduction="10000"/>
          </a:bodyPr>
          <a:lstStyle/>
          <a:p>
            <a:pPr marL="514350" lvl="0" indent="-514350">
              <a:buFont typeface="+mj-lt"/>
              <a:buAutoNum type="alphaLcParenR"/>
            </a:pPr>
            <a:r>
              <a:rPr lang="en-US" dirty="0">
                <a:latin typeface="Times New Roman" panose="02020603050405020304" pitchFamily="18" charset="0"/>
                <a:cs typeface="Times New Roman" panose="02020603050405020304" pitchFamily="18" charset="0"/>
              </a:rPr>
              <a:t>Who created the monument to Duchess Olha in </a:t>
            </a:r>
            <a:r>
              <a:rPr lang="uk-UA" dirty="0">
                <a:latin typeface="Times New Roman" panose="02020603050405020304" pitchFamily="18" charset="0"/>
                <a:cs typeface="Times New Roman" panose="02020603050405020304" pitchFamily="18" charset="0"/>
              </a:rPr>
              <a:t>1911?</a:t>
            </a:r>
            <a:endParaRPr lang="ru-RU" dirty="0">
              <a:latin typeface="Times New Roman" panose="02020603050405020304" pitchFamily="18" charset="0"/>
              <a:cs typeface="Times New Roman" panose="02020603050405020304" pitchFamily="18" charset="0"/>
            </a:endParaRPr>
          </a:p>
          <a:p>
            <a:pPr marL="514350" lvl="0" indent="-514350">
              <a:buFont typeface="+mj-lt"/>
              <a:buAutoNum type="alphaLcParenR"/>
            </a:pPr>
            <a:r>
              <a:rPr lang="en-US" dirty="0">
                <a:latin typeface="Times New Roman" panose="02020603050405020304" pitchFamily="18" charset="0"/>
                <a:cs typeface="Times New Roman" panose="02020603050405020304" pitchFamily="18" charset="0"/>
              </a:rPr>
              <a:t>Who collected money for the monument?</a:t>
            </a:r>
            <a:endParaRPr lang="ru-RU" dirty="0">
              <a:latin typeface="Times New Roman" panose="02020603050405020304" pitchFamily="18" charset="0"/>
              <a:cs typeface="Times New Roman" panose="02020603050405020304" pitchFamily="18" charset="0"/>
            </a:endParaRPr>
          </a:p>
          <a:p>
            <a:pPr marL="514350" lvl="0" indent="-514350">
              <a:buFont typeface="+mj-lt"/>
              <a:buAutoNum type="alphaLcParenR"/>
            </a:pPr>
            <a:r>
              <a:rPr lang="en-US" dirty="0">
                <a:latin typeface="Times New Roman" panose="02020603050405020304" pitchFamily="18" charset="0"/>
                <a:cs typeface="Times New Roman" panose="02020603050405020304" pitchFamily="18" charset="0"/>
              </a:rPr>
              <a:t>Who destroyed the monument in </a:t>
            </a:r>
            <a:r>
              <a:rPr lang="uk-UA" dirty="0">
                <a:latin typeface="Times New Roman" panose="02020603050405020304" pitchFamily="18" charset="0"/>
                <a:cs typeface="Times New Roman" panose="02020603050405020304" pitchFamily="18" charset="0"/>
              </a:rPr>
              <a:t>1919?</a:t>
            </a:r>
            <a:endParaRPr lang="ru-RU" dirty="0">
              <a:latin typeface="Times New Roman" panose="02020603050405020304" pitchFamily="18" charset="0"/>
              <a:cs typeface="Times New Roman" panose="02020603050405020304" pitchFamily="18" charset="0"/>
            </a:endParaRPr>
          </a:p>
          <a:p>
            <a:pPr marL="514350" lvl="0" indent="-514350">
              <a:buFont typeface="+mj-lt"/>
              <a:buAutoNum type="alphaLcParenR"/>
            </a:pPr>
            <a:r>
              <a:rPr lang="en-US" dirty="0">
                <a:latin typeface="Times New Roman" panose="02020603050405020304" pitchFamily="18" charset="0"/>
                <a:cs typeface="Times New Roman" panose="02020603050405020304" pitchFamily="18" charset="0"/>
              </a:rPr>
              <a:t>When was the monument rebuilt?</a:t>
            </a:r>
            <a:endParaRPr lang="ru-RU" dirty="0">
              <a:latin typeface="Times New Roman" panose="02020603050405020304" pitchFamily="18" charset="0"/>
              <a:cs typeface="Times New Roman" panose="02020603050405020304" pitchFamily="18" charset="0"/>
            </a:endParaRPr>
          </a:p>
          <a:p>
            <a:pPr marL="514350" lvl="0" indent="-514350">
              <a:buFont typeface="+mj-lt"/>
              <a:buAutoNum type="alphaLcParenR"/>
            </a:pPr>
            <a:r>
              <a:rPr lang="en-US" dirty="0">
                <a:latin typeface="Times New Roman" panose="02020603050405020304" pitchFamily="18" charset="0"/>
                <a:cs typeface="Times New Roman" panose="02020603050405020304" pitchFamily="18" charset="0"/>
              </a:rPr>
              <a:t>Who stands in the centre of the monument?</a:t>
            </a:r>
            <a:endParaRPr lang="ru-RU" dirty="0">
              <a:latin typeface="Times New Roman" panose="02020603050405020304" pitchFamily="18" charset="0"/>
              <a:cs typeface="Times New Roman" panose="02020603050405020304" pitchFamily="18" charset="0"/>
            </a:endParaRPr>
          </a:p>
          <a:p>
            <a:pPr marL="514350" lvl="0" indent="-514350">
              <a:buFont typeface="+mj-lt"/>
              <a:buAutoNum type="alphaLcParenR"/>
            </a:pPr>
            <a:r>
              <a:rPr lang="en-US" dirty="0">
                <a:latin typeface="Times New Roman" panose="02020603050405020304" pitchFamily="18" charset="0"/>
                <a:cs typeface="Times New Roman" panose="02020603050405020304" pitchFamily="18" charset="0"/>
              </a:rPr>
              <a:t>Who is on the left of Duchess Olha?</a:t>
            </a:r>
            <a:endParaRPr lang="ru-RU" dirty="0">
              <a:latin typeface="Times New Roman" panose="02020603050405020304" pitchFamily="18" charset="0"/>
              <a:cs typeface="Times New Roman" panose="02020603050405020304" pitchFamily="18" charset="0"/>
            </a:endParaRPr>
          </a:p>
          <a:p>
            <a:pPr marL="514350" lvl="0" indent="-514350">
              <a:buFont typeface="+mj-lt"/>
              <a:buAutoNum type="alphaLcParenR"/>
            </a:pPr>
            <a:r>
              <a:rPr lang="en-US" dirty="0">
                <a:latin typeface="Times New Roman" panose="02020603050405020304" pitchFamily="18" charset="0"/>
                <a:cs typeface="Times New Roman" panose="02020603050405020304" pitchFamily="18" charset="0"/>
              </a:rPr>
              <a:t>Who is on the right of Duchess Olha?</a:t>
            </a:r>
            <a:endParaRPr lang="ru-RU" dirty="0">
              <a:latin typeface="Times New Roman" panose="02020603050405020304" pitchFamily="18" charset="0"/>
              <a:cs typeface="Times New Roman" panose="02020603050405020304" pitchFamily="18" charset="0"/>
            </a:endParaRPr>
          </a:p>
          <a:p>
            <a:pPr marL="514350" lvl="0" indent="-514350">
              <a:buFont typeface="+mj-lt"/>
              <a:buAutoNum type="alphaLcParenR"/>
            </a:pPr>
            <a:r>
              <a:rPr lang="en-US" dirty="0">
                <a:latin typeface="Times New Roman" panose="02020603050405020304" pitchFamily="18" charset="0"/>
                <a:cs typeface="Times New Roman" panose="02020603050405020304" pitchFamily="18" charset="0"/>
              </a:rPr>
              <a:t>Who visits the monument every day?</a:t>
            </a:r>
            <a:endParaRPr lang="ru-RU"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494208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path path="circle">
            <a:fillToRect l="100000" t="100000"/>
          </a:path>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57167"/>
            <a:ext cx="8640960" cy="2999826"/>
          </a:xfrm>
        </p:spPr>
        <p:txBody>
          <a:bodyPr>
            <a:normAutofit lnSpcReduction="10000"/>
          </a:bodyPr>
          <a:lstStyle/>
          <a:p>
            <a:pPr algn="ctr">
              <a:buNone/>
            </a:pPr>
            <a:r>
              <a:rPr lang="en-US" sz="2400" b="1" dirty="0" smtClean="0">
                <a:latin typeface="Times New Roman" pitchFamily="18" charset="0"/>
                <a:cs typeface="Times New Roman" pitchFamily="18" charset="0"/>
              </a:rPr>
              <a:t>Let’s revise the grammar material.</a:t>
            </a:r>
            <a:endParaRPr lang="ru-RU" sz="2400" b="1" dirty="0" smtClean="0">
              <a:latin typeface="Times New Roman" pitchFamily="18" charset="0"/>
              <a:cs typeface="Times New Roman" pitchFamily="18" charset="0"/>
            </a:endParaRPr>
          </a:p>
          <a:p>
            <a:pPr marL="0" indent="0">
              <a:buNone/>
            </a:pPr>
            <a:r>
              <a:rPr lang="uk-UA" sz="2400" dirty="0">
                <a:latin typeface="Times New Roman" panose="02020603050405020304" pitchFamily="18" charset="0"/>
                <a:cs typeface="Times New Roman" panose="02020603050405020304" pitchFamily="18" charset="0"/>
              </a:rPr>
              <a:t>1) Коли вживається майбутній </a:t>
            </a:r>
            <a:r>
              <a:rPr lang="uk-UA" sz="2400" dirty="0" err="1">
                <a:latin typeface="Times New Roman" panose="02020603050405020304" pitchFamily="18" charset="0"/>
                <a:cs typeface="Times New Roman" panose="02020603050405020304" pitchFamily="18" charset="0"/>
              </a:rPr>
              <a:t>перфектний</a:t>
            </a:r>
            <a:r>
              <a:rPr lang="uk-UA" sz="2400" dirty="0">
                <a:latin typeface="Times New Roman" panose="02020603050405020304" pitchFamily="18" charset="0"/>
                <a:cs typeface="Times New Roman" panose="02020603050405020304" pitchFamily="18" charset="0"/>
              </a:rPr>
              <a:t> час</a:t>
            </a:r>
            <a:r>
              <a:rPr lang="ru-RU" sz="2400" dirty="0">
                <a:latin typeface="Times New Roman" panose="02020603050405020304" pitchFamily="18" charset="0"/>
                <a:cs typeface="Times New Roman" panose="02020603050405020304" pitchFamily="18" charset="0"/>
              </a:rPr>
              <a:t>?</a:t>
            </a:r>
          </a:p>
          <a:p>
            <a:pPr marL="0" indent="0">
              <a:buNone/>
            </a:pPr>
            <a:r>
              <a:rPr lang="uk-UA" sz="2400" dirty="0">
                <a:latin typeface="Times New Roman" panose="02020603050405020304" pitchFamily="18" charset="0"/>
                <a:cs typeface="Times New Roman" panose="02020603050405020304" pitchFamily="18" charset="0"/>
              </a:rPr>
              <a:t>2) З якими обставинними словами вживається майбутній </a:t>
            </a:r>
            <a:r>
              <a:rPr lang="uk-UA" sz="2400" dirty="0" err="1">
                <a:latin typeface="Times New Roman" panose="02020603050405020304" pitchFamily="18" charset="0"/>
                <a:cs typeface="Times New Roman" panose="02020603050405020304" pitchFamily="18" charset="0"/>
              </a:rPr>
              <a:t>перфектний</a:t>
            </a:r>
            <a:r>
              <a:rPr lang="uk-UA" sz="2400" dirty="0">
                <a:latin typeface="Times New Roman" panose="02020603050405020304" pitchFamily="18" charset="0"/>
                <a:cs typeface="Times New Roman" panose="02020603050405020304" pitchFamily="18" charset="0"/>
              </a:rPr>
              <a:t> час</a:t>
            </a:r>
            <a:r>
              <a:rPr lang="ru-RU" sz="2400" dirty="0">
                <a:latin typeface="Times New Roman" panose="02020603050405020304" pitchFamily="18" charset="0"/>
                <a:cs typeface="Times New Roman" panose="02020603050405020304" pitchFamily="18" charset="0"/>
              </a:rPr>
              <a:t>?</a:t>
            </a:r>
          </a:p>
          <a:p>
            <a:pPr marL="0" indent="0">
              <a:buNone/>
            </a:pPr>
            <a:r>
              <a:rPr lang="uk-UA" sz="2400" dirty="0">
                <a:latin typeface="Times New Roman" panose="02020603050405020304" pitchFamily="18" charset="0"/>
                <a:cs typeface="Times New Roman" panose="02020603050405020304" pitchFamily="18" charset="0"/>
              </a:rPr>
              <a:t>3) Яка загальна формула утворення перфектних часів</a:t>
            </a:r>
            <a:r>
              <a:rPr lang="ru-RU" sz="2400" dirty="0">
                <a:latin typeface="Times New Roman" panose="02020603050405020304" pitchFamily="18" charset="0"/>
                <a:cs typeface="Times New Roman" panose="02020603050405020304" pitchFamily="18" charset="0"/>
              </a:rPr>
              <a:t>?</a:t>
            </a:r>
          </a:p>
          <a:p>
            <a:pPr marL="0" indent="0">
              <a:buNone/>
            </a:pPr>
            <a:r>
              <a:rPr lang="uk-UA" sz="2400" dirty="0">
                <a:latin typeface="Times New Roman" panose="02020603050405020304" pitchFamily="18" charset="0"/>
                <a:cs typeface="Times New Roman" panose="02020603050405020304" pitchFamily="18" charset="0"/>
              </a:rPr>
              <a:t>4) Утворення стверджувальної, питальної та заперечної форм.</a:t>
            </a:r>
            <a:endParaRPr lang="ru-RU" sz="2400" dirty="0">
              <a:latin typeface="Times New Roman" panose="02020603050405020304" pitchFamily="18" charset="0"/>
              <a:cs typeface="Times New Roman" panose="02020603050405020304" pitchFamily="18" charset="0"/>
            </a:endParaRPr>
          </a:p>
          <a:p>
            <a:pPr marL="0" indent="0">
              <a:buNone/>
            </a:pPr>
            <a:r>
              <a:rPr lang="uk-UA" sz="24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Open your books at page </a:t>
            </a:r>
            <a:r>
              <a:rPr lang="uk-UA" sz="2400" dirty="0">
                <a:latin typeface="Times New Roman" panose="02020603050405020304" pitchFamily="18" charset="0"/>
                <a:cs typeface="Times New Roman" panose="02020603050405020304" pitchFamily="18" charset="0"/>
              </a:rPr>
              <a:t>257</a:t>
            </a:r>
            <a:r>
              <a:rPr lang="en-US" sz="2400" dirty="0">
                <a:latin typeface="Times New Roman" panose="02020603050405020304" pitchFamily="18" charset="0"/>
                <a:cs typeface="Times New Roman" panose="02020603050405020304" pitchFamily="18" charset="0"/>
              </a:rPr>
              <a:t> ex. </a:t>
            </a:r>
            <a:r>
              <a:rPr lang="uk-UA" sz="2400" dirty="0">
                <a:latin typeface="Times New Roman" panose="02020603050405020304" pitchFamily="18" charset="0"/>
                <a:cs typeface="Times New Roman" panose="02020603050405020304" pitchFamily="18" charset="0"/>
              </a:rPr>
              <a:t>109</a:t>
            </a:r>
            <a:r>
              <a:rPr lang="en-US" sz="2400" dirty="0">
                <a:latin typeface="Times New Roman" panose="02020603050405020304" pitchFamily="18" charset="0"/>
                <a:cs typeface="Times New Roman" panose="02020603050405020304" pitchFamily="18" charset="0"/>
              </a:rPr>
              <a:t>. Please, make up sentences. </a:t>
            </a:r>
            <a:endParaRPr lang="ru-RU" sz="2400" dirty="0">
              <a:latin typeface="Times New Roman" panose="02020603050405020304" pitchFamily="18" charset="0"/>
              <a:cs typeface="Times New Roman" panose="02020603050405020304" pitchFamily="18" charset="0"/>
            </a:endParaRPr>
          </a:p>
          <a:p>
            <a:pPr>
              <a:buNone/>
            </a:pPr>
            <a:endParaRPr lang="ru-RU" dirty="0"/>
          </a:p>
        </p:txBody>
      </p:sp>
      <p:grpSp>
        <p:nvGrpSpPr>
          <p:cNvPr id="4" name="Группа 3"/>
          <p:cNvGrpSpPr/>
          <p:nvPr/>
        </p:nvGrpSpPr>
        <p:grpSpPr>
          <a:xfrm>
            <a:off x="755576" y="3298651"/>
            <a:ext cx="7643192" cy="743535"/>
            <a:chOff x="0" y="199732"/>
            <a:chExt cx="8229600" cy="743535"/>
          </a:xfrm>
        </p:grpSpPr>
        <p:sp>
          <p:nvSpPr>
            <p:cNvPr id="5" name="Скругленный прямоугольник 4"/>
            <p:cNvSpPr/>
            <p:nvPr/>
          </p:nvSpPr>
          <p:spPr>
            <a:xfrm>
              <a:off x="0" y="199732"/>
              <a:ext cx="8229600" cy="743535"/>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Скругленный прямоугольник 4"/>
            <p:cNvSpPr/>
            <p:nvPr/>
          </p:nvSpPr>
          <p:spPr>
            <a:xfrm>
              <a:off x="36296" y="236028"/>
              <a:ext cx="8157008"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uk-UA" sz="2800" b="1" u="sng" kern="1200" dirty="0" smtClean="0"/>
                <a:t>Загальна форма утворення </a:t>
              </a:r>
              <a:r>
                <a:rPr lang="uk-UA" sz="2800" b="1" u="sng" kern="1200" dirty="0" err="1" smtClean="0"/>
                <a:t>перфектних</a:t>
              </a:r>
              <a:r>
                <a:rPr lang="uk-UA" sz="2800" b="1" u="sng" kern="1200" dirty="0" smtClean="0"/>
                <a:t> часів</a:t>
              </a:r>
              <a:endParaRPr lang="ru-RU" sz="2800" kern="1200" dirty="0"/>
            </a:p>
          </p:txBody>
        </p:sp>
      </p:grpSp>
      <p:sp>
        <p:nvSpPr>
          <p:cNvPr id="7" name="Объект 2"/>
          <p:cNvSpPr txBox="1">
            <a:spLocks/>
          </p:cNvSpPr>
          <p:nvPr/>
        </p:nvSpPr>
        <p:spPr>
          <a:xfrm>
            <a:off x="1454316" y="4221089"/>
            <a:ext cx="5832648" cy="18722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latin typeface="Times New Roman" panose="02020603050405020304" pitchFamily="18" charset="0"/>
                <a:cs typeface="Times New Roman" panose="02020603050405020304" pitchFamily="18" charset="0"/>
              </a:rPr>
              <a:t>To have + Participle II</a:t>
            </a:r>
          </a:p>
          <a:p>
            <a:pPr marL="0" indent="0" algn="ctr">
              <a:buFont typeface="Arial" pitchFamily="34" charset="0"/>
              <a:buNone/>
            </a:pPr>
            <a:endParaRPr lang="en-US" sz="2800" b="1" dirty="0" smtClean="0">
              <a:latin typeface="Times New Roman" panose="02020603050405020304" pitchFamily="18" charset="0"/>
              <a:cs typeface="Times New Roman" panose="02020603050405020304" pitchFamily="18" charset="0"/>
            </a:endParaRPr>
          </a:p>
          <a:p>
            <a:pPr marL="0" indent="0" algn="ctr">
              <a:buFont typeface="Arial" pitchFamily="34" charset="0"/>
              <a:buNone/>
            </a:pPr>
            <a:r>
              <a:rPr lang="en-US" sz="2800" b="1" dirty="0" smtClean="0">
                <a:latin typeface="Times New Roman" panose="02020603050405020304" pitchFamily="18" charset="0"/>
                <a:cs typeface="Times New Roman" panose="02020603050405020304" pitchFamily="18" charset="0"/>
              </a:rPr>
              <a:t>Will have + </a:t>
            </a:r>
            <a:r>
              <a:rPr lang="en-US" sz="2800" b="1" dirty="0" err="1" smtClean="0">
                <a:latin typeface="Times New Roman" panose="02020603050405020304" pitchFamily="18" charset="0"/>
                <a:cs typeface="Times New Roman" panose="02020603050405020304" pitchFamily="18" charset="0"/>
              </a:rPr>
              <a:t>Ved</a:t>
            </a:r>
            <a:r>
              <a:rPr lang="en-US" sz="2800" b="1" dirty="0" smtClean="0">
                <a:latin typeface="Times New Roman" panose="02020603050405020304" pitchFamily="18" charset="0"/>
                <a:cs typeface="Times New Roman" panose="02020603050405020304" pitchFamily="18" charset="0"/>
              </a:rPr>
              <a:t>/3</a:t>
            </a:r>
            <a:endParaRPr lang="ru-RU" sz="2800" b="1" dirty="0">
              <a:latin typeface="Times New Roman" panose="02020603050405020304" pitchFamily="18" charset="0"/>
              <a:cs typeface="Times New Roman" panose="02020603050405020304" pitchFamily="18" charset="0"/>
            </a:endParaRPr>
          </a:p>
        </p:txBody>
      </p:sp>
      <p:sp>
        <p:nvSpPr>
          <p:cNvPr id="8" name="Стрелка вниз 7"/>
          <p:cNvSpPr/>
          <p:nvPr/>
        </p:nvSpPr>
        <p:spPr>
          <a:xfrm>
            <a:off x="3302550" y="4725144"/>
            <a:ext cx="21602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5220072" y="4725144"/>
            <a:ext cx="21602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p:cTn id="2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7">
                                            <p:txEl>
                                              <p:pRg st="2" end="2"/>
                                            </p:tx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13" y="257175"/>
            <a:ext cx="53625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101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1873"/>
          </a:xfrm>
        </p:spPr>
        <p:txBody>
          <a:bodyPr/>
          <a:lstStyle/>
          <a:p>
            <a:pPr>
              <a:buNone/>
            </a:pP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8800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graphicFrame>
        <p:nvGraphicFramePr>
          <p:cNvPr id="5" name="Объект 4"/>
          <p:cNvGraphicFramePr>
            <a:graphicFrameLocks noChangeAspect="1"/>
          </p:cNvGraphicFramePr>
          <p:nvPr>
            <p:extLst>
              <p:ext uri="{D42A27DB-BD31-4B8C-83A1-F6EECF244321}">
                <p14:modId xmlns:p14="http://schemas.microsoft.com/office/powerpoint/2010/main" val="1375213807"/>
              </p:ext>
            </p:extLst>
          </p:nvPr>
        </p:nvGraphicFramePr>
        <p:xfrm>
          <a:off x="1691680" y="131317"/>
          <a:ext cx="5875337" cy="6726683"/>
        </p:xfrm>
        <a:graphic>
          <a:graphicData uri="http://schemas.openxmlformats.org/presentationml/2006/ole">
            <mc:AlternateContent xmlns:mc="http://schemas.openxmlformats.org/markup-compatibility/2006">
              <mc:Choice xmlns:v="urn:schemas-microsoft-com:vml" Requires="v">
                <p:oleObj spid="_x0000_s2076" name="Документ" r:id="rId4" imgW="7351596" imgH="8414769" progId="Word.Document.12">
                  <p:embed/>
                </p:oleObj>
              </mc:Choice>
              <mc:Fallback>
                <p:oleObj name="Документ" r:id="rId4" imgW="7351596" imgH="8414769" progId="Word.Document.12">
                  <p:embed/>
                  <p:pic>
                    <p:nvPicPr>
                      <p:cNvPr id="0" name=""/>
                      <p:cNvPicPr/>
                      <p:nvPr/>
                    </p:nvPicPr>
                    <p:blipFill>
                      <a:blip r:embed="rId5"/>
                      <a:stretch>
                        <a:fillRect/>
                      </a:stretch>
                    </p:blipFill>
                    <p:spPr>
                      <a:xfrm>
                        <a:off x="1691680" y="131317"/>
                        <a:ext cx="5875337" cy="672668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135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989034"/>
          </a:xfrm>
        </p:spPr>
        <p:txBody>
          <a:bodyPr>
            <a:normAutofit fontScale="90000"/>
          </a:bodyPr>
          <a:lstStyle/>
          <a:p>
            <a:r>
              <a:rPr lang="en-US" sz="3600" b="1" dirty="0" smtClean="0">
                <a:latin typeface="Times New Roman" pitchFamily="18" charset="0"/>
                <a:cs typeface="Times New Roman" pitchFamily="18" charset="0"/>
              </a:rPr>
              <a:t>Task 1. Say that you’ll do or you’ll have done the same.</a:t>
            </a:r>
            <a:r>
              <a:rPr lang="ru-RU" dirty="0" smtClean="0"/>
              <a:t/>
            </a:r>
            <a:br>
              <a:rPr lang="ru-RU" dirty="0" smtClean="0"/>
            </a:br>
            <a:endParaRPr lang="ru-RU" dirty="0"/>
          </a:p>
        </p:txBody>
      </p:sp>
      <p:sp>
        <p:nvSpPr>
          <p:cNvPr id="3" name="Содержимое 2"/>
          <p:cNvSpPr>
            <a:spLocks noGrp="1"/>
          </p:cNvSpPr>
          <p:nvPr>
            <p:ph idx="1"/>
          </p:nvPr>
        </p:nvSpPr>
        <p:spPr>
          <a:xfrm>
            <a:off x="107504" y="1628800"/>
            <a:ext cx="8795320" cy="4525963"/>
          </a:xfrm>
        </p:spPr>
        <p:txBody>
          <a:bodyPr>
            <a:normAutofit fontScale="92500" lnSpcReduction="20000"/>
          </a:bodyPr>
          <a:lstStyle/>
          <a:p>
            <a:pPr>
              <a:buNone/>
            </a:pPr>
            <a:r>
              <a:rPr lang="en-US" sz="3000" b="1" dirty="0" smtClean="0">
                <a:latin typeface="Times New Roman" pitchFamily="18" charset="0"/>
                <a:cs typeface="Times New Roman" pitchFamily="18" charset="0"/>
              </a:rPr>
              <a:t>Model: </a:t>
            </a:r>
            <a:endParaRPr lang="ru-RU" sz="3000" b="1" dirty="0" smtClean="0">
              <a:latin typeface="Times New Roman" pitchFamily="18" charset="0"/>
              <a:cs typeface="Times New Roman" pitchFamily="18" charset="0"/>
            </a:endParaRPr>
          </a:p>
          <a:p>
            <a:pPr lvl="0"/>
            <a:r>
              <a:rPr lang="en-US" sz="2200" i="1" dirty="0" smtClean="0">
                <a:latin typeface="Times New Roman" pitchFamily="18" charset="0"/>
                <a:cs typeface="Times New Roman" pitchFamily="18" charset="0"/>
              </a:rPr>
              <a:t>I’ll have watched TV  by 7.</a:t>
            </a:r>
            <a:endParaRPr lang="ru-RU" sz="2200" i="1" dirty="0" smtClean="0">
              <a:latin typeface="Times New Roman" pitchFamily="18" charset="0"/>
              <a:cs typeface="Times New Roman" pitchFamily="18" charset="0"/>
            </a:endParaRPr>
          </a:p>
          <a:p>
            <a:pPr lvl="0"/>
            <a:r>
              <a:rPr lang="en-US" sz="2200" i="1" dirty="0" smtClean="0">
                <a:latin typeface="Times New Roman" panose="02020603050405020304" pitchFamily="18" charset="0"/>
                <a:cs typeface="Times New Roman" pitchFamily="18" charset="0"/>
              </a:rPr>
              <a:t>I’ll </a:t>
            </a:r>
            <a:r>
              <a:rPr lang="en-US" sz="2400" i="1" dirty="0">
                <a:latin typeface="Times New Roman" panose="02020603050405020304" pitchFamily="18" charset="0"/>
                <a:cs typeface="Times New Roman" panose="02020603050405020304" pitchFamily="18" charset="0"/>
              </a:rPr>
              <a:t>have watched TV by </a:t>
            </a:r>
            <a:r>
              <a:rPr lang="en-US" sz="2400" i="1" dirty="0" smtClean="0">
                <a:latin typeface="Times New Roman" panose="02020603050405020304" pitchFamily="18" charset="0"/>
                <a:cs typeface="Times New Roman" panose="02020603050405020304" pitchFamily="18" charset="0"/>
              </a:rPr>
              <a:t>7 </a:t>
            </a:r>
            <a:r>
              <a:rPr lang="en-US" sz="2200" i="1" dirty="0" smtClean="0">
                <a:latin typeface="Times New Roman" pitchFamily="18" charset="0"/>
                <a:cs typeface="Times New Roman" pitchFamily="18" charset="0"/>
              </a:rPr>
              <a:t>too.</a:t>
            </a:r>
          </a:p>
          <a:p>
            <a:pPr lvl="0">
              <a:buNone/>
            </a:pPr>
            <a:endParaRPr lang="ru-RU" sz="2200" i="1"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1. I’ll </a:t>
            </a:r>
            <a:r>
              <a:rPr lang="en-US" dirty="0">
                <a:latin typeface="Times New Roman" panose="02020603050405020304" pitchFamily="18" charset="0"/>
                <a:cs typeface="Times New Roman" panose="02020603050405020304" pitchFamily="18" charset="0"/>
              </a:rPr>
              <a:t>have gone home by 4 </a:t>
            </a:r>
            <a:r>
              <a:rPr lang="en-US" dirty="0" smtClean="0">
                <a:latin typeface="Times New Roman" pitchFamily="18" charset="0"/>
                <a:cs typeface="Times New Roman" pitchFamily="18" charset="0"/>
              </a:rPr>
              <a:t>tomorrow.</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2. I’ll </a:t>
            </a:r>
            <a:r>
              <a:rPr lang="en-US" dirty="0">
                <a:latin typeface="Times New Roman" panose="02020603050405020304" pitchFamily="18" charset="0"/>
                <a:cs typeface="Times New Roman" panose="02020603050405020304" pitchFamily="18" charset="0"/>
              </a:rPr>
              <a:t>have waited for my friends by </a:t>
            </a:r>
            <a:r>
              <a:rPr lang="en-US" dirty="0" smtClean="0">
                <a:latin typeface="Times New Roman" panose="02020603050405020304" pitchFamily="18" charset="0"/>
                <a:cs typeface="Times New Roman" panose="02020603050405020304" pitchFamily="18" charset="0"/>
              </a:rPr>
              <a:t>6.</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3. I’ll visit my relatives in summer.</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4. I’ll listen to music tomorrow.</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5. I’ll wash up dishes after dinner.</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6. I’ll </a:t>
            </a:r>
            <a:r>
              <a:rPr lang="en-US" dirty="0">
                <a:latin typeface="Times New Roman" panose="02020603050405020304" pitchFamily="18" charset="0"/>
                <a:cs typeface="Times New Roman" panose="02020603050405020304" pitchFamily="18" charset="0"/>
              </a:rPr>
              <a:t>have watered the flowers by that </a:t>
            </a:r>
            <a:r>
              <a:rPr lang="en-US" dirty="0" smtClean="0">
                <a:latin typeface="Times New Roman" panose="02020603050405020304" pitchFamily="18" charset="0"/>
                <a:cs typeface="Times New Roman" panose="02020603050405020304" pitchFamily="18" charset="0"/>
              </a:rPr>
              <a:t>time tomorrow.</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childTnLst>
                                </p:cTn>
                              </p:par>
                              <p:par>
                                <p:cTn id="18" presetID="35" presetClass="entr" presetSubtype="0" fill="hold" nodeType="withEffect">
                                  <p:stCondLst>
                                    <p:cond delay="5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anim calcmode="lin" valueType="num">
                                      <p:cBhvr>
                                        <p:cTn id="21"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1" end="1"/>
                                            </p:txEl>
                                          </p:spTgt>
                                        </p:tgtEl>
                                        <p:attrNameLst>
                                          <p:attrName>ppt_w</p:attrName>
                                        </p:attrNameLst>
                                      </p:cBhvr>
                                      <p:tavLst>
                                        <p:tav tm="0">
                                          <p:val>
                                            <p:fltVal val="0"/>
                                          </p:val>
                                        </p:tav>
                                        <p:tav tm="100000">
                                          <p:val>
                                            <p:strVal val="#ppt_w"/>
                                          </p:val>
                                        </p:tav>
                                      </p:tavLst>
                                    </p:anim>
                                  </p:childTnLst>
                                </p:cTn>
                              </p:par>
                              <p:par>
                                <p:cTn id="24" presetID="35" presetClass="entr" presetSubtype="0" fill="hold" nodeType="withEffect">
                                  <p:stCondLst>
                                    <p:cond delay="50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8"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par>
                          <p:cTn id="30" fill="hold">
                            <p:stCondLst>
                              <p:cond delay="4500"/>
                            </p:stCondLst>
                            <p:childTnLst>
                              <p:par>
                                <p:cTn id="31" presetID="5" presetClass="entr" presetSubtype="10" fill="hold" nodeType="afterEffect">
                                  <p:stCondLst>
                                    <p:cond delay="100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heckerboard(across)">
                                      <p:cBhvr>
                                        <p:cTn id="33" dur="500"/>
                                        <p:tgtEl>
                                          <p:spTgt spid="3">
                                            <p:txEl>
                                              <p:pRg st="4" end="4"/>
                                            </p:txEl>
                                          </p:spTgt>
                                        </p:tgtEl>
                                      </p:cBhvr>
                                    </p:animEffect>
                                  </p:childTnLst>
                                </p:cTn>
                              </p:par>
                              <p:par>
                                <p:cTn id="34" presetID="5" presetClass="entr" presetSubtype="10" fill="hold" nodeType="withEffect">
                                  <p:stCondLst>
                                    <p:cond delay="100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heckerboard(across)">
                                      <p:cBhvr>
                                        <p:cTn id="36" dur="500"/>
                                        <p:tgtEl>
                                          <p:spTgt spid="3">
                                            <p:txEl>
                                              <p:pRg st="5" end="5"/>
                                            </p:txEl>
                                          </p:spTgt>
                                        </p:tgtEl>
                                      </p:cBhvr>
                                    </p:animEffect>
                                  </p:childTnLst>
                                </p:cTn>
                              </p:par>
                              <p:par>
                                <p:cTn id="37" presetID="5" presetClass="entr" presetSubtype="10" fill="hold" nodeType="withEffect">
                                  <p:stCondLst>
                                    <p:cond delay="100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checkerboard(across)">
                                      <p:cBhvr>
                                        <p:cTn id="39" dur="500"/>
                                        <p:tgtEl>
                                          <p:spTgt spid="3">
                                            <p:txEl>
                                              <p:pRg st="6" end="6"/>
                                            </p:txEl>
                                          </p:spTgt>
                                        </p:tgtEl>
                                      </p:cBhvr>
                                    </p:animEffect>
                                  </p:childTnLst>
                                </p:cTn>
                              </p:par>
                              <p:par>
                                <p:cTn id="40" presetID="5" presetClass="entr" presetSubtype="10" fill="hold" nodeType="withEffect">
                                  <p:stCondLst>
                                    <p:cond delay="100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par>
                                <p:cTn id="43" presetID="5" presetClass="entr" presetSubtype="10" fill="hold" nodeType="withEffect">
                                  <p:stCondLst>
                                    <p:cond delay="100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checkerboard(across)">
                                      <p:cBhvr>
                                        <p:cTn id="45" dur="500"/>
                                        <p:tgtEl>
                                          <p:spTgt spid="3">
                                            <p:txEl>
                                              <p:pRg st="8" end="8"/>
                                            </p:txEl>
                                          </p:spTgt>
                                        </p:tgtEl>
                                      </p:cBhvr>
                                    </p:animEffect>
                                  </p:childTnLst>
                                </p:cTn>
                              </p:par>
                              <p:par>
                                <p:cTn id="46" presetID="5" presetClass="entr" presetSubtype="10" fill="hold" nodeType="withEffect">
                                  <p:stCondLst>
                                    <p:cond delay="100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checkerboard(across)">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8800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7422" y="285728"/>
            <a:ext cx="3857652" cy="654032"/>
          </a:xfrm>
        </p:spPr>
        <p:txBody>
          <a:bodyPr>
            <a:normAutofit fontScale="90000"/>
          </a:bodyPr>
          <a:lstStyle/>
          <a:p>
            <a:r>
              <a:rPr lang="en-US" dirty="0" smtClean="0">
                <a:latin typeface="Algerian" pitchFamily="82" charset="0"/>
              </a:rPr>
              <a:t>Task 2</a:t>
            </a:r>
            <a:endParaRPr lang="ru-RU" dirty="0"/>
          </a:p>
        </p:txBody>
      </p:sp>
      <p:sp>
        <p:nvSpPr>
          <p:cNvPr id="3" name="Содержимое 2"/>
          <p:cNvSpPr>
            <a:spLocks noGrp="1"/>
          </p:cNvSpPr>
          <p:nvPr>
            <p:ph idx="1"/>
          </p:nvPr>
        </p:nvSpPr>
        <p:spPr>
          <a:xfrm>
            <a:off x="1643042" y="857232"/>
            <a:ext cx="7229468" cy="971544"/>
          </a:xfrm>
        </p:spPr>
        <p:txBody>
          <a:bodyPr>
            <a:normAutofit fontScale="47500" lnSpcReduction="20000"/>
          </a:bodyPr>
          <a:lstStyle/>
          <a:p>
            <a:pPr>
              <a:buNone/>
            </a:pPr>
            <a:r>
              <a:rPr lang="en-US" b="1" dirty="0" smtClean="0"/>
              <a:t>Model</a:t>
            </a:r>
            <a:r>
              <a:rPr lang="en-US" i="1" dirty="0" smtClean="0"/>
              <a:t>: -What will you </a:t>
            </a:r>
            <a:r>
              <a:rPr lang="en-US" i="1" dirty="0"/>
              <a:t>have done by </a:t>
            </a:r>
            <a:r>
              <a:rPr lang="en-US" i="1" dirty="0" smtClean="0"/>
              <a:t> tomorrow afternoon? (drive to the seaside)</a:t>
            </a:r>
            <a:endParaRPr lang="ru-RU" dirty="0" smtClean="0"/>
          </a:p>
          <a:p>
            <a:pPr>
              <a:buNone/>
            </a:pPr>
            <a:r>
              <a:rPr lang="en-US" i="1" dirty="0" smtClean="0"/>
              <a:t>- I'll </a:t>
            </a:r>
            <a:r>
              <a:rPr lang="en-US" i="1" dirty="0"/>
              <a:t>have driven </a:t>
            </a:r>
            <a:r>
              <a:rPr lang="en-US" i="1" dirty="0" smtClean="0"/>
              <a:t>to the seaside.</a:t>
            </a:r>
            <a:endParaRPr lang="ru-RU" dirty="0" smtClean="0"/>
          </a:p>
          <a:p>
            <a:pPr>
              <a:buNone/>
            </a:pPr>
            <a:r>
              <a:rPr lang="en-US" i="1" dirty="0" smtClean="0"/>
              <a:t>- What will Nick do next week? (type business letters)</a:t>
            </a:r>
            <a:endParaRPr lang="ru-RU" dirty="0" smtClean="0"/>
          </a:p>
          <a:p>
            <a:pPr>
              <a:buNone/>
            </a:pPr>
            <a:r>
              <a:rPr lang="en-US" i="1" dirty="0" smtClean="0"/>
              <a:t>- He will type business letters.</a:t>
            </a:r>
            <a:endParaRPr lang="ru-RU" dirty="0" smtClean="0"/>
          </a:p>
          <a:p>
            <a:pPr>
              <a:buNone/>
            </a:pPr>
            <a:endParaRPr lang="ru-RU" dirty="0"/>
          </a:p>
        </p:txBody>
      </p:sp>
      <p:sp>
        <p:nvSpPr>
          <p:cNvPr id="4" name="TextBox 3"/>
          <p:cNvSpPr txBox="1"/>
          <p:nvPr/>
        </p:nvSpPr>
        <p:spPr>
          <a:xfrm>
            <a:off x="642910" y="1785927"/>
            <a:ext cx="8072494" cy="4801314"/>
          </a:xfrm>
          <a:prstGeom prst="rect">
            <a:avLst/>
          </a:prstGeom>
          <a:noFill/>
        </p:spPr>
        <p:txBody>
          <a:bodyPr wrap="square" rtlCol="0">
            <a:spAutoFit/>
          </a:bodyPr>
          <a:lstStyle/>
          <a:p>
            <a:r>
              <a:rPr lang="uk-UA" dirty="0" smtClean="0">
                <a:latin typeface="Times New Roman" pitchFamily="18" charset="0"/>
                <a:cs typeface="Times New Roman" pitchFamily="18" charset="0"/>
              </a:rPr>
              <a:t>1. </a:t>
            </a:r>
            <a:r>
              <a:rPr lang="en-US" dirty="0" smtClean="0">
                <a:latin typeface="Times New Roman" pitchFamily="18" charset="0"/>
                <a:cs typeface="Times New Roman" pitchFamily="18" charset="0"/>
              </a:rPr>
              <a:t>What will </a:t>
            </a:r>
            <a:r>
              <a:rPr lang="en-US" dirty="0">
                <a:latin typeface="Times New Roman" panose="02020603050405020304" pitchFamily="18" charset="0"/>
                <a:cs typeface="Times New Roman" panose="02020603050405020304" pitchFamily="18" charset="0"/>
              </a:rPr>
              <a:t>Nell have </a:t>
            </a:r>
            <a:r>
              <a:rPr lang="en-US" dirty="0" smtClean="0">
                <a:latin typeface="Times New Roman" panose="02020603050405020304" pitchFamily="18" charset="0"/>
                <a:cs typeface="Times New Roman" panose="02020603050405020304" pitchFamily="18" charset="0"/>
              </a:rPr>
              <a:t>had by </a:t>
            </a:r>
            <a:r>
              <a:rPr lang="en-US" dirty="0">
                <a:latin typeface="Times New Roman" panose="02020603050405020304" pitchFamily="18" charset="0"/>
                <a:cs typeface="Times New Roman" panose="02020603050405020304" pitchFamily="18" charset="0"/>
              </a:rPr>
              <a:t>12 o'clock</a:t>
            </a:r>
            <a:r>
              <a:rPr lang="en-US" dirty="0" smtClean="0">
                <a:latin typeface="Times New Roman" pitchFamily="18" charset="0"/>
                <a:cs typeface="Times New Roman" pitchFamily="18" charset="0"/>
              </a:rPr>
              <a:t>? (have classes)</a:t>
            </a:r>
          </a:p>
          <a:p>
            <a:pPr marL="457200" indent="-457200"/>
            <a:r>
              <a:rPr lang="en-US" dirty="0" smtClean="0">
                <a:solidFill>
                  <a:schemeClr val="tx1">
                    <a:lumMod val="95000"/>
                    <a:lumOff val="5000"/>
                  </a:schemeClr>
                </a:solidFill>
                <a:latin typeface="Times New Roman" pitchFamily="18" charset="0"/>
                <a:cs typeface="Times New Roman" pitchFamily="18" charset="0"/>
              </a:rPr>
              <a:t>        Nell will have had classes by</a:t>
            </a:r>
            <a:r>
              <a:rPr lang="uk-UA" dirty="0" smtClean="0">
                <a:solidFill>
                  <a:schemeClr val="tx1">
                    <a:lumMod val="95000"/>
                    <a:lumOff val="5000"/>
                  </a:schemeClr>
                </a:solidFill>
                <a:latin typeface="Times New Roman" pitchFamily="18" charset="0"/>
                <a:cs typeface="Times New Roman" pitchFamily="18" charset="0"/>
              </a:rPr>
              <a:t> </a:t>
            </a:r>
            <a:r>
              <a:rPr lang="en-US" dirty="0" smtClean="0">
                <a:solidFill>
                  <a:schemeClr val="tx1">
                    <a:lumMod val="95000"/>
                    <a:lumOff val="5000"/>
                  </a:schemeClr>
                </a:solidFill>
                <a:latin typeface="Times New Roman" pitchFamily="18" charset="0"/>
                <a:cs typeface="Times New Roman" pitchFamily="18" charset="0"/>
              </a:rPr>
              <a:t>12 o'clock.</a:t>
            </a:r>
            <a:endParaRPr lang="ru-RU" dirty="0" smtClean="0">
              <a:solidFill>
                <a:schemeClr val="tx1">
                  <a:lumMod val="95000"/>
                  <a:lumOff val="5000"/>
                </a:schemeClr>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2. What will you </a:t>
            </a:r>
            <a:r>
              <a:rPr lang="en-US" dirty="0">
                <a:latin typeface="Times New Roman" panose="02020603050405020304" pitchFamily="18" charset="0"/>
                <a:cs typeface="Times New Roman" panose="02020603050405020304" pitchFamily="18" charset="0"/>
              </a:rPr>
              <a:t>have done by </a:t>
            </a:r>
            <a:r>
              <a:rPr lang="en-US" dirty="0" smtClean="0">
                <a:latin typeface="Times New Roman" pitchFamily="18" charset="0"/>
                <a:cs typeface="Times New Roman" pitchFamily="18" charset="0"/>
              </a:rPr>
              <a:t>this time next week? (bathe in the Black Sea)</a:t>
            </a:r>
          </a:p>
          <a:p>
            <a:r>
              <a:rPr lang="en-US" dirty="0" smtClean="0">
                <a:latin typeface="Times New Roman" pitchFamily="18" charset="0"/>
                <a:cs typeface="Times New Roman" pitchFamily="18" charset="0"/>
              </a:rPr>
              <a:t>        I will have bathed in the Black Sea by this time next week.</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3. What will Bob do tomorrow? (read a detective story)</a:t>
            </a:r>
          </a:p>
          <a:p>
            <a:r>
              <a:rPr lang="en-US" dirty="0" smtClean="0">
                <a:latin typeface="Times New Roman" pitchFamily="18" charset="0"/>
                <a:cs typeface="Times New Roman" pitchFamily="18" charset="0"/>
              </a:rPr>
              <a:t>        Bob will read a detective story tomorrow.</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4. What will Jane </a:t>
            </a:r>
            <a:r>
              <a:rPr lang="en-US" dirty="0">
                <a:latin typeface="Times New Roman" panose="02020603050405020304" pitchFamily="18" charset="0"/>
                <a:cs typeface="Times New Roman" panose="02020603050405020304" pitchFamily="18" charset="0"/>
              </a:rPr>
              <a:t>have done </a:t>
            </a:r>
            <a:r>
              <a:rPr lang="en-US" dirty="0" smtClean="0">
                <a:latin typeface="Times New Roman" panose="02020603050405020304" pitchFamily="18" charset="0"/>
                <a:cs typeface="Times New Roman" panose="02020603050405020304" pitchFamily="18" charset="0"/>
              </a:rPr>
              <a:t>by 11 tomorrow? (do experiments in the lab)</a:t>
            </a:r>
          </a:p>
          <a:p>
            <a:r>
              <a:rPr lang="en-US" dirty="0" smtClean="0">
                <a:latin typeface="Times New Roman" panose="02020603050405020304" pitchFamily="18" charset="0"/>
                <a:cs typeface="Times New Roman" panose="02020603050405020304" pitchFamily="18" charset="0"/>
              </a:rPr>
              <a:t>        Jane will have done experiments in the lab by 11 tomorrow.</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5. What will Mary do in 3 weeks? (guide an excursion)</a:t>
            </a:r>
          </a:p>
          <a:p>
            <a:r>
              <a:rPr lang="en-US" dirty="0" smtClean="0">
                <a:latin typeface="Times New Roman" pitchFamily="18" charset="0"/>
                <a:cs typeface="Times New Roman" pitchFamily="18" charset="0"/>
              </a:rPr>
              <a:t>        Mary will guide an excursion in 3 weeks.</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6. What will he do on Monday? (work in the garden)</a:t>
            </a:r>
          </a:p>
          <a:p>
            <a:r>
              <a:rPr lang="en-US" dirty="0" smtClean="0">
                <a:latin typeface="Times New Roman" pitchFamily="18" charset="0"/>
                <a:cs typeface="Times New Roman" pitchFamily="18" charset="0"/>
              </a:rPr>
              <a:t>        He will work in the garden on Monday.</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7. What will Mary </a:t>
            </a:r>
            <a:r>
              <a:rPr lang="en-US" dirty="0">
                <a:latin typeface="Times New Roman" panose="02020603050405020304" pitchFamily="18" charset="0"/>
                <a:cs typeface="Times New Roman" panose="02020603050405020304" pitchFamily="18" charset="0"/>
              </a:rPr>
              <a:t>have done by </a:t>
            </a:r>
            <a:r>
              <a:rPr lang="en-US" dirty="0" smtClean="0">
                <a:latin typeface="Times New Roman" pitchFamily="18" charset="0"/>
                <a:cs typeface="Times New Roman" pitchFamily="18" charset="0"/>
              </a:rPr>
              <a:t>tomorrow? (prepare for her exam)</a:t>
            </a:r>
          </a:p>
          <a:p>
            <a:r>
              <a:rPr lang="en-US" dirty="0" smtClean="0">
                <a:latin typeface="Times New Roman" pitchFamily="18" charset="0"/>
                <a:cs typeface="Times New Roman" pitchFamily="18" charset="0"/>
              </a:rPr>
              <a:t>        Mary will </a:t>
            </a:r>
            <a:r>
              <a:rPr lang="en-US" dirty="0">
                <a:latin typeface="Times New Roman" pitchFamily="18" charset="0"/>
                <a:cs typeface="Times New Roman" pitchFamily="18" charset="0"/>
              </a:rPr>
              <a:t>h</a:t>
            </a:r>
            <a:r>
              <a:rPr lang="en-US" dirty="0" smtClean="0">
                <a:latin typeface="Times New Roman" pitchFamily="18" charset="0"/>
                <a:cs typeface="Times New Roman" pitchFamily="18" charset="0"/>
              </a:rPr>
              <a:t>ave prepared for her exam by tomorrow.</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8. What will Nick do during his holidays? (visit his relatives)</a:t>
            </a:r>
          </a:p>
          <a:p>
            <a:r>
              <a:rPr lang="en-US" dirty="0" smtClean="0">
                <a:latin typeface="Times New Roman" pitchFamily="18" charset="0"/>
                <a:cs typeface="Times New Roman" pitchFamily="18" charset="0"/>
              </a:rPr>
              <a:t>        Nick will visit his relatives during his holidays.</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par>
                          <p:cTn id="12" fill="hold">
                            <p:stCondLst>
                              <p:cond delay="1500"/>
                            </p:stCondLst>
                            <p:childTnLst>
                              <p:par>
                                <p:cTn id="13" presetID="5" presetClass="entr" presetSubtype="10"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par>
                          <p:cTn id="16" fill="hold">
                            <p:stCondLst>
                              <p:cond delay="2500"/>
                            </p:stCondLst>
                            <p:childTnLst>
                              <p:par>
                                <p:cTn id="17" presetID="5" presetClass="entr" presetSubtype="10"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childTnLst>
                          </p:cTn>
                        </p:par>
                        <p:par>
                          <p:cTn id="20" fill="hold">
                            <p:stCondLst>
                              <p:cond delay="3500"/>
                            </p:stCondLst>
                            <p:childTnLst>
                              <p:par>
                                <p:cTn id="21" presetID="5" presetClass="entr" presetSubtype="10" fill="hold" grpId="0"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checkerboard(across)">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checkerboard(across)">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checkerboard(across)">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checkerboard(across)">
                                      <p:cBhvr>
                                        <p:cTn id="43" dur="5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checkerboard(across)">
                                      <p:cBhvr>
                                        <p:cTn id="48" dur="500"/>
                                        <p:tgtEl>
                                          <p:spTgt spid="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checkerboard(across)">
                                      <p:cBhvr>
                                        <p:cTn id="53" dur="500"/>
                                        <p:tgtEl>
                                          <p:spTgt spid="4">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Effect transition="in" filter="checkerboard(across)">
                                      <p:cBhvr>
                                        <p:cTn id="58" dur="500"/>
                                        <p:tgtEl>
                                          <p:spTgt spid="4">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checkerboard(across)">
                                      <p:cBhvr>
                                        <p:cTn id="63" dur="500"/>
                                        <p:tgtEl>
                                          <p:spTgt spid="4">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4">
                                            <p:txEl>
                                              <p:pRg st="8" end="8"/>
                                            </p:txEl>
                                          </p:spTgt>
                                        </p:tgtEl>
                                        <p:attrNameLst>
                                          <p:attrName>style.visibility</p:attrName>
                                        </p:attrNameLst>
                                      </p:cBhvr>
                                      <p:to>
                                        <p:strVal val="visible"/>
                                      </p:to>
                                    </p:set>
                                    <p:animEffect transition="in" filter="checkerboard(across)">
                                      <p:cBhvr>
                                        <p:cTn id="68" dur="500"/>
                                        <p:tgtEl>
                                          <p:spTgt spid="4">
                                            <p:txEl>
                                              <p:pRg st="8" end="8"/>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4">
                                            <p:txEl>
                                              <p:pRg st="9" end="9"/>
                                            </p:txEl>
                                          </p:spTgt>
                                        </p:tgtEl>
                                        <p:attrNameLst>
                                          <p:attrName>style.visibility</p:attrName>
                                        </p:attrNameLst>
                                      </p:cBhvr>
                                      <p:to>
                                        <p:strVal val="visible"/>
                                      </p:to>
                                    </p:set>
                                    <p:animEffect transition="in" filter="checkerboard(across)">
                                      <p:cBhvr>
                                        <p:cTn id="73" dur="500"/>
                                        <p:tgtEl>
                                          <p:spTgt spid="4">
                                            <p:txEl>
                                              <p:pRg st="9" end="9"/>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nodeType="clickEffect">
                                  <p:stCondLst>
                                    <p:cond delay="0"/>
                                  </p:stCondLst>
                                  <p:childTnLst>
                                    <p:set>
                                      <p:cBhvr>
                                        <p:cTn id="77"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78" dur="500"/>
                                        <p:tgtEl>
                                          <p:spTgt spid="4">
                                            <p:txEl>
                                              <p:pRg st="10" end="1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nodeType="clickEffect">
                                  <p:stCondLst>
                                    <p:cond delay="0"/>
                                  </p:stCondLst>
                                  <p:childTnLst>
                                    <p:set>
                                      <p:cBhvr>
                                        <p:cTn id="82"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83" dur="500"/>
                                        <p:tgtEl>
                                          <p:spTgt spid="4">
                                            <p:txEl>
                                              <p:pRg st="11" end="1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 presetClass="entr" presetSubtype="10" fill="hold" nodeType="clickEffect">
                                  <p:stCondLst>
                                    <p:cond delay="0"/>
                                  </p:stCondLst>
                                  <p:childTnLst>
                                    <p:set>
                                      <p:cBhvr>
                                        <p:cTn id="87"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88" dur="500"/>
                                        <p:tgtEl>
                                          <p:spTgt spid="4">
                                            <p:txEl>
                                              <p:pRg st="12" end="1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5" presetClass="entr" presetSubtype="10" fill="hold" nodeType="clickEffect">
                                  <p:stCondLst>
                                    <p:cond delay="0"/>
                                  </p:stCondLst>
                                  <p:childTnLst>
                                    <p:set>
                                      <p:cBhvr>
                                        <p:cTn id="92" dur="1" fill="hold">
                                          <p:stCondLst>
                                            <p:cond delay="0"/>
                                          </p:stCondLst>
                                        </p:cTn>
                                        <p:tgtEl>
                                          <p:spTgt spid="4">
                                            <p:txEl>
                                              <p:pRg st="13" end="13"/>
                                            </p:txEl>
                                          </p:spTgt>
                                        </p:tgtEl>
                                        <p:attrNameLst>
                                          <p:attrName>style.visibility</p:attrName>
                                        </p:attrNameLst>
                                      </p:cBhvr>
                                      <p:to>
                                        <p:strVal val="visible"/>
                                      </p:to>
                                    </p:set>
                                    <p:animEffect transition="in" filter="checkerboard(across)">
                                      <p:cBhvr>
                                        <p:cTn id="93" dur="500"/>
                                        <p:tgtEl>
                                          <p:spTgt spid="4">
                                            <p:txEl>
                                              <p:pRg st="13" end="1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 presetClass="entr" presetSubtype="10" fill="hold" nodeType="clickEffect">
                                  <p:stCondLst>
                                    <p:cond delay="0"/>
                                  </p:stCondLst>
                                  <p:childTnLst>
                                    <p:set>
                                      <p:cBhvr>
                                        <p:cTn id="97" dur="1" fill="hold">
                                          <p:stCondLst>
                                            <p:cond delay="0"/>
                                          </p:stCondLst>
                                        </p:cTn>
                                        <p:tgtEl>
                                          <p:spTgt spid="4">
                                            <p:txEl>
                                              <p:pRg st="14" end="14"/>
                                            </p:txEl>
                                          </p:spTgt>
                                        </p:tgtEl>
                                        <p:attrNameLst>
                                          <p:attrName>style.visibility</p:attrName>
                                        </p:attrNameLst>
                                      </p:cBhvr>
                                      <p:to>
                                        <p:strVal val="visible"/>
                                      </p:to>
                                    </p:set>
                                    <p:animEffect transition="in" filter="checkerboard(across)">
                                      <p:cBhvr>
                                        <p:cTn id="98" dur="500"/>
                                        <p:tgtEl>
                                          <p:spTgt spid="4">
                                            <p:txEl>
                                              <p:pRg st="14" end="1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5" presetClass="entr" presetSubtype="10" fill="hold" nodeType="clickEffect">
                                  <p:stCondLst>
                                    <p:cond delay="0"/>
                                  </p:stCondLst>
                                  <p:childTnLst>
                                    <p:set>
                                      <p:cBhvr>
                                        <p:cTn id="102" dur="1" fill="hold">
                                          <p:stCondLst>
                                            <p:cond delay="0"/>
                                          </p:stCondLst>
                                        </p:cTn>
                                        <p:tgtEl>
                                          <p:spTgt spid="4">
                                            <p:txEl>
                                              <p:pRg st="15" end="15"/>
                                            </p:txEl>
                                          </p:spTgt>
                                        </p:tgtEl>
                                        <p:attrNameLst>
                                          <p:attrName>style.visibility</p:attrName>
                                        </p:attrNameLst>
                                      </p:cBhvr>
                                      <p:to>
                                        <p:strVal val="visible"/>
                                      </p:to>
                                    </p:set>
                                    <p:animEffect transition="in" filter="checkerboard(across)">
                                      <p:cBhvr>
                                        <p:cTn id="103"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rgbClr val="03D4A8"/>
            </a:gs>
            <a:gs pos="25000">
              <a:srgbClr val="21D6E0"/>
            </a:gs>
            <a:gs pos="75000">
              <a:srgbClr val="0087E6"/>
            </a:gs>
            <a:gs pos="100000">
              <a:srgbClr val="005CBF"/>
            </a:gs>
          </a:gsLst>
          <a:lin ang="135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Autofit/>
          </a:bodyPr>
          <a:lstStyle/>
          <a:p>
            <a:r>
              <a:rPr lang="en-US" sz="2400" dirty="0" smtClean="0">
                <a:latin typeface="Algerian" pitchFamily="82" charset="0"/>
              </a:rPr>
              <a:t>Test Control</a:t>
            </a:r>
            <a:endParaRPr lang="ru-RU" sz="2400" dirty="0"/>
          </a:p>
        </p:txBody>
      </p:sp>
      <p:sp>
        <p:nvSpPr>
          <p:cNvPr id="3" name="Содержимое 2"/>
          <p:cNvSpPr>
            <a:spLocks noGrp="1"/>
          </p:cNvSpPr>
          <p:nvPr>
            <p:ph idx="1"/>
          </p:nvPr>
        </p:nvSpPr>
        <p:spPr>
          <a:xfrm>
            <a:off x="539552" y="928670"/>
            <a:ext cx="8280920" cy="5715040"/>
          </a:xfrm>
        </p:spPr>
        <p:txBody>
          <a:bodyPr>
            <a:normAutofit fontScale="47500" lnSpcReduction="20000"/>
          </a:bodyPr>
          <a:lstStyle/>
          <a:p>
            <a:pPr>
              <a:buNone/>
            </a:pPr>
            <a:r>
              <a:rPr lang="en-US" sz="4800" dirty="0" smtClean="0">
                <a:latin typeface="Times New Roman" pitchFamily="18" charset="0"/>
                <a:cs typeface="Times New Roman" pitchFamily="18" charset="0"/>
              </a:rPr>
              <a:t>1. Jack ... his sister about this event on Monday.</a:t>
            </a:r>
            <a:endParaRPr lang="ru-RU" sz="4800" dirty="0" smtClean="0">
              <a:latin typeface="Times New Roman" pitchFamily="18" charset="0"/>
              <a:cs typeface="Times New Roman" pitchFamily="18" charset="0"/>
            </a:endParaRPr>
          </a:p>
          <a:p>
            <a:pPr>
              <a:buNone/>
            </a:pPr>
            <a:r>
              <a:rPr lang="en-US" sz="4800" dirty="0" smtClean="0">
                <a:latin typeface="Times New Roman" pitchFamily="18" charset="0"/>
                <a:cs typeface="Times New Roman" pitchFamily="18" charset="0"/>
              </a:rPr>
              <a:t>a) will write</a:t>
            </a:r>
            <a:endParaRPr lang="ru-RU" sz="4800" dirty="0" smtClean="0">
              <a:latin typeface="Times New Roman" pitchFamily="18" charset="0"/>
              <a:cs typeface="Times New Roman" pitchFamily="18" charset="0"/>
            </a:endParaRPr>
          </a:p>
          <a:p>
            <a:pPr>
              <a:buNone/>
            </a:pPr>
            <a:r>
              <a:rPr lang="en-US" sz="4800" dirty="0" smtClean="0">
                <a:latin typeface="Times New Roman" pitchFamily="18" charset="0"/>
                <a:cs typeface="Times New Roman" pitchFamily="18" charset="0"/>
              </a:rPr>
              <a:t>b) will have written</a:t>
            </a:r>
            <a:endParaRPr lang="ru-RU" sz="4800" dirty="0" smtClean="0">
              <a:latin typeface="Times New Roman" pitchFamily="18" charset="0"/>
              <a:cs typeface="Times New Roman" pitchFamily="18" charset="0"/>
            </a:endParaRPr>
          </a:p>
          <a:p>
            <a:pPr>
              <a:buNone/>
            </a:pPr>
            <a:r>
              <a:rPr lang="en-US" sz="4800" dirty="0" smtClean="0">
                <a:latin typeface="Times New Roman" pitchFamily="18" charset="0"/>
                <a:cs typeface="Times New Roman" pitchFamily="18" charset="0"/>
              </a:rPr>
              <a:t>2. Alfred ... </a:t>
            </a:r>
            <a:r>
              <a:rPr lang="en-US" sz="4800" dirty="0">
                <a:latin typeface="Times New Roman" pitchFamily="18" charset="0"/>
                <a:cs typeface="Times New Roman" pitchFamily="18" charset="0"/>
              </a:rPr>
              <a:t>h</a:t>
            </a:r>
            <a:r>
              <a:rPr lang="en-US" sz="4800" dirty="0" smtClean="0">
                <a:latin typeface="Times New Roman" pitchFamily="18" charset="0"/>
                <a:cs typeface="Times New Roman" pitchFamily="18" charset="0"/>
              </a:rPr>
              <a:t>is work by tomorrow.</a:t>
            </a:r>
            <a:endParaRPr lang="ru-RU" sz="4800" dirty="0" smtClean="0">
              <a:latin typeface="Times New Roman" pitchFamily="18" charset="0"/>
              <a:cs typeface="Times New Roman" pitchFamily="18" charset="0"/>
            </a:endParaRPr>
          </a:p>
          <a:p>
            <a:pPr>
              <a:buNone/>
            </a:pPr>
            <a:r>
              <a:rPr lang="en-US" sz="4800" dirty="0" smtClean="0">
                <a:latin typeface="Times New Roman" pitchFamily="18" charset="0"/>
                <a:cs typeface="Times New Roman" pitchFamily="18" charset="0"/>
              </a:rPr>
              <a:t>a) will do</a:t>
            </a:r>
            <a:endParaRPr lang="ru-RU" sz="4800" dirty="0" smtClean="0">
              <a:latin typeface="Times New Roman" pitchFamily="18" charset="0"/>
              <a:cs typeface="Times New Roman" pitchFamily="18" charset="0"/>
            </a:endParaRPr>
          </a:p>
          <a:p>
            <a:pPr>
              <a:buNone/>
            </a:pPr>
            <a:r>
              <a:rPr lang="en-US" sz="4800" dirty="0" smtClean="0">
                <a:latin typeface="Times New Roman" pitchFamily="18" charset="0"/>
                <a:cs typeface="Times New Roman" pitchFamily="18" charset="0"/>
              </a:rPr>
              <a:t>b) will have done</a:t>
            </a:r>
            <a:endParaRPr lang="ru-RU" sz="4800" dirty="0" smtClean="0">
              <a:latin typeface="Times New Roman" pitchFamily="18" charset="0"/>
              <a:cs typeface="Times New Roman" pitchFamily="18" charset="0"/>
            </a:endParaRPr>
          </a:p>
          <a:p>
            <a:pPr>
              <a:buNone/>
            </a:pPr>
            <a:r>
              <a:rPr lang="en-US" sz="4800" dirty="0" smtClean="0">
                <a:latin typeface="Times New Roman" pitchFamily="18" charset="0"/>
                <a:cs typeface="Times New Roman" pitchFamily="18" charset="0"/>
              </a:rPr>
              <a:t>3. Mary ... for you by that time on Tuesday.</a:t>
            </a:r>
            <a:endParaRPr lang="ru-RU" sz="4800" dirty="0" smtClean="0">
              <a:latin typeface="Times New Roman" pitchFamily="18" charset="0"/>
              <a:cs typeface="Times New Roman" pitchFamily="18" charset="0"/>
            </a:endParaRPr>
          </a:p>
          <a:p>
            <a:pPr>
              <a:buNone/>
            </a:pPr>
            <a:r>
              <a:rPr lang="en-US" sz="4800" dirty="0" smtClean="0">
                <a:latin typeface="Times New Roman" pitchFamily="18" charset="0"/>
                <a:cs typeface="Times New Roman" pitchFamily="18" charset="0"/>
              </a:rPr>
              <a:t>a) will wait</a:t>
            </a:r>
            <a:endParaRPr lang="ru-RU" sz="4800" dirty="0" smtClean="0">
              <a:latin typeface="Times New Roman" pitchFamily="18" charset="0"/>
              <a:cs typeface="Times New Roman" pitchFamily="18" charset="0"/>
            </a:endParaRPr>
          </a:p>
          <a:p>
            <a:pPr>
              <a:buNone/>
            </a:pPr>
            <a:r>
              <a:rPr lang="en-US" sz="4800" dirty="0" smtClean="0">
                <a:latin typeface="Times New Roman" pitchFamily="18" charset="0"/>
                <a:cs typeface="Times New Roman" pitchFamily="18" charset="0"/>
              </a:rPr>
              <a:t>b) will have waited</a:t>
            </a:r>
            <a:endParaRPr lang="ru-RU" sz="4800" dirty="0" smtClean="0">
              <a:latin typeface="Times New Roman" pitchFamily="18" charset="0"/>
              <a:cs typeface="Times New Roman" pitchFamily="18" charset="0"/>
            </a:endParaRPr>
          </a:p>
          <a:p>
            <a:pPr>
              <a:buNone/>
            </a:pPr>
            <a:r>
              <a:rPr lang="en-US" sz="4800" dirty="0" smtClean="0">
                <a:latin typeface="Times New Roman" pitchFamily="18" charset="0"/>
                <a:cs typeface="Times New Roman" pitchFamily="18" charset="0"/>
              </a:rPr>
              <a:t>4. My sister ... at the department of </a:t>
            </a:r>
            <a:r>
              <a:rPr lang="en-US" sz="4800" dirty="0" err="1" smtClean="0">
                <a:latin typeface="Times New Roman" pitchFamily="18" charset="0"/>
                <a:cs typeface="Times New Roman" pitchFamily="18" charset="0"/>
              </a:rPr>
              <a:t>Landutilization</a:t>
            </a:r>
            <a:r>
              <a:rPr lang="en-US" sz="4800" dirty="0" smtClean="0">
                <a:latin typeface="Times New Roman" pitchFamily="18" charset="0"/>
                <a:cs typeface="Times New Roman" pitchFamily="18" charset="0"/>
              </a:rPr>
              <a:t> next year.</a:t>
            </a:r>
            <a:endParaRPr lang="ru-RU" sz="4800" dirty="0" smtClean="0">
              <a:latin typeface="Times New Roman" pitchFamily="18" charset="0"/>
              <a:cs typeface="Times New Roman" pitchFamily="18" charset="0"/>
            </a:endParaRPr>
          </a:p>
          <a:p>
            <a:pPr>
              <a:buNone/>
            </a:pPr>
            <a:r>
              <a:rPr lang="en-US" sz="4800" dirty="0" smtClean="0">
                <a:latin typeface="Times New Roman" pitchFamily="18" charset="0"/>
                <a:cs typeface="Times New Roman" pitchFamily="18" charset="0"/>
              </a:rPr>
              <a:t>a) will study</a:t>
            </a:r>
            <a:endParaRPr lang="ru-RU" sz="4800" dirty="0" smtClean="0">
              <a:latin typeface="Times New Roman" pitchFamily="18" charset="0"/>
              <a:cs typeface="Times New Roman" pitchFamily="18" charset="0"/>
            </a:endParaRPr>
          </a:p>
          <a:p>
            <a:pPr>
              <a:buNone/>
            </a:pPr>
            <a:r>
              <a:rPr lang="en-US" sz="4800" dirty="0" smtClean="0">
                <a:latin typeface="Times New Roman" pitchFamily="18" charset="0"/>
                <a:cs typeface="Times New Roman" pitchFamily="18" charset="0"/>
              </a:rPr>
              <a:t>b) will have studied</a:t>
            </a:r>
            <a:endParaRPr lang="ru-RU" sz="4800" dirty="0" smtClean="0">
              <a:latin typeface="Times New Roman" pitchFamily="18" charset="0"/>
              <a:cs typeface="Times New Roman" pitchFamily="18" charset="0"/>
            </a:endParaRPr>
          </a:p>
          <a:p>
            <a:pPr>
              <a:buNone/>
            </a:pPr>
            <a:r>
              <a:rPr lang="en-US" sz="4800" dirty="0" smtClean="0">
                <a:latin typeface="Times New Roman" pitchFamily="18" charset="0"/>
                <a:cs typeface="Times New Roman" pitchFamily="18" charset="0"/>
              </a:rPr>
              <a:t>5. My uncle ... wheat and corn next year.</a:t>
            </a:r>
            <a:endParaRPr lang="ru-RU" sz="4800" dirty="0" smtClean="0">
              <a:latin typeface="Times New Roman" pitchFamily="18" charset="0"/>
              <a:cs typeface="Times New Roman" pitchFamily="18" charset="0"/>
            </a:endParaRPr>
          </a:p>
          <a:p>
            <a:pPr>
              <a:buNone/>
            </a:pPr>
            <a:r>
              <a:rPr lang="en-US" sz="4800" dirty="0" smtClean="0">
                <a:latin typeface="Times New Roman" pitchFamily="18" charset="0"/>
                <a:cs typeface="Times New Roman" pitchFamily="18" charset="0"/>
              </a:rPr>
              <a:t>a) will grow</a:t>
            </a:r>
            <a:endParaRPr lang="ru-RU" sz="4800" dirty="0" smtClean="0">
              <a:latin typeface="Times New Roman" pitchFamily="18" charset="0"/>
              <a:cs typeface="Times New Roman" pitchFamily="18" charset="0"/>
            </a:endParaRPr>
          </a:p>
          <a:p>
            <a:pPr>
              <a:buNone/>
            </a:pPr>
            <a:r>
              <a:rPr lang="en-US" sz="4800" dirty="0" smtClean="0">
                <a:latin typeface="Times New Roman" pitchFamily="18" charset="0"/>
                <a:cs typeface="Times New Roman" pitchFamily="18" charset="0"/>
              </a:rPr>
              <a:t>b) will have grown</a:t>
            </a:r>
            <a:endParaRPr lang="ru-RU" sz="4800" dirty="0" smtClean="0">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 presetClass="entr" presetSubtype="10" fill="hold" nodeType="after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500"/>
                                  </p:stCondLst>
                                  <p:iterate type="lt">
                                    <p:tmPct val="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5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3">
                                            <p:txEl>
                                              <p:pRg st="1" end="1"/>
                                            </p:txEl>
                                          </p:spTgt>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heckerboard(across)">
                                      <p:cBhvr>
                                        <p:cTn id="30" dur="500"/>
                                        <p:tgtEl>
                                          <p:spTgt spid="3">
                                            <p:txEl>
                                              <p:pRg st="4" end="4"/>
                                            </p:txEl>
                                          </p:spTgt>
                                        </p:tgtEl>
                                      </p:cBhvr>
                                    </p:animEffect>
                                  </p:childTnLst>
                                </p:cTn>
                              </p:par>
                              <p:par>
                                <p:cTn id="31" presetID="5" presetClass="entr" presetSubtype="10" fill="hold" nodeType="withEffect">
                                  <p:stCondLst>
                                    <p:cond delay="0"/>
                                  </p:stCondLst>
                                  <p:iterate type="lt">
                                    <p:tmPct val="0"/>
                                  </p:iterate>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heckerboard(across)">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5" presetClass="emph" presetSubtype="0" nodeType="clickEffect">
                                  <p:stCondLst>
                                    <p:cond delay="0"/>
                                  </p:stCondLst>
                                  <p:iterate type="lt">
                                    <p:tmAbs val="25"/>
                                  </p:iterate>
                                  <p:childTnLst>
                                    <p:set>
                                      <p:cBhvr override="childStyle">
                                        <p:cTn id="37" dur="indefinite"/>
                                        <p:tgtEl>
                                          <p:spTgt spid="3">
                                            <p:txEl>
                                              <p:pRg st="5" end="5"/>
                                            </p:txEl>
                                          </p:spTgt>
                                        </p:tgtEl>
                                        <p:attrNameLst>
                                          <p:attrName>style.fontWeight</p:attrName>
                                        </p:attrNameLst>
                                      </p:cBhvr>
                                      <p:to>
                                        <p:strVal val="bold"/>
                                      </p:to>
                                    </p:se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heckerboard(across)">
                                      <p:cBhvr>
                                        <p:cTn id="42" dur="500"/>
                                        <p:tgtEl>
                                          <p:spTgt spid="3">
                                            <p:txEl>
                                              <p:pRg st="6" end="6"/>
                                            </p:txEl>
                                          </p:spTgt>
                                        </p:tgtEl>
                                      </p:cBhvr>
                                    </p:animEffect>
                                  </p:childTnLst>
                                </p:cTn>
                              </p:par>
                              <p:par>
                                <p:cTn id="43" presetID="5" presetClass="entr" presetSubtype="1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checkerboard(across)">
                                      <p:cBhvr>
                                        <p:cTn id="45" dur="500"/>
                                        <p:tgtEl>
                                          <p:spTgt spid="3">
                                            <p:txEl>
                                              <p:pRg st="7" end="7"/>
                                            </p:txEl>
                                          </p:spTgt>
                                        </p:tgtEl>
                                      </p:cBhvr>
                                    </p:animEffect>
                                  </p:childTnLst>
                                </p:cTn>
                              </p:par>
                              <p:par>
                                <p:cTn id="46" presetID="5" presetClass="entr" presetSubtype="10" fill="hold" nodeType="withEffect">
                                  <p:stCondLst>
                                    <p:cond delay="0"/>
                                  </p:stCondLst>
                                  <p:iterate type="lt">
                                    <p:tmPct val="0"/>
                                  </p:iterate>
                                  <p:childTnLst>
                                    <p:set>
                                      <p:cBhvr>
                                        <p:cTn id="47" dur="1" fill="hold">
                                          <p:stCondLst>
                                            <p:cond delay="0"/>
                                          </p:stCondLst>
                                        </p:cTn>
                                        <p:tgtEl>
                                          <p:spTgt spid="3">
                                            <p:txEl>
                                              <p:pRg st="8" end="8"/>
                                            </p:txEl>
                                          </p:spTgt>
                                        </p:tgtEl>
                                        <p:attrNameLst>
                                          <p:attrName>style.visibility</p:attrName>
                                        </p:attrNameLst>
                                      </p:cBhvr>
                                      <p:to>
                                        <p:strVal val="visible"/>
                                      </p:to>
                                    </p:set>
                                    <p:animEffect transition="in" filter="checkerboard(across)">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5" presetClass="emph" presetSubtype="0" nodeType="clickEffect">
                                  <p:stCondLst>
                                    <p:cond delay="0"/>
                                  </p:stCondLst>
                                  <p:iterate type="lt">
                                    <p:tmAbs val="25"/>
                                  </p:iterate>
                                  <p:childTnLst>
                                    <p:set>
                                      <p:cBhvr override="childStyle">
                                        <p:cTn id="52" dur="indefinite"/>
                                        <p:tgtEl>
                                          <p:spTgt spid="3">
                                            <p:txEl>
                                              <p:pRg st="8" end="8"/>
                                            </p:txEl>
                                          </p:spTgt>
                                        </p:tgtEl>
                                        <p:attrNameLst>
                                          <p:attrName>style.fontWeight</p:attrName>
                                        </p:attrNameLst>
                                      </p:cBhvr>
                                      <p:to>
                                        <p:strVal val="bold"/>
                                      </p:to>
                                    </p:se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checkerboard(across)">
                                      <p:cBhvr>
                                        <p:cTn id="57" dur="500"/>
                                        <p:tgtEl>
                                          <p:spTgt spid="3">
                                            <p:txEl>
                                              <p:pRg st="9" end="9"/>
                                            </p:txEl>
                                          </p:spTgt>
                                        </p:tgtEl>
                                      </p:cBhvr>
                                    </p:animEffect>
                                  </p:childTnLst>
                                </p:cTn>
                              </p:par>
                              <p:par>
                                <p:cTn id="58" presetID="5" presetClass="entr" presetSubtype="10" fill="hold" nodeType="withEffect">
                                  <p:stCondLst>
                                    <p:cond delay="0"/>
                                  </p:stCondLst>
                                  <p:iterate type="lt">
                                    <p:tmPct val="0"/>
                                  </p:iterate>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60" dur="500"/>
                                        <p:tgtEl>
                                          <p:spTgt spid="3">
                                            <p:txEl>
                                              <p:pRg st="10" end="10"/>
                                            </p:txEl>
                                          </p:spTgt>
                                        </p:tgtEl>
                                      </p:cBhvr>
                                    </p:animEffect>
                                  </p:childTnLst>
                                </p:cTn>
                              </p:par>
                              <p:par>
                                <p:cTn id="61" presetID="5" presetClass="entr" presetSubtype="10"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63" dur="500"/>
                                        <p:tgtEl>
                                          <p:spTgt spid="3">
                                            <p:txEl>
                                              <p:pRg st="11" end="1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5" presetClass="emph" presetSubtype="0" nodeType="clickEffect">
                                  <p:stCondLst>
                                    <p:cond delay="0"/>
                                  </p:stCondLst>
                                  <p:iterate type="lt">
                                    <p:tmAbs val="25"/>
                                  </p:iterate>
                                  <p:childTnLst>
                                    <p:set>
                                      <p:cBhvr override="childStyle">
                                        <p:cTn id="67" dur="indefinite"/>
                                        <p:tgtEl>
                                          <p:spTgt spid="3">
                                            <p:txEl>
                                              <p:pRg st="10" end="10"/>
                                            </p:txEl>
                                          </p:spTgt>
                                        </p:tgtEl>
                                        <p:attrNameLst>
                                          <p:attrName>style.fontWeight</p:attrName>
                                        </p:attrNameLst>
                                      </p:cBhvr>
                                      <p:to>
                                        <p:strVal val="bold"/>
                                      </p:to>
                                    </p:se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72" dur="500"/>
                                        <p:tgtEl>
                                          <p:spTgt spid="3">
                                            <p:txEl>
                                              <p:pRg st="12" end="12"/>
                                            </p:txEl>
                                          </p:spTgt>
                                        </p:tgtEl>
                                      </p:cBhvr>
                                    </p:animEffect>
                                  </p:childTnLst>
                                </p:cTn>
                              </p:par>
                              <p:par>
                                <p:cTn id="73" presetID="5" presetClass="entr" presetSubtype="10" fill="hold" nodeType="withEffect">
                                  <p:stCondLst>
                                    <p:cond delay="0"/>
                                  </p:stCondLst>
                                  <p:iterate type="lt">
                                    <p:tmPct val="0"/>
                                  </p:iterate>
                                  <p:childTnLst>
                                    <p:set>
                                      <p:cBhvr>
                                        <p:cTn id="74"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75" dur="500"/>
                                        <p:tgtEl>
                                          <p:spTgt spid="3">
                                            <p:txEl>
                                              <p:pRg st="13" end="13"/>
                                            </p:txEl>
                                          </p:spTgt>
                                        </p:tgtEl>
                                      </p:cBhvr>
                                    </p:animEffect>
                                  </p:childTnLst>
                                </p:cTn>
                              </p:par>
                              <p:par>
                                <p:cTn id="76" presetID="5" presetClass="entr" presetSubtype="10" fill="hold" nodeType="withEffect">
                                  <p:stCondLst>
                                    <p:cond delay="0"/>
                                  </p:stCondLst>
                                  <p:childTnLst>
                                    <p:set>
                                      <p:cBhvr>
                                        <p:cTn id="77"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78" dur="500"/>
                                        <p:tgtEl>
                                          <p:spTgt spid="3">
                                            <p:txEl>
                                              <p:pRg st="14" end="1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5" presetClass="emph" presetSubtype="0" nodeType="clickEffect">
                                  <p:stCondLst>
                                    <p:cond delay="0"/>
                                  </p:stCondLst>
                                  <p:iterate type="lt">
                                    <p:tmAbs val="25"/>
                                  </p:iterate>
                                  <p:childTnLst>
                                    <p:set>
                                      <p:cBhvr override="childStyle">
                                        <p:cTn id="82" dur="indefinite"/>
                                        <p:tgtEl>
                                          <p:spTgt spid="3">
                                            <p:txEl>
                                              <p:pRg st="13" end="1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extLst>
              <a:ext uri="{BEBA8EAE-BF5A-486C-A8C5-ECC9F3942E4B}">
                <a14:imgProps xmlns:a14="http://schemas.microsoft.com/office/drawing/2010/main">
                  <a14:imgLayer r:embed="rId3">
                    <a14:imgEffect>
                      <a14:sharpenSoften amount="-1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142853"/>
            <a:ext cx="8643998" cy="5857915"/>
          </a:xfrm>
        </p:spPr>
        <p:txBody>
          <a:bodyPr>
            <a:normAutofit/>
          </a:bodyPr>
          <a:lstStyle/>
          <a:p>
            <a:r>
              <a:rPr lang="uk-UA" sz="3200" b="1" dirty="0" smtClean="0">
                <a:solidFill>
                  <a:srgbClr val="FFFF00"/>
                </a:solidFill>
                <a:latin typeface="Times New Roman" pitchFamily="18" charset="0"/>
                <a:cs typeface="Times New Roman" pitchFamily="18" charset="0"/>
              </a:rPr>
              <a:t>Тема: </a:t>
            </a:r>
            <a:r>
              <a:rPr lang="en-US" b="1" spc="120" dirty="0">
                <a:solidFill>
                  <a:schemeClr val="tx1">
                    <a:lumMod val="95000"/>
                    <a:lumOff val="5000"/>
                  </a:schemeClr>
                </a:solidFill>
                <a:latin typeface="Algerian" pitchFamily="82" charset="0"/>
              </a:rPr>
              <a:t>“The </a:t>
            </a:r>
            <a:r>
              <a:rPr lang="en-US" b="1" spc="120" dirty="0" smtClean="0">
                <a:solidFill>
                  <a:schemeClr val="tx1">
                    <a:lumMod val="95000"/>
                    <a:lumOff val="5000"/>
                  </a:schemeClr>
                </a:solidFill>
                <a:latin typeface="Algerian" pitchFamily="82" charset="0"/>
              </a:rPr>
              <a:t> MONUMENT  TO DUCHESS  OLHA.  </a:t>
            </a:r>
            <a:r>
              <a:rPr lang="en-US" b="1" spc="120" dirty="0">
                <a:solidFill>
                  <a:schemeClr val="tx1">
                    <a:lumMod val="95000"/>
                    <a:lumOff val="5000"/>
                  </a:schemeClr>
                </a:solidFill>
                <a:latin typeface="Algerian" pitchFamily="82" charset="0"/>
              </a:rPr>
              <a:t>The </a:t>
            </a:r>
            <a:r>
              <a:rPr lang="en-US" b="1" spc="120" dirty="0" smtClean="0">
                <a:solidFill>
                  <a:schemeClr val="tx1">
                    <a:lumMod val="95000"/>
                    <a:lumOff val="5000"/>
                  </a:schemeClr>
                </a:solidFill>
                <a:latin typeface="Algerian" pitchFamily="82" charset="0"/>
              </a:rPr>
              <a:t> Use  of the  </a:t>
            </a:r>
            <a:r>
              <a:rPr lang="en-US" b="1" spc="120" dirty="0">
                <a:solidFill>
                  <a:schemeClr val="tx1">
                    <a:lumMod val="95000"/>
                    <a:lumOff val="5000"/>
                  </a:schemeClr>
                </a:solidFill>
                <a:latin typeface="Algerian" pitchFamily="82" charset="0"/>
              </a:rPr>
              <a:t>Future </a:t>
            </a:r>
            <a:r>
              <a:rPr lang="en-US" b="1" spc="120" dirty="0" smtClean="0">
                <a:solidFill>
                  <a:schemeClr val="tx1">
                    <a:lumMod val="95000"/>
                    <a:lumOff val="5000"/>
                  </a:schemeClr>
                </a:solidFill>
                <a:latin typeface="Algerian" pitchFamily="82" charset="0"/>
              </a:rPr>
              <a:t> Indefinite Tense  </a:t>
            </a:r>
            <a:r>
              <a:rPr lang="en-US" b="1" spc="120" dirty="0">
                <a:solidFill>
                  <a:schemeClr val="tx1">
                    <a:lumMod val="95000"/>
                    <a:lumOff val="5000"/>
                  </a:schemeClr>
                </a:solidFill>
                <a:latin typeface="Algerian" pitchFamily="82" charset="0"/>
              </a:rPr>
              <a:t>and </a:t>
            </a:r>
            <a:r>
              <a:rPr lang="en-US" b="1" spc="120" dirty="0" smtClean="0">
                <a:solidFill>
                  <a:schemeClr val="tx1">
                    <a:lumMod val="95000"/>
                    <a:lumOff val="5000"/>
                  </a:schemeClr>
                </a:solidFill>
                <a:latin typeface="Algerian" pitchFamily="82" charset="0"/>
              </a:rPr>
              <a:t> the  Future PERFECT  Tense”</a:t>
            </a:r>
            <a:r>
              <a:rPr lang="uk-UA" b="1" dirty="0" smtClean="0"/>
              <a:t/>
            </a:r>
            <a:br>
              <a:rPr lang="uk-UA" b="1" dirty="0" smtClean="0"/>
            </a:br>
            <a:r>
              <a:rPr lang="uk-UA" dirty="0"/>
              <a:t/>
            </a:r>
            <a:br>
              <a:rPr lang="uk-UA" dirty="0"/>
            </a:br>
            <a:endParaRPr lang="ru-RU" sz="2400" dirty="0">
              <a:solidFill>
                <a:srgbClr val="FF0000"/>
              </a:solidFill>
              <a:latin typeface="Times New Roman" pitchFamily="18" charset="0"/>
              <a:cs typeface="Times New Roman" pitchFamily="18" charset="0"/>
            </a:endParaRPr>
          </a:p>
        </p:txBody>
      </p:sp>
      <p:sp>
        <p:nvSpPr>
          <p:cNvPr id="4" name="TextBox 3"/>
          <p:cNvSpPr txBox="1"/>
          <p:nvPr/>
        </p:nvSpPr>
        <p:spPr>
          <a:xfrm>
            <a:off x="323528" y="4951164"/>
            <a:ext cx="8568952" cy="954107"/>
          </a:xfrm>
          <a:prstGeom prst="rect">
            <a:avLst/>
          </a:prstGeom>
          <a:noFill/>
        </p:spPr>
        <p:txBody>
          <a:bodyPr wrap="square" rtlCol="0">
            <a:spAutoFit/>
          </a:bodyPr>
          <a:lstStyle/>
          <a:p>
            <a:pPr algn="ctr"/>
            <a:r>
              <a:rPr lang="uk-UA" sz="2800" b="1" spc="100" dirty="0" smtClean="0">
                <a:solidFill>
                  <a:srgbClr val="FFFF00"/>
                </a:solidFill>
              </a:rPr>
              <a:t>Особливості </a:t>
            </a:r>
            <a:r>
              <a:rPr lang="uk-UA" sz="2800" b="1" spc="100" dirty="0">
                <a:solidFill>
                  <a:srgbClr val="FFFF00"/>
                </a:solidFill>
              </a:rPr>
              <a:t>вживання </a:t>
            </a:r>
            <a:r>
              <a:rPr lang="uk-UA" sz="2800" b="1" spc="100" dirty="0" smtClean="0">
                <a:solidFill>
                  <a:srgbClr val="FFFF00"/>
                </a:solidFill>
              </a:rPr>
              <a:t>майбутнього неозначеного та</a:t>
            </a:r>
            <a:r>
              <a:rPr lang="ru-RU" sz="2800" b="1" spc="100" dirty="0" smtClean="0">
                <a:solidFill>
                  <a:srgbClr val="FFFF00"/>
                </a:solidFill>
              </a:rPr>
              <a:t> </a:t>
            </a:r>
            <a:r>
              <a:rPr lang="uk-UA" sz="2800" b="1" spc="100" dirty="0">
                <a:solidFill>
                  <a:srgbClr val="FFFF00"/>
                </a:solidFill>
              </a:rPr>
              <a:t>перфектного часів. Пам’ятник княгині </a:t>
            </a:r>
            <a:r>
              <a:rPr lang="uk-UA" sz="2800" b="1" spc="100" dirty="0" smtClean="0">
                <a:solidFill>
                  <a:srgbClr val="FFFF00"/>
                </a:solidFill>
              </a:rPr>
              <a:t>Ользі</a:t>
            </a:r>
            <a:endParaRPr lang="ru-RU" sz="2800" b="1" i="1" spc="1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iterate type="lt">
                                    <p:tmPct val="15000"/>
                                  </p:iterate>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8025"/>
                            </p:stCondLst>
                            <p:childTnLst>
                              <p:par>
                                <p:cTn id="9" presetID="27" presetClass="entr" presetSubtype="0" fill="hold" grpId="1" nodeType="afterEffect">
                                  <p:stCondLst>
                                    <p:cond delay="1000"/>
                                  </p:stCondLst>
                                  <p:iterate type="lt">
                                    <p:tmPct val="15000"/>
                                  </p:iterate>
                                  <p:childTnLst>
                                    <p:set>
                                      <p:cBhvr>
                                        <p:cTn id="10" dur="1" fill="hold">
                                          <p:stCondLst>
                                            <p:cond delay="0"/>
                                          </p:stCondLst>
                                        </p:cTn>
                                        <p:tgtEl>
                                          <p:spTgt spid="2"/>
                                        </p:tgtEl>
                                        <p:attrNameLst>
                                          <p:attrName>style.visibility</p:attrName>
                                        </p:attrNameLst>
                                      </p:cBhvr>
                                      <p:to>
                                        <p:strVal val="visible"/>
                                      </p:to>
                                    </p:set>
                                    <p:anim calcmode="discrete" valueType="clr">
                                      <p:cBhvr override="childStyle">
                                        <p:cTn id="11" dur="500"/>
                                        <p:tgtEl>
                                          <p:spTgt spid="2"/>
                                        </p:tgtEl>
                                        <p:attrNameLst>
                                          <p:attrName>style.color</p:attrName>
                                        </p:attrNameLst>
                                      </p:cBhvr>
                                      <p:tavLst>
                                        <p:tav tm="0">
                                          <p:val>
                                            <p:clrVal>
                                              <a:srgbClr val="ECD422"/>
                                            </p:clrVal>
                                          </p:val>
                                        </p:tav>
                                        <p:tav tm="50000">
                                          <p:val>
                                            <p:clrVal>
                                              <a:srgbClr val="FF3300"/>
                                            </p:clrVal>
                                          </p:val>
                                        </p:tav>
                                      </p:tavLst>
                                    </p:anim>
                                    <p:anim calcmode="discrete" valueType="clr">
                                      <p:cBhvr>
                                        <p:cTn id="12" dur="500"/>
                                        <p:tgtEl>
                                          <p:spTgt spid="2"/>
                                        </p:tgtEl>
                                        <p:attrNameLst>
                                          <p:attrName>fillcolor</p:attrName>
                                        </p:attrNameLst>
                                      </p:cBhvr>
                                      <p:tavLst>
                                        <p:tav tm="0">
                                          <p:val>
                                            <p:clrVal>
                                              <a:schemeClr val="accent2"/>
                                            </p:clrVal>
                                          </p:val>
                                        </p:tav>
                                        <p:tav tm="50000">
                                          <p:val>
                                            <p:clrVal>
                                              <a:schemeClr val="hlink"/>
                                            </p:clrVal>
                                          </p:val>
                                        </p:tav>
                                      </p:tavLst>
                                    </p:anim>
                                    <p:set>
                                      <p:cBhvr>
                                        <p:cTn id="13" dur="500"/>
                                        <p:tgtEl>
                                          <p:spTgt spid="2"/>
                                        </p:tgtEl>
                                        <p:attrNameLst>
                                          <p:attrName>fill.type</p:attrName>
                                        </p:attrNameLst>
                                      </p:cBhvr>
                                      <p:to>
                                        <p:strVal val="solid"/>
                                      </p:to>
                                    </p:set>
                                  </p:childTnLst>
                                </p:cTn>
                              </p:par>
                            </p:childTnLst>
                          </p:cTn>
                        </p:par>
                        <p:par>
                          <p:cTn id="14" fill="hold">
                            <p:stCondLst>
                              <p:cond delay="16050"/>
                            </p:stCondLst>
                            <p:childTnLst>
                              <p:par>
                                <p:cTn id="15" presetID="35" presetClass="entr" presetSubtype="0" fill="hold" grpId="0" nodeType="after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style.rotation</p:attrName>
                                        </p:attrNameLst>
                                      </p:cBhvr>
                                      <p:tavLst>
                                        <p:tav tm="0">
                                          <p:val>
                                            <p:fltVal val="720"/>
                                          </p:val>
                                        </p:tav>
                                        <p:tav tm="100000">
                                          <p:val>
                                            <p:fltVal val="0"/>
                                          </p:val>
                                        </p:tav>
                                      </p:tavLst>
                                    </p:anim>
                                    <p:anim calcmode="lin" valueType="num">
                                      <p:cBhvr>
                                        <p:cTn id="19" dur="2000" fill="hold"/>
                                        <p:tgtEl>
                                          <p:spTgt spid="4"/>
                                        </p:tgtEl>
                                        <p:attrNameLst>
                                          <p:attrName>ppt_h</p:attrName>
                                        </p:attrNameLst>
                                      </p:cBhvr>
                                      <p:tavLst>
                                        <p:tav tm="0">
                                          <p:val>
                                            <p:fltVal val="0"/>
                                          </p:val>
                                        </p:tav>
                                        <p:tav tm="100000">
                                          <p:val>
                                            <p:strVal val="#ppt_h"/>
                                          </p:val>
                                        </p:tav>
                                      </p:tavLst>
                                    </p:anim>
                                    <p:anim calcmode="lin" valueType="num">
                                      <p:cBhvr>
                                        <p:cTn id="2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3000">
              <a:srgbClr val="03D4A8"/>
            </a:gs>
            <a:gs pos="25000">
              <a:srgbClr val="21D6E0"/>
            </a:gs>
            <a:gs pos="75000">
              <a:srgbClr val="0087E6"/>
            </a:gs>
            <a:gs pos="100000">
              <a:srgbClr val="005CBF"/>
            </a:gs>
          </a:gsLst>
          <a:lin ang="135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785794"/>
            <a:ext cx="8291264" cy="5572164"/>
          </a:xfrm>
        </p:spPr>
        <p:txBody>
          <a:bodyPr>
            <a:normAutofit fontScale="70000" lnSpcReduction="20000"/>
          </a:bodyPr>
          <a:lstStyle/>
          <a:p>
            <a:pPr>
              <a:buNone/>
            </a:pPr>
            <a:r>
              <a:rPr lang="en-US" dirty="0" smtClean="0">
                <a:latin typeface="Times New Roman" pitchFamily="18" charset="0"/>
                <a:cs typeface="Times New Roman" pitchFamily="18" charset="0"/>
              </a:rPr>
              <a:t>6. We … the report by 4 p.m.</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 will discuss</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b) will have discussed</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7. Mary ... this book from the library next week.</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 will take</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b) will have taken</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8. Dan ... for his exam in physics by Wednesday.</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 will prepare</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b) will have prepared</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9. Bob ... at the concert tomorrow.</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 will sing</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b) will have sung</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10. Mum ... dinner by that time tomorrow</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 will cook</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b) will have cooked</a:t>
            </a:r>
            <a:endParaRPr lang="ru-RU" dirty="0" smtClean="0">
              <a:latin typeface="Times New Roman" pitchFamily="18" charset="0"/>
              <a:cs typeface="Times New Roman" pitchFamily="18" charset="0"/>
            </a:endParaRPr>
          </a:p>
        </p:txBody>
      </p:sp>
      <p:sp>
        <p:nvSpPr>
          <p:cNvPr id="4" name="Заголовок 1"/>
          <p:cNvSpPr>
            <a:spLocks noGrp="1"/>
          </p:cNvSpPr>
          <p:nvPr>
            <p:ph type="title"/>
          </p:nvPr>
        </p:nvSpPr>
        <p:spPr>
          <a:xfrm>
            <a:off x="457200" y="274638"/>
            <a:ext cx="8229600" cy="439718"/>
          </a:xfrm>
        </p:spPr>
        <p:txBody>
          <a:bodyPr>
            <a:noAutofit/>
          </a:bodyPr>
          <a:lstStyle/>
          <a:p>
            <a:r>
              <a:rPr lang="en-US" sz="2400" dirty="0" smtClean="0">
                <a:latin typeface="Algerian" pitchFamily="82" charset="0"/>
              </a:rPr>
              <a:t>Test Control</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grpId="1"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heckerboard(across)">
                                      <p:cBhvr>
                                        <p:cTn id="20" dur="500"/>
                                        <p:tgtEl>
                                          <p:spTgt spid="3">
                                            <p:txEl>
                                              <p:pRg st="1" end="1"/>
                                            </p:txEl>
                                          </p:spTgt>
                                        </p:tgtEl>
                                      </p:cBhvr>
                                    </p:animEffect>
                                  </p:childTnLst>
                                </p:cTn>
                              </p:par>
                              <p:par>
                                <p:cTn id="21" presetID="5" presetClass="entr" presetSubtype="10" fill="hold" nodeType="withEffect">
                                  <p:stCondLst>
                                    <p:cond delay="0"/>
                                  </p:stCondLst>
                                  <p:iterate type="lt">
                                    <p:tmPct val="0"/>
                                  </p:iterate>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mph" presetSubtype="0" nodeType="clickEffect">
                                  <p:stCondLst>
                                    <p:cond delay="0"/>
                                  </p:stCondLst>
                                  <p:iterate type="lt">
                                    <p:tmAbs val="25"/>
                                  </p:iterate>
                                  <p:childTnLst>
                                    <p:set>
                                      <p:cBhvr override="childStyle">
                                        <p:cTn id="27" dur="indefinite"/>
                                        <p:tgtEl>
                                          <p:spTgt spid="3">
                                            <p:txEl>
                                              <p:pRg st="2" end="2"/>
                                            </p:txEl>
                                          </p:spTgt>
                                        </p:tgtEl>
                                        <p:attrNameLst>
                                          <p:attrName>style.fontWeight</p:attrName>
                                        </p:attrNameLst>
                                      </p:cBhvr>
                                      <p:to>
                                        <p:strVal val="bold"/>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heckerboard(across)">
                                      <p:cBhvr>
                                        <p:cTn id="32" dur="500"/>
                                        <p:tgtEl>
                                          <p:spTgt spid="3">
                                            <p:txEl>
                                              <p:pRg st="3" end="3"/>
                                            </p:txEl>
                                          </p:spTgt>
                                        </p:tgtEl>
                                      </p:cBhvr>
                                    </p:animEffect>
                                  </p:childTnLst>
                                </p:cTn>
                              </p:par>
                              <p:par>
                                <p:cTn id="33" presetID="5" presetClass="entr" presetSubtype="10" fill="hold" nodeType="withEffect">
                                  <p:stCondLst>
                                    <p:cond delay="0"/>
                                  </p:stCondLst>
                                  <p:iterate type="lt">
                                    <p:tmPct val="0"/>
                                  </p:iterate>
                                  <p:childTnLst>
                                    <p:set>
                                      <p:cBhvr>
                                        <p:cTn id="34" dur="1" fill="hold">
                                          <p:stCondLst>
                                            <p:cond delay="0"/>
                                          </p:stCondLst>
                                        </p:cTn>
                                        <p:tgtEl>
                                          <p:spTgt spid="3">
                                            <p:txEl>
                                              <p:pRg st="4" end="4"/>
                                            </p:txEl>
                                          </p:spTgt>
                                        </p:tgtEl>
                                        <p:attrNameLst>
                                          <p:attrName>style.visibility</p:attrName>
                                        </p:attrNameLst>
                                      </p:cBhvr>
                                      <p:to>
                                        <p:strVal val="visible"/>
                                      </p:to>
                                    </p:set>
                                    <p:animEffect transition="in" filter="checkerboard(across)">
                                      <p:cBhvr>
                                        <p:cTn id="35" dur="500"/>
                                        <p:tgtEl>
                                          <p:spTgt spid="3">
                                            <p:txEl>
                                              <p:pRg st="4" end="4"/>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heckerboard(across)">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5" presetClass="emph" presetSubtype="0" nodeType="clickEffect">
                                  <p:stCondLst>
                                    <p:cond delay="0"/>
                                  </p:stCondLst>
                                  <p:iterate type="lt">
                                    <p:tmAbs val="25"/>
                                  </p:iterate>
                                  <p:childTnLst>
                                    <p:set>
                                      <p:cBhvr override="childStyle">
                                        <p:cTn id="42" dur="indefinite"/>
                                        <p:tgtEl>
                                          <p:spTgt spid="3">
                                            <p:txEl>
                                              <p:pRg st="4" end="4"/>
                                            </p:txEl>
                                          </p:spTgt>
                                        </p:tgtEl>
                                        <p:attrNameLst>
                                          <p:attrName>style.fontWeight</p:attrName>
                                        </p:attrNameLst>
                                      </p:cBhvr>
                                      <p:to>
                                        <p:strVal val="bold"/>
                                      </p:to>
                                    </p:se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checkerboard(across)">
                                      <p:cBhvr>
                                        <p:cTn id="47" dur="500"/>
                                        <p:tgtEl>
                                          <p:spTgt spid="3">
                                            <p:txEl>
                                              <p:pRg st="6" end="6"/>
                                            </p:txEl>
                                          </p:spTgt>
                                        </p:tgtEl>
                                      </p:cBhvr>
                                    </p:animEffect>
                                  </p:childTnLst>
                                </p:cTn>
                              </p:par>
                              <p:par>
                                <p:cTn id="48" presetID="5" presetClass="entr" presetSubtype="1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checkerboard(across)">
                                      <p:cBhvr>
                                        <p:cTn id="50" dur="500"/>
                                        <p:tgtEl>
                                          <p:spTgt spid="3">
                                            <p:txEl>
                                              <p:pRg st="7" end="7"/>
                                            </p:txEl>
                                          </p:spTgt>
                                        </p:tgtEl>
                                      </p:cBhvr>
                                    </p:animEffect>
                                  </p:childTnLst>
                                </p:cTn>
                              </p:par>
                              <p:par>
                                <p:cTn id="51" presetID="5" presetClass="entr" presetSubtype="10" fill="hold" nodeType="withEffect">
                                  <p:stCondLst>
                                    <p:cond delay="0"/>
                                  </p:stCondLst>
                                  <p:iterate type="lt">
                                    <p:tmPct val="0"/>
                                  </p:iterate>
                                  <p:childTnLst>
                                    <p:set>
                                      <p:cBhvr>
                                        <p:cTn id="52" dur="1" fill="hold">
                                          <p:stCondLst>
                                            <p:cond delay="0"/>
                                          </p:stCondLst>
                                        </p:cTn>
                                        <p:tgtEl>
                                          <p:spTgt spid="3">
                                            <p:txEl>
                                              <p:pRg st="8" end="8"/>
                                            </p:txEl>
                                          </p:spTgt>
                                        </p:tgtEl>
                                        <p:attrNameLst>
                                          <p:attrName>style.visibility</p:attrName>
                                        </p:attrNameLst>
                                      </p:cBhvr>
                                      <p:to>
                                        <p:strVal val="visible"/>
                                      </p:to>
                                    </p:set>
                                    <p:animEffect transition="in" filter="checkerboard(across)">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5" presetClass="emph" presetSubtype="0" nodeType="clickEffect">
                                  <p:stCondLst>
                                    <p:cond delay="0"/>
                                  </p:stCondLst>
                                  <p:iterate type="lt">
                                    <p:tmAbs val="25"/>
                                  </p:iterate>
                                  <p:childTnLst>
                                    <p:set>
                                      <p:cBhvr override="childStyle">
                                        <p:cTn id="57" dur="indefinite"/>
                                        <p:tgtEl>
                                          <p:spTgt spid="3">
                                            <p:txEl>
                                              <p:pRg st="8" end="8"/>
                                            </p:txEl>
                                          </p:spTgt>
                                        </p:tgtEl>
                                        <p:attrNameLst>
                                          <p:attrName>style.fontWeight</p:attrName>
                                        </p:attrNameLst>
                                      </p:cBhvr>
                                      <p:to>
                                        <p:strVal val="bold"/>
                                      </p:to>
                                    </p:se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checkerboard(across)">
                                      <p:cBhvr>
                                        <p:cTn id="62" dur="500"/>
                                        <p:tgtEl>
                                          <p:spTgt spid="3">
                                            <p:txEl>
                                              <p:pRg st="9" end="9"/>
                                            </p:txEl>
                                          </p:spTgt>
                                        </p:tgtEl>
                                      </p:cBhvr>
                                    </p:animEffect>
                                  </p:childTnLst>
                                </p:cTn>
                              </p:par>
                              <p:par>
                                <p:cTn id="63" presetID="5" presetClass="entr" presetSubtype="10" fill="hold" nodeType="withEffect">
                                  <p:stCondLst>
                                    <p:cond delay="0"/>
                                  </p:stCondLst>
                                  <p:iterate type="lt">
                                    <p:tmPct val="0"/>
                                  </p:iterate>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65" dur="500"/>
                                        <p:tgtEl>
                                          <p:spTgt spid="3">
                                            <p:txEl>
                                              <p:pRg st="10" end="10"/>
                                            </p:txEl>
                                          </p:spTgt>
                                        </p:tgtEl>
                                      </p:cBhvr>
                                    </p:animEffect>
                                  </p:childTnLst>
                                </p:cTn>
                              </p:par>
                              <p:par>
                                <p:cTn id="66" presetID="5" presetClass="entr" presetSubtype="10" fill="hold"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68" dur="500"/>
                                        <p:tgtEl>
                                          <p:spTgt spid="3">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5" presetClass="emph" presetSubtype="0" nodeType="clickEffect">
                                  <p:stCondLst>
                                    <p:cond delay="0"/>
                                  </p:stCondLst>
                                  <p:iterate type="lt">
                                    <p:tmAbs val="25"/>
                                  </p:iterate>
                                  <p:childTnLst>
                                    <p:set>
                                      <p:cBhvr override="childStyle">
                                        <p:cTn id="72" dur="indefinite"/>
                                        <p:tgtEl>
                                          <p:spTgt spid="3">
                                            <p:txEl>
                                              <p:pRg st="10" end="10"/>
                                            </p:txEl>
                                          </p:spTgt>
                                        </p:tgtEl>
                                        <p:attrNameLst>
                                          <p:attrName>style.fontWeight</p:attrName>
                                        </p:attrNameLst>
                                      </p:cBhvr>
                                      <p:to>
                                        <p:strVal val="bold"/>
                                      </p:to>
                                    </p:se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77" dur="500"/>
                                        <p:tgtEl>
                                          <p:spTgt spid="3">
                                            <p:txEl>
                                              <p:pRg st="12" end="12"/>
                                            </p:txEl>
                                          </p:spTgt>
                                        </p:tgtEl>
                                      </p:cBhvr>
                                    </p:animEffect>
                                  </p:childTnLst>
                                </p:cTn>
                              </p:par>
                              <p:par>
                                <p:cTn id="78" presetID="5" presetClass="entr" presetSubtype="10" fill="hold" nodeType="withEffect">
                                  <p:stCondLst>
                                    <p:cond delay="0"/>
                                  </p:stCondLst>
                                  <p:childTnLst>
                                    <p:set>
                                      <p:cBhvr>
                                        <p:cTn id="79"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80" dur="500"/>
                                        <p:tgtEl>
                                          <p:spTgt spid="3">
                                            <p:txEl>
                                              <p:pRg st="13" end="13"/>
                                            </p:txEl>
                                          </p:spTgt>
                                        </p:tgtEl>
                                      </p:cBhvr>
                                    </p:animEffect>
                                  </p:childTnLst>
                                </p:cTn>
                              </p:par>
                              <p:par>
                                <p:cTn id="81" presetID="5" presetClass="entr" presetSubtype="10" fill="hold" nodeType="withEffect">
                                  <p:stCondLst>
                                    <p:cond delay="0"/>
                                  </p:stCondLst>
                                  <p:iterate type="lt">
                                    <p:tmPct val="0"/>
                                  </p:iterate>
                                  <p:childTnLst>
                                    <p:set>
                                      <p:cBhvr>
                                        <p:cTn id="82"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83" dur="500"/>
                                        <p:tgtEl>
                                          <p:spTgt spid="3">
                                            <p:txEl>
                                              <p:pRg st="14" end="1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5" presetClass="emph" presetSubtype="0" nodeType="clickEffect">
                                  <p:stCondLst>
                                    <p:cond delay="0"/>
                                  </p:stCondLst>
                                  <p:iterate type="lt">
                                    <p:tmAbs val="25"/>
                                  </p:iterate>
                                  <p:childTnLst>
                                    <p:set>
                                      <p:cBhvr override="childStyle">
                                        <p:cTn id="87" dur="indefinite"/>
                                        <p:tgtEl>
                                          <p:spTgt spid="3">
                                            <p:txEl>
                                              <p:pRg st="14" end="1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8800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en-US" dirty="0" smtClean="0">
                <a:latin typeface="Algerian" pitchFamily="82" charset="0"/>
              </a:rPr>
              <a:t>TASK 3</a:t>
            </a:r>
            <a:endParaRPr lang="ru-RU" dirty="0"/>
          </a:p>
        </p:txBody>
      </p:sp>
      <p:sp>
        <p:nvSpPr>
          <p:cNvPr id="3" name="Содержимое 2"/>
          <p:cNvSpPr>
            <a:spLocks noGrp="1"/>
          </p:cNvSpPr>
          <p:nvPr>
            <p:ph idx="1"/>
          </p:nvPr>
        </p:nvSpPr>
        <p:spPr>
          <a:xfrm>
            <a:off x="500034" y="785794"/>
            <a:ext cx="8229600" cy="757230"/>
          </a:xfrm>
        </p:spPr>
        <p:txBody>
          <a:bodyPr>
            <a:normAutofit fontScale="85000" lnSpcReduction="20000"/>
          </a:bodyPr>
          <a:lstStyle/>
          <a:p>
            <a:pPr algn="ctr">
              <a:buNone/>
            </a:pPr>
            <a:r>
              <a:rPr lang="en-US" b="1" dirty="0" smtClean="0">
                <a:latin typeface="Times New Roman" pitchFamily="18" charset="0"/>
                <a:cs typeface="Times New Roman" pitchFamily="18" charset="0"/>
              </a:rPr>
              <a:t>Put the verbs in brackets in Future Indefinite or Future Perfect.</a:t>
            </a:r>
            <a:endParaRPr lang="ru-RU" dirty="0" smtClean="0">
              <a:latin typeface="Times New Roman" pitchFamily="18" charset="0"/>
              <a:cs typeface="Times New Roman" pitchFamily="18" charset="0"/>
            </a:endParaRPr>
          </a:p>
          <a:p>
            <a:pPr>
              <a:buNone/>
            </a:pPr>
            <a:endParaRPr lang="ru-RU" dirty="0"/>
          </a:p>
        </p:txBody>
      </p:sp>
      <p:sp>
        <p:nvSpPr>
          <p:cNvPr id="4" name="TextBox 3"/>
          <p:cNvSpPr txBox="1"/>
          <p:nvPr/>
        </p:nvSpPr>
        <p:spPr>
          <a:xfrm>
            <a:off x="500034" y="1571612"/>
            <a:ext cx="8286808" cy="4401205"/>
          </a:xfrm>
          <a:prstGeom prst="rect">
            <a:avLst/>
          </a:prstGeom>
          <a:noFill/>
        </p:spPr>
        <p:txBody>
          <a:bodyPr wrap="square" rtlCol="0">
            <a:spAutoFit/>
          </a:bodyPr>
          <a:lstStyle/>
          <a:p>
            <a:pPr marL="342900" indent="-342900">
              <a:buAutoNum type="arabicPeriod"/>
            </a:pPr>
            <a:r>
              <a:rPr lang="en-US" sz="2000" dirty="0" smtClean="0">
                <a:latin typeface="Times New Roman" pitchFamily="18" charset="0"/>
                <a:cs typeface="Times New Roman" pitchFamily="18" charset="0"/>
              </a:rPr>
              <a:t>I (to wait) for you by 5 o'clock tomorrow.</a:t>
            </a:r>
          </a:p>
          <a:p>
            <a:pPr marL="342900" indent="-342900"/>
            <a:r>
              <a:rPr lang="en-US" sz="2000" dirty="0" smtClean="0">
                <a:latin typeface="Times New Roman" pitchFamily="18" charset="0"/>
                <a:cs typeface="Times New Roman" pitchFamily="18" charset="0"/>
              </a:rPr>
              <a:t>          I will have waited for you by 5 o'clock tomorrow.</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2. By 10 o'clock tomorrow I (to have) an English lesson.</a:t>
            </a:r>
          </a:p>
          <a:p>
            <a:r>
              <a:rPr lang="en-US" sz="2000" dirty="0" smtClean="0">
                <a:latin typeface="Times New Roman" pitchFamily="18" charset="0"/>
                <a:cs typeface="Times New Roman" pitchFamily="18" charset="0"/>
              </a:rPr>
              <a:t>          By 10 o'clock tomorrow I will have had an English lesson.</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3. Tomorrow they (to sail) down the </a:t>
            </a:r>
            <a:r>
              <a:rPr lang="en-US" sz="2000" dirty="0" err="1" smtClean="0">
                <a:latin typeface="Times New Roman" pitchFamily="18" charset="0"/>
                <a:cs typeface="Times New Roman" pitchFamily="18" charset="0"/>
              </a:rPr>
              <a:t>Dnipro</a:t>
            </a:r>
            <a:r>
              <a:rPr lang="en-US" sz="2000" dirty="0" smtClean="0">
                <a:latin typeface="Times New Roman" pitchFamily="18" charset="0"/>
                <a:cs typeface="Times New Roman" pitchFamily="18" charset="0"/>
              </a:rPr>
              <a:t> river.</a:t>
            </a:r>
          </a:p>
          <a:p>
            <a:r>
              <a:rPr lang="en-US" sz="2000" dirty="0" smtClean="0">
                <a:latin typeface="Times New Roman" pitchFamily="18" charset="0"/>
                <a:cs typeface="Times New Roman" pitchFamily="18" charset="0"/>
              </a:rPr>
              <a:t>         Tomorrow they will sail down the </a:t>
            </a:r>
            <a:r>
              <a:rPr lang="en-US" sz="2000" dirty="0" err="1" smtClean="0">
                <a:latin typeface="Times New Roman" pitchFamily="18" charset="0"/>
                <a:cs typeface="Times New Roman" pitchFamily="18" charset="0"/>
              </a:rPr>
              <a:t>Dnipro</a:t>
            </a:r>
            <a:r>
              <a:rPr lang="en-US" sz="2000" dirty="0" smtClean="0">
                <a:latin typeface="Times New Roman" pitchFamily="18" charset="0"/>
                <a:cs typeface="Times New Roman" pitchFamily="18" charset="0"/>
              </a:rPr>
              <a:t> river.</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4. I hope the next mail (to bring) news from home.</a:t>
            </a:r>
          </a:p>
          <a:p>
            <a:r>
              <a:rPr lang="en-US" sz="2000" dirty="0" smtClean="0">
                <a:latin typeface="Times New Roman" pitchFamily="18" charset="0"/>
                <a:cs typeface="Times New Roman" pitchFamily="18" charset="0"/>
              </a:rPr>
              <a:t>         I hope the next mail will bring news from home.</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5. She (to return) from the library by 6 o'clock.</a:t>
            </a:r>
          </a:p>
          <a:p>
            <a:r>
              <a:rPr lang="en-US" sz="2000" dirty="0" smtClean="0">
                <a:latin typeface="Times New Roman" pitchFamily="18" charset="0"/>
                <a:cs typeface="Times New Roman" pitchFamily="18" charset="0"/>
              </a:rPr>
              <a:t>         She will have returned from the library by 6 o'clock.</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6. I not (to work) on Monday.</a:t>
            </a:r>
          </a:p>
          <a:p>
            <a:r>
              <a:rPr lang="en-US" sz="2000" dirty="0" smtClean="0">
                <a:latin typeface="Times New Roman" pitchFamily="18" charset="0"/>
                <a:cs typeface="Times New Roman" pitchFamily="18" charset="0"/>
              </a:rPr>
              <a:t>          I will not work on Monday.</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7. I (to work) on my report by Friday.</a:t>
            </a:r>
          </a:p>
          <a:p>
            <a:r>
              <a:rPr lang="en-US" sz="2000" dirty="0" smtClean="0">
                <a:latin typeface="Times New Roman" pitchFamily="18" charset="0"/>
                <a:cs typeface="Times New Roman" pitchFamily="18" charset="0"/>
              </a:rPr>
              <a:t>          I will have worked on my report by Friday.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heckerboard(across)">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checkerboard(across)">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checkerboard(across)">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checkerboard(across)">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checkerboard(across)">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checkerboard(across)">
                                      <p:cBhvr>
                                        <p:cTn id="41" dur="500"/>
                                        <p:tgtEl>
                                          <p:spTgt spid="4">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checkerboard(across)">
                                      <p:cBhvr>
                                        <p:cTn id="46" dur="500"/>
                                        <p:tgtEl>
                                          <p:spTgt spid="4">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Effect transition="in" filter="checkerboard(across)">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checkerboard(across)">
                                      <p:cBhvr>
                                        <p:cTn id="56" dur="500"/>
                                        <p:tgtEl>
                                          <p:spTgt spid="4">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Effect transition="in" filter="checkerboard(across)">
                                      <p:cBhvr>
                                        <p:cTn id="61" dur="500"/>
                                        <p:tgtEl>
                                          <p:spTgt spid="4">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nodeType="clickEffect">
                                  <p:stCondLst>
                                    <p:cond delay="0"/>
                                  </p:stCondLst>
                                  <p:childTnLst>
                                    <p:set>
                                      <p:cBhvr>
                                        <p:cTn id="65"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66" dur="500"/>
                                        <p:tgtEl>
                                          <p:spTgt spid="4">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71" dur="500"/>
                                        <p:tgtEl>
                                          <p:spTgt spid="4">
                                            <p:txEl>
                                              <p:pRg st="11" end="1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nodeType="clickEffect">
                                  <p:stCondLst>
                                    <p:cond delay="0"/>
                                  </p:stCondLst>
                                  <p:childTnLst>
                                    <p:set>
                                      <p:cBhvr>
                                        <p:cTn id="75"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76" dur="500"/>
                                        <p:tgtEl>
                                          <p:spTgt spid="4">
                                            <p:txEl>
                                              <p:pRg st="12" end="1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nodeType="clickEffect">
                                  <p:stCondLst>
                                    <p:cond delay="0"/>
                                  </p:stCondLst>
                                  <p:childTnLst>
                                    <p:set>
                                      <p:cBhvr>
                                        <p:cTn id="80" dur="1" fill="hold">
                                          <p:stCondLst>
                                            <p:cond delay="0"/>
                                          </p:stCondLst>
                                        </p:cTn>
                                        <p:tgtEl>
                                          <p:spTgt spid="4">
                                            <p:txEl>
                                              <p:pRg st="13" end="13"/>
                                            </p:txEl>
                                          </p:spTgt>
                                        </p:tgtEl>
                                        <p:attrNameLst>
                                          <p:attrName>style.visibility</p:attrName>
                                        </p:attrNameLst>
                                      </p:cBhvr>
                                      <p:to>
                                        <p:strVal val="visible"/>
                                      </p:to>
                                    </p:set>
                                    <p:animEffect transition="in" filter="checkerboard(across)">
                                      <p:cBhvr>
                                        <p:cTn id="81"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074" name="Picture 2" descr="G:\Документы\Документы старые\Алена\Відкр урок 2019-20\f448382e5b113624379c6-1024x658-980x6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4" y="0"/>
            <a:ext cx="9131746"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804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84000">
              <a:srgbClr val="FFFF00"/>
            </a:gs>
            <a:gs pos="13000">
              <a:srgbClr val="FFA800"/>
            </a:gs>
            <a:gs pos="28000">
              <a:srgbClr val="825600"/>
            </a:gs>
            <a:gs pos="42999">
              <a:srgbClr val="FFA800"/>
            </a:gs>
            <a:gs pos="58000">
              <a:srgbClr val="825600"/>
            </a:gs>
            <a:gs pos="72000">
              <a:srgbClr val="FFA800"/>
            </a:gs>
            <a:gs pos="87000">
              <a:srgbClr val="825600"/>
            </a:gs>
            <a:gs pos="100000">
              <a:srgbClr val="FFA8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68313" y="549275"/>
            <a:ext cx="8229600" cy="1143000"/>
          </a:xfrm>
        </p:spPr>
        <p:txBody>
          <a:bodyPr>
            <a:normAutofit/>
          </a:bodyPr>
          <a:lstStyle/>
          <a:p>
            <a:r>
              <a:rPr lang="en-US" sz="6000" b="1" dirty="0">
                <a:solidFill>
                  <a:srgbClr val="0070C0"/>
                </a:solidFill>
                <a:latin typeface="Times New Roman" pitchFamily="18" charset="0"/>
                <a:cs typeface="Times New Roman" pitchFamily="18" charset="0"/>
              </a:rPr>
              <a:t>Homework</a:t>
            </a:r>
            <a:r>
              <a:rPr lang="uk-UA" sz="6000" dirty="0">
                <a:solidFill>
                  <a:srgbClr val="0070C0"/>
                </a:solidFill>
                <a:latin typeface="Times New Roman" pitchFamily="18" charset="0"/>
                <a:cs typeface="Times New Roman" pitchFamily="18" charset="0"/>
              </a:rPr>
              <a:t> </a:t>
            </a:r>
            <a:endParaRPr lang="ru-RU" sz="6000" dirty="0">
              <a:solidFill>
                <a:srgbClr val="0070C0"/>
              </a:solidFill>
              <a:latin typeface="Times New Roman" pitchFamily="18" charset="0"/>
              <a:cs typeface="Times New Roman" pitchFamily="18" charset="0"/>
            </a:endParaRPr>
          </a:p>
        </p:txBody>
      </p:sp>
      <p:sp>
        <p:nvSpPr>
          <p:cNvPr id="218115" name="Rectangle 3"/>
          <p:cNvSpPr>
            <a:spLocks noGrp="1" noChangeArrowheads="1"/>
          </p:cNvSpPr>
          <p:nvPr>
            <p:ph type="body" idx="1"/>
          </p:nvPr>
        </p:nvSpPr>
        <p:spPr>
          <a:xfrm>
            <a:off x="900113" y="1600200"/>
            <a:ext cx="7786687" cy="4525963"/>
          </a:xfrm>
        </p:spPr>
        <p:txBody>
          <a:bodyPr>
            <a:normAutofit/>
          </a:bodyPr>
          <a:lstStyle/>
          <a:p>
            <a:pPr>
              <a:buNone/>
            </a:pPr>
            <a:endParaRPr lang="uk-UA" b="1" dirty="0"/>
          </a:p>
          <a:p>
            <a:r>
              <a:rPr lang="en-US" b="1" spc="300" dirty="0" smtClean="0">
                <a:latin typeface="Times New Roman" pitchFamily="18" charset="0"/>
                <a:cs typeface="Times New Roman" pitchFamily="18" charset="0"/>
              </a:rPr>
              <a:t>Make up 4 sentences in the Future Perfect and the Future Indefinite Tenses.</a:t>
            </a:r>
            <a:endParaRPr lang="ru-RU" b="1" spc="300" dirty="0" smtClean="0">
              <a:latin typeface="Times New Roman" pitchFamily="18" charset="0"/>
              <a:cs typeface="Times New Roman" pitchFamily="18" charset="0"/>
            </a:endParaRPr>
          </a:p>
          <a:p>
            <a:r>
              <a:rPr lang="en-US" b="1" spc="300" dirty="0" smtClean="0">
                <a:latin typeface="Times New Roman" pitchFamily="18" charset="0"/>
                <a:cs typeface="Times New Roman" pitchFamily="18" charset="0"/>
              </a:rPr>
              <a:t>Learn and repeat Grammar rules.</a:t>
            </a:r>
            <a:endParaRPr lang="ru-RU" b="1" spc="300" dirty="0" smtClean="0">
              <a:latin typeface="Times New Roman" pitchFamily="18" charset="0"/>
              <a:cs typeface="Times New Roman" pitchFamily="18" charset="0"/>
            </a:endParaRPr>
          </a:p>
          <a:p>
            <a:r>
              <a:rPr lang="en-US" b="1" spc="300" dirty="0" smtClean="0">
                <a:latin typeface="Times New Roman" pitchFamily="18" charset="0"/>
                <a:cs typeface="Times New Roman" pitchFamily="18" charset="0"/>
              </a:rPr>
              <a:t>Be ready to speak about the Monument to Duchess Olha.</a:t>
            </a:r>
            <a:endParaRPr lang="en-US" b="1" spc="3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18114"/>
                                        </p:tgtEl>
                                        <p:attrNameLst>
                                          <p:attrName>style.visibility</p:attrName>
                                        </p:attrNameLst>
                                      </p:cBhvr>
                                      <p:to>
                                        <p:strVal val="visible"/>
                                      </p:to>
                                    </p:set>
                                    <p:anim calcmode="lin" valueType="num">
                                      <p:cBhvr>
                                        <p:cTn id="7" dur="500" fill="hold"/>
                                        <p:tgtEl>
                                          <p:spTgt spid="218114"/>
                                        </p:tgtEl>
                                        <p:attrNameLst>
                                          <p:attrName>ppt_w</p:attrName>
                                        </p:attrNameLst>
                                      </p:cBhvr>
                                      <p:tavLst>
                                        <p:tav tm="0">
                                          <p:val>
                                            <p:fltVal val="0"/>
                                          </p:val>
                                        </p:tav>
                                        <p:tav tm="100000">
                                          <p:val>
                                            <p:strVal val="#ppt_w"/>
                                          </p:val>
                                        </p:tav>
                                      </p:tavLst>
                                    </p:anim>
                                    <p:anim calcmode="lin" valueType="num">
                                      <p:cBhvr>
                                        <p:cTn id="8" dur="500" fill="hold"/>
                                        <p:tgtEl>
                                          <p:spTgt spid="218114"/>
                                        </p:tgtEl>
                                        <p:attrNameLst>
                                          <p:attrName>ppt_h</p:attrName>
                                        </p:attrNameLst>
                                      </p:cBhvr>
                                      <p:tavLst>
                                        <p:tav tm="0">
                                          <p:val>
                                            <p:fltVal val="0"/>
                                          </p:val>
                                        </p:tav>
                                        <p:tav tm="100000">
                                          <p:val>
                                            <p:strVal val="#ppt_h"/>
                                          </p:val>
                                        </p:tav>
                                      </p:tavLst>
                                    </p:anim>
                                    <p:anim calcmode="lin" valueType="num">
                                      <p:cBhvr>
                                        <p:cTn id="9" dur="500" fill="hold"/>
                                        <p:tgtEl>
                                          <p:spTgt spid="218114"/>
                                        </p:tgtEl>
                                        <p:attrNameLst>
                                          <p:attrName>style.rotation</p:attrName>
                                        </p:attrNameLst>
                                      </p:cBhvr>
                                      <p:tavLst>
                                        <p:tav tm="0">
                                          <p:val>
                                            <p:fltVal val="360"/>
                                          </p:val>
                                        </p:tav>
                                        <p:tav tm="100000">
                                          <p:val>
                                            <p:fltVal val="0"/>
                                          </p:val>
                                        </p:tav>
                                      </p:tavLst>
                                    </p:anim>
                                    <p:animEffect transition="in" filter="fade">
                                      <p:cBhvr>
                                        <p:cTn id="10" dur="500"/>
                                        <p:tgtEl>
                                          <p:spTgt spid="218114"/>
                                        </p:tgtEl>
                                      </p:cBhvr>
                                    </p:animEffect>
                                  </p:childTnLst>
                                </p:cTn>
                              </p:par>
                            </p:childTnLst>
                          </p:cTn>
                        </p:par>
                        <p:par>
                          <p:cTn id="11" fill="hold">
                            <p:stCondLst>
                              <p:cond delay="500"/>
                            </p:stCondLst>
                            <p:childTnLst>
                              <p:par>
                                <p:cTn id="12" presetID="15" presetClass="entr" presetSubtype="0" fill="hold" nodeType="afterEffect">
                                  <p:stCondLst>
                                    <p:cond delay="500"/>
                                  </p:stCondLst>
                                  <p:childTnLst>
                                    <p:set>
                                      <p:cBhvr>
                                        <p:cTn id="13" dur="1" fill="hold">
                                          <p:stCondLst>
                                            <p:cond delay="0"/>
                                          </p:stCondLst>
                                        </p:cTn>
                                        <p:tgtEl>
                                          <p:spTgt spid="218115">
                                            <p:txEl>
                                              <p:pRg st="1" end="1"/>
                                            </p:txEl>
                                          </p:spTgt>
                                        </p:tgtEl>
                                        <p:attrNameLst>
                                          <p:attrName>style.visibility</p:attrName>
                                        </p:attrNameLst>
                                      </p:cBhvr>
                                      <p:to>
                                        <p:strVal val="visible"/>
                                      </p:to>
                                    </p:set>
                                    <p:anim calcmode="lin" valueType="num">
                                      <p:cBhvr>
                                        <p:cTn id="14" dur="1000" fill="hold"/>
                                        <p:tgtEl>
                                          <p:spTgt spid="21811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18115">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21811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1811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500"/>
                                  </p:stCondLst>
                                  <p:childTnLst>
                                    <p:set>
                                      <p:cBhvr>
                                        <p:cTn id="20" dur="1" fill="hold">
                                          <p:stCondLst>
                                            <p:cond delay="0"/>
                                          </p:stCondLst>
                                        </p:cTn>
                                        <p:tgtEl>
                                          <p:spTgt spid="218115">
                                            <p:txEl>
                                              <p:pRg st="2" end="2"/>
                                            </p:txEl>
                                          </p:spTgt>
                                        </p:tgtEl>
                                        <p:attrNameLst>
                                          <p:attrName>style.visibility</p:attrName>
                                        </p:attrNameLst>
                                      </p:cBhvr>
                                      <p:to>
                                        <p:strVal val="visible"/>
                                      </p:to>
                                    </p:set>
                                    <p:anim calcmode="lin" valueType="num">
                                      <p:cBhvr>
                                        <p:cTn id="21" dur="1000" fill="hold"/>
                                        <p:tgtEl>
                                          <p:spTgt spid="21811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18115">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21811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1811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500"/>
                            </p:stCondLst>
                            <p:childTnLst>
                              <p:par>
                                <p:cTn id="26" presetID="15" presetClass="entr" presetSubtype="0" fill="hold" nodeType="afterEffect">
                                  <p:stCondLst>
                                    <p:cond delay="500"/>
                                  </p:stCondLst>
                                  <p:childTnLst>
                                    <p:set>
                                      <p:cBhvr>
                                        <p:cTn id="27" dur="1" fill="hold">
                                          <p:stCondLst>
                                            <p:cond delay="0"/>
                                          </p:stCondLst>
                                        </p:cTn>
                                        <p:tgtEl>
                                          <p:spTgt spid="218115">
                                            <p:txEl>
                                              <p:pRg st="3" end="3"/>
                                            </p:txEl>
                                          </p:spTgt>
                                        </p:tgtEl>
                                        <p:attrNameLst>
                                          <p:attrName>style.visibility</p:attrName>
                                        </p:attrNameLst>
                                      </p:cBhvr>
                                      <p:to>
                                        <p:strVal val="visible"/>
                                      </p:to>
                                    </p:set>
                                    <p:anim calcmode="lin" valueType="num">
                                      <p:cBhvr>
                                        <p:cTn id="28" dur="1000" fill="hold"/>
                                        <p:tgtEl>
                                          <p:spTgt spid="218115">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218115">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21811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1811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6000" r="-6000"/>
          </a:stretch>
        </a:blipFill>
        <a:effectLst/>
      </p:bgPr>
    </p:bg>
    <p:spTree>
      <p:nvGrpSpPr>
        <p:cNvPr id="1" name=""/>
        <p:cNvGrpSpPr/>
        <p:nvPr/>
      </p:nvGrpSpPr>
      <p:grpSpPr>
        <a:xfrm>
          <a:off x="0" y="0"/>
          <a:ext cx="0" cy="0"/>
          <a:chOff x="0" y="0"/>
          <a:chExt cx="0" cy="0"/>
        </a:xfrm>
      </p:grpSpPr>
      <p:sp>
        <p:nvSpPr>
          <p:cNvPr id="219141" name="Rectangle 5"/>
          <p:cNvSpPr>
            <a:spLocks noGrp="1" noChangeArrowheads="1"/>
          </p:cNvSpPr>
          <p:nvPr>
            <p:ph type="title"/>
          </p:nvPr>
        </p:nvSpPr>
        <p:spPr>
          <a:xfrm>
            <a:off x="468313" y="981075"/>
            <a:ext cx="8229600" cy="3887788"/>
          </a:xfrm>
        </p:spPr>
        <p:txBody>
          <a:bodyPr>
            <a:normAutofit fontScale="90000"/>
          </a:bodyPr>
          <a:lstStyle/>
          <a:p>
            <a:r>
              <a:rPr lang="en-US" sz="4000" dirty="0">
                <a:latin typeface="Forte" pitchFamily="66" charset="0"/>
              </a:rPr>
              <a:t>Thank you for the lesson</a:t>
            </a:r>
            <a:r>
              <a:rPr lang="ru-RU" sz="4000" dirty="0">
                <a:latin typeface="Forte" pitchFamily="66" charset="0"/>
              </a:rPr>
              <a:t> </a:t>
            </a:r>
            <a:r>
              <a:rPr lang="en-US" sz="4000" dirty="0">
                <a:latin typeface="Forte" pitchFamily="66" charset="0"/>
              </a:rPr>
              <a:t>!!!</a:t>
            </a:r>
            <a:br>
              <a:rPr lang="en-US" sz="4000" dirty="0">
                <a:latin typeface="Forte" pitchFamily="66" charset="0"/>
              </a:rPr>
            </a:br>
            <a:r>
              <a:rPr lang="en-US" sz="4000" dirty="0">
                <a:latin typeface="Forte" pitchFamily="66" charset="0"/>
              </a:rPr>
              <a:t/>
            </a:r>
            <a:br>
              <a:rPr lang="en-US" sz="4000" dirty="0">
                <a:latin typeface="Forte" pitchFamily="66" charset="0"/>
              </a:rPr>
            </a:br>
            <a:r>
              <a:rPr lang="en-US" sz="4000" dirty="0">
                <a:latin typeface="Forte" pitchFamily="66" charset="0"/>
              </a:rPr>
              <a:t> The lesson</a:t>
            </a:r>
            <a:r>
              <a:rPr lang="ru-RU" sz="4000" dirty="0">
                <a:latin typeface="Forte" pitchFamily="66" charset="0"/>
              </a:rPr>
              <a:t> </a:t>
            </a:r>
            <a:r>
              <a:rPr lang="en-US" sz="4000" dirty="0">
                <a:latin typeface="Forte" pitchFamily="66" charset="0"/>
              </a:rPr>
              <a:t>is over.</a:t>
            </a:r>
            <a:br>
              <a:rPr lang="en-US" sz="4000" dirty="0">
                <a:latin typeface="Forte" pitchFamily="66" charset="0"/>
              </a:rPr>
            </a:br>
            <a:r>
              <a:rPr lang="en-US" sz="4000" dirty="0">
                <a:latin typeface="Forte" pitchFamily="66" charset="0"/>
              </a:rPr>
              <a:t/>
            </a:r>
            <a:br>
              <a:rPr lang="en-US" sz="4000" dirty="0">
                <a:latin typeface="Forte" pitchFamily="66" charset="0"/>
              </a:rPr>
            </a:br>
            <a:r>
              <a:rPr lang="en-US" sz="4000" dirty="0">
                <a:latin typeface="Forte" pitchFamily="66" charset="0"/>
              </a:rPr>
              <a:t/>
            </a:r>
            <a:br>
              <a:rPr lang="en-US" sz="4000" dirty="0">
                <a:latin typeface="Forte" pitchFamily="66" charset="0"/>
              </a:rPr>
            </a:br>
            <a:r>
              <a:rPr lang="en-US" sz="4000" dirty="0">
                <a:latin typeface="Forte" pitchFamily="66" charset="0"/>
              </a:rPr>
              <a:t/>
            </a:r>
            <a:br>
              <a:rPr lang="en-US" sz="4000" dirty="0">
                <a:latin typeface="Forte" pitchFamily="66" charset="0"/>
              </a:rPr>
            </a:br>
            <a:r>
              <a:rPr lang="en-US" sz="4000" dirty="0">
                <a:latin typeface="Forte" pitchFamily="66" charset="0"/>
              </a:rPr>
              <a:t/>
            </a:r>
            <a:br>
              <a:rPr lang="en-US" sz="4000" dirty="0">
                <a:latin typeface="Forte" pitchFamily="66" charset="0"/>
              </a:rPr>
            </a:br>
            <a:r>
              <a:rPr lang="en-US" sz="4800" dirty="0">
                <a:latin typeface="Forte" pitchFamily="66" charset="0"/>
              </a:rPr>
              <a:t>GOOD – BYE !</a:t>
            </a:r>
            <a:endParaRPr lang="ru-RU" sz="4800" dirty="0">
              <a:latin typeface="Forte" pitchFamily="66" charset="0"/>
            </a:endParaRPr>
          </a:p>
        </p:txBody>
      </p:sp>
      <p:pic>
        <p:nvPicPr>
          <p:cNvPr id="3" name="Рисунок 2" descr="c0217.gif"/>
          <p:cNvPicPr>
            <a:picLocks noChangeAspect="1"/>
          </p:cNvPicPr>
          <p:nvPr/>
        </p:nvPicPr>
        <p:blipFill>
          <a:blip r:embed="rId3"/>
          <a:stretch>
            <a:fillRect/>
          </a:stretch>
        </p:blipFill>
        <p:spPr>
          <a:xfrm>
            <a:off x="-1428792" y="3429000"/>
            <a:ext cx="3137166" cy="938218"/>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19141"/>
                                        </p:tgtEl>
                                        <p:attrNameLst>
                                          <p:attrName>style.visibility</p:attrName>
                                        </p:attrNameLst>
                                      </p:cBhvr>
                                      <p:to>
                                        <p:strVal val="visible"/>
                                      </p:to>
                                    </p:set>
                                    <p:animEffect transition="in" filter="wipe(down)">
                                      <p:cBhvr>
                                        <p:cTn id="7" dur="580">
                                          <p:stCondLst>
                                            <p:cond delay="0"/>
                                          </p:stCondLst>
                                        </p:cTn>
                                        <p:tgtEl>
                                          <p:spTgt spid="219141"/>
                                        </p:tgtEl>
                                      </p:cBhvr>
                                    </p:animEffect>
                                    <p:anim calcmode="lin" valueType="num">
                                      <p:cBhvr>
                                        <p:cTn id="8" dur="1822" tmFilter="0,0; 0.14,0.36; 0.43,0.73; 0.71,0.91; 1.0,1.0">
                                          <p:stCondLst>
                                            <p:cond delay="0"/>
                                          </p:stCondLst>
                                        </p:cTn>
                                        <p:tgtEl>
                                          <p:spTgt spid="2191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91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91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91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914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9141"/>
                                        </p:tgtEl>
                                      </p:cBhvr>
                                      <p:to x="100000" y="60000"/>
                                    </p:animScale>
                                    <p:animScale>
                                      <p:cBhvr>
                                        <p:cTn id="14" dur="166" decel="50000">
                                          <p:stCondLst>
                                            <p:cond delay="676"/>
                                          </p:stCondLst>
                                        </p:cTn>
                                        <p:tgtEl>
                                          <p:spTgt spid="219141"/>
                                        </p:tgtEl>
                                      </p:cBhvr>
                                      <p:to x="100000" y="100000"/>
                                    </p:animScale>
                                    <p:animScale>
                                      <p:cBhvr>
                                        <p:cTn id="15" dur="26">
                                          <p:stCondLst>
                                            <p:cond delay="1312"/>
                                          </p:stCondLst>
                                        </p:cTn>
                                        <p:tgtEl>
                                          <p:spTgt spid="219141"/>
                                        </p:tgtEl>
                                      </p:cBhvr>
                                      <p:to x="100000" y="80000"/>
                                    </p:animScale>
                                    <p:animScale>
                                      <p:cBhvr>
                                        <p:cTn id="16" dur="166" decel="50000">
                                          <p:stCondLst>
                                            <p:cond delay="1338"/>
                                          </p:stCondLst>
                                        </p:cTn>
                                        <p:tgtEl>
                                          <p:spTgt spid="219141"/>
                                        </p:tgtEl>
                                      </p:cBhvr>
                                      <p:to x="100000" y="100000"/>
                                    </p:animScale>
                                    <p:animScale>
                                      <p:cBhvr>
                                        <p:cTn id="17" dur="26">
                                          <p:stCondLst>
                                            <p:cond delay="1642"/>
                                          </p:stCondLst>
                                        </p:cTn>
                                        <p:tgtEl>
                                          <p:spTgt spid="219141"/>
                                        </p:tgtEl>
                                      </p:cBhvr>
                                      <p:to x="100000" y="90000"/>
                                    </p:animScale>
                                    <p:animScale>
                                      <p:cBhvr>
                                        <p:cTn id="18" dur="166" decel="50000">
                                          <p:stCondLst>
                                            <p:cond delay="1668"/>
                                          </p:stCondLst>
                                        </p:cTn>
                                        <p:tgtEl>
                                          <p:spTgt spid="219141"/>
                                        </p:tgtEl>
                                      </p:cBhvr>
                                      <p:to x="100000" y="100000"/>
                                    </p:animScale>
                                    <p:animScale>
                                      <p:cBhvr>
                                        <p:cTn id="19" dur="26">
                                          <p:stCondLst>
                                            <p:cond delay="1808"/>
                                          </p:stCondLst>
                                        </p:cTn>
                                        <p:tgtEl>
                                          <p:spTgt spid="219141"/>
                                        </p:tgtEl>
                                      </p:cBhvr>
                                      <p:to x="100000" y="95000"/>
                                    </p:animScale>
                                    <p:animScale>
                                      <p:cBhvr>
                                        <p:cTn id="20" dur="166" decel="50000">
                                          <p:stCondLst>
                                            <p:cond delay="1834"/>
                                          </p:stCondLst>
                                        </p:cTn>
                                        <p:tgtEl>
                                          <p:spTgt spid="219141"/>
                                        </p:tgtEl>
                                      </p:cBhvr>
                                      <p:to x="100000" y="100000"/>
                                    </p:animScale>
                                  </p:childTnLst>
                                </p:cTn>
                              </p:par>
                            </p:childTnLst>
                          </p:cTn>
                        </p:par>
                        <p:par>
                          <p:cTn id="21" fill="hold">
                            <p:stCondLst>
                              <p:cond delay="2000"/>
                            </p:stCondLst>
                            <p:childTnLst>
                              <p:par>
                                <p:cTn id="22" presetID="15" presetClass="entr" presetSubtype="0" fill="hold" nodeType="afterEffect">
                                  <p:stCondLst>
                                    <p:cond delay="100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4000"/>
                            </p:stCondLst>
                            <p:childTnLst>
                              <p:par>
                                <p:cTn id="29" presetID="40" presetClass="path" presetSubtype="0" accel="50000" decel="50000" fill="hold" nodeType="afterEffect">
                                  <p:stCondLst>
                                    <p:cond delay="500"/>
                                  </p:stCondLst>
                                  <p:childTnLst>
                                    <p:animMotion origin="layout" path="M -0.36997 0.04398 C -0.35382 0.01875 -0.33177 -0.00533 -0.28768 -0.00533 C -0.23837 -0.00533 -0.22118 0.01875 -0.20486 0.04398 C -0.18281 0.07199 -0.1665 0.1 -0.11146 0.1 C -0.06163 0.1 -0.04531 0.07199 -0.02327 0.04398 C -0.0132 0.01875 0.00868 -0.00533 0.05833 -0.00533 C 0.10208 -0.00533 0.12413 0.01875 0.14132 0.04398 C 0.15764 0.07199 0.17951 0.1 0.22899 0.1 C 0.27882 0.1 0.31719 0.04398 0.31719 0.04421 C 0.33316 0.01875 0.35017 -0.00533 0.3993 -0.00533 C 0.44861 -0.00533 0.4658 0.01875 0.48194 0.04398 C 0.50416 0.07199 0.52048 0.1 0.57552 0.1 C 0.62535 0.1 0.64166 0.07199 0.65746 0.04398 C 0.67969 0.01875 0.696 -0.00533 0.74566 -0.00533 C 0.78941 -0.00533 0.81146 0.01875 0.82847 0.04398 C 0.84479 0.07199 0.86684 0.1 0.91632 0.1 C 0.96597 0.1 0.98229 0.07199 1.00451 0.04398 " pathEditMode="relative" rAng="0" ptsTypes="fffffffffffffffff">
                                      <p:cBhvr>
                                        <p:cTn id="30" dur="5000" fill="hold"/>
                                        <p:tgtEl>
                                          <p:spTgt spid="3"/>
                                        </p:tgtEl>
                                        <p:attrNameLst>
                                          <p:attrName>ppt_x</p:attrName>
                                          <p:attrName>ppt_y</p:attrName>
                                        </p:attrNameLst>
                                      </p:cBhvr>
                                      <p:rCtr x="687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1"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79000">
              <a:schemeClr val="bg2">
                <a:alpha val="82000"/>
              </a:schemeClr>
            </a:gs>
            <a:gs pos="50000">
              <a:srgbClr val="9CB86E"/>
            </a:gs>
            <a:gs pos="100000">
              <a:srgbClr val="156B1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468313" y="620713"/>
            <a:ext cx="8229600" cy="4752975"/>
          </a:xfrm>
        </p:spPr>
        <p:txBody>
          <a:bodyPr>
            <a:normAutofit lnSpcReduction="10000"/>
          </a:bodyPr>
          <a:lstStyle/>
          <a:p>
            <a:pPr>
              <a:buNone/>
            </a:pPr>
            <a:r>
              <a:rPr lang="uk-UA" b="1" u="sng" spc="120" dirty="0" smtClean="0">
                <a:solidFill>
                  <a:srgbClr val="000000"/>
                </a:solidFill>
                <a:effectLst>
                  <a:outerShdw blurRad="38100" dist="38100" dir="2700000" algn="tl">
                    <a:srgbClr val="FFFFFF"/>
                  </a:outerShdw>
                </a:effectLst>
              </a:rPr>
              <a:t>Мета</a:t>
            </a:r>
            <a:r>
              <a:rPr lang="ru-RU" u="sng" dirty="0">
                <a:solidFill>
                  <a:srgbClr val="000000"/>
                </a:solidFill>
                <a:effectLst>
                  <a:outerShdw blurRad="38100" dist="38100" dir="2700000" algn="tl">
                    <a:srgbClr val="FFFFFF"/>
                  </a:outerShdw>
                </a:effectLst>
              </a:rPr>
              <a:t>:</a:t>
            </a:r>
            <a:r>
              <a:rPr lang="uk-UA" dirty="0">
                <a:solidFill>
                  <a:srgbClr val="000000"/>
                </a:solidFill>
                <a:effectLst>
                  <a:outerShdw blurRad="38100" dist="38100" dir="2700000" algn="tl">
                    <a:srgbClr val="FFFFFF"/>
                  </a:outerShdw>
                </a:effectLst>
              </a:rPr>
              <a:t> </a:t>
            </a:r>
            <a:endParaRPr lang="uk-UA" dirty="0" smtClean="0">
              <a:solidFill>
                <a:srgbClr val="000000"/>
              </a:solidFill>
              <a:effectLst>
                <a:outerShdw blurRad="38100" dist="38100" dir="2700000" algn="tl">
                  <a:srgbClr val="FFFFFF"/>
                </a:outerShdw>
              </a:effectLst>
            </a:endParaRPr>
          </a:p>
          <a:p>
            <a:r>
              <a:rPr lang="uk-UA" dirty="0" smtClean="0">
                <a:solidFill>
                  <a:srgbClr val="000000"/>
                </a:solidFill>
                <a:effectLst>
                  <a:outerShdw blurRad="38100" dist="38100" dir="2700000" algn="tl">
                    <a:srgbClr val="FFFFFF"/>
                  </a:outerShdw>
                </a:effectLst>
              </a:rPr>
              <a:t>      Удосконалювати </a:t>
            </a:r>
            <a:r>
              <a:rPr lang="uk-UA" dirty="0">
                <a:solidFill>
                  <a:srgbClr val="000000"/>
                </a:solidFill>
                <a:effectLst>
                  <a:outerShdw blurRad="38100" dist="38100" dir="2700000" algn="tl">
                    <a:srgbClr val="FFFFFF"/>
                  </a:outerShdw>
                </a:effectLst>
              </a:rPr>
              <a:t>знання студентів по вивчених темах.</a:t>
            </a:r>
          </a:p>
          <a:p>
            <a:r>
              <a:rPr lang="uk-UA" dirty="0">
                <a:solidFill>
                  <a:srgbClr val="000000"/>
                </a:solidFill>
                <a:effectLst>
                  <a:outerShdw blurRad="38100" dist="38100" dir="2700000" algn="tl">
                    <a:srgbClr val="FFFFFF"/>
                  </a:outerShdw>
                </a:effectLst>
              </a:rPr>
              <a:t>	Розвивати навички </a:t>
            </a:r>
            <a:r>
              <a:rPr lang="uk-UA" dirty="0" smtClean="0">
                <a:solidFill>
                  <a:srgbClr val="000000"/>
                </a:solidFill>
                <a:effectLst>
                  <a:outerShdw blurRad="38100" dist="38100" dir="2700000" algn="tl">
                    <a:srgbClr val="FFFFFF"/>
                  </a:outerShdw>
                </a:effectLst>
              </a:rPr>
              <a:t>монологічного мовлення, читання, перекладу</a:t>
            </a:r>
            <a:r>
              <a:rPr lang="en-US" dirty="0" smtClean="0">
                <a:solidFill>
                  <a:srgbClr val="000000"/>
                </a:solidFill>
                <a:effectLst>
                  <a:outerShdw blurRad="38100" dist="38100" dir="2700000" algn="tl">
                    <a:srgbClr val="FFFFFF"/>
                  </a:outerShdw>
                </a:effectLst>
              </a:rPr>
              <a:t> </a:t>
            </a:r>
            <a:r>
              <a:rPr lang="uk-UA" dirty="0" smtClean="0">
                <a:solidFill>
                  <a:srgbClr val="000000"/>
                </a:solidFill>
                <a:effectLst>
                  <a:outerShdw blurRad="38100" dist="38100" dir="2700000" algn="tl">
                    <a:srgbClr val="FFFFFF"/>
                  </a:outerShdw>
                </a:effectLst>
              </a:rPr>
              <a:t>та</a:t>
            </a:r>
            <a:r>
              <a:rPr lang="en-US" dirty="0" smtClean="0">
                <a:solidFill>
                  <a:srgbClr val="000000"/>
                </a:solidFill>
                <a:effectLst>
                  <a:outerShdw blurRad="38100" dist="38100" dir="2700000" algn="tl">
                    <a:srgbClr val="FFFFFF"/>
                  </a:outerShdw>
                </a:effectLst>
              </a:rPr>
              <a:t> </a:t>
            </a:r>
            <a:r>
              <a:rPr lang="uk-UA" dirty="0" smtClean="0">
                <a:solidFill>
                  <a:srgbClr val="000000"/>
                </a:solidFill>
                <a:effectLst>
                  <a:outerShdw blurRad="38100" dist="38100" dir="2700000" algn="tl">
                    <a:srgbClr val="FFFFFF"/>
                  </a:outerShdw>
                </a:effectLst>
              </a:rPr>
              <a:t>аудіювання.</a:t>
            </a:r>
            <a:endParaRPr lang="uk-UA" dirty="0">
              <a:solidFill>
                <a:srgbClr val="000000"/>
              </a:solidFill>
              <a:effectLst>
                <a:outerShdw blurRad="38100" dist="38100" dir="2700000" algn="tl">
                  <a:srgbClr val="FFFFFF"/>
                </a:outerShdw>
              </a:effectLst>
            </a:endParaRPr>
          </a:p>
          <a:p>
            <a:r>
              <a:rPr lang="uk-UA" dirty="0">
                <a:solidFill>
                  <a:srgbClr val="000000"/>
                </a:solidFill>
                <a:effectLst>
                  <a:outerShdw blurRad="38100" dist="38100" dir="2700000" algn="tl">
                    <a:srgbClr val="FFFFFF"/>
                  </a:outerShdw>
                </a:effectLst>
              </a:rPr>
              <a:t>	Практикувати студентів у вживанні вивченої </a:t>
            </a:r>
            <a:r>
              <a:rPr lang="uk-UA" dirty="0" smtClean="0">
                <a:solidFill>
                  <a:srgbClr val="000000"/>
                </a:solidFill>
                <a:effectLst>
                  <a:outerShdw blurRad="38100" dist="38100" dir="2700000" algn="tl">
                    <a:srgbClr val="FFFFFF"/>
                  </a:outerShdw>
                </a:effectLst>
              </a:rPr>
              <a:t>лексики. </a:t>
            </a:r>
            <a:r>
              <a:rPr lang="uk-UA" dirty="0">
                <a:solidFill>
                  <a:srgbClr val="000000"/>
                </a:solidFill>
                <a:effectLst>
                  <a:outerShdw blurRad="38100" dist="38100" dir="2700000" algn="tl">
                    <a:srgbClr val="FFFFFF"/>
                  </a:outerShdw>
                </a:effectLst>
              </a:rPr>
              <a:t>Сприяти засвоєнню граматичного матеріалу.</a:t>
            </a:r>
            <a:endParaRPr lang="ru-RU" dirty="0">
              <a:solidFill>
                <a:srgbClr val="000000"/>
              </a:solidFill>
              <a:effectLst>
                <a:outerShdw blurRad="38100" dist="38100" dir="2700000" algn="tl">
                  <a:srgbClr val="FFFFFF"/>
                </a:outerShdw>
              </a:effectLst>
            </a:endParaRPr>
          </a:p>
        </p:txBody>
      </p:sp>
    </p:spTree>
  </p:cSld>
  <p:clrMapOvr>
    <a:masterClrMapping/>
  </p:clrMapOvr>
  <p:transition advClick="0" advTm="15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fade">
                                      <p:cBhvr>
                                        <p:cTn id="13" dur="1000"/>
                                        <p:tgtEl>
                                          <p:spTgt spid="4099">
                                            <p:txEl>
                                              <p:pRg st="1" end="1"/>
                                            </p:txEl>
                                          </p:spTgt>
                                        </p:tgtEl>
                                      </p:cBhvr>
                                    </p:animEffect>
                                    <p:anim calcmode="lin" valueType="num">
                                      <p:cBhvr>
                                        <p:cTn id="14"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1500"/>
                                  </p:stCondLst>
                                  <p:childTnLst>
                                    <p:set>
                                      <p:cBhvr>
                                        <p:cTn id="18" dur="1" fill="hold">
                                          <p:stCondLst>
                                            <p:cond delay="0"/>
                                          </p:stCondLst>
                                        </p:cTn>
                                        <p:tgtEl>
                                          <p:spTgt spid="4099">
                                            <p:txEl>
                                              <p:pRg st="2" end="2"/>
                                            </p:txEl>
                                          </p:spTgt>
                                        </p:tgtEl>
                                        <p:attrNameLst>
                                          <p:attrName>style.visibility</p:attrName>
                                        </p:attrNameLst>
                                      </p:cBhvr>
                                      <p:to>
                                        <p:strVal val="visible"/>
                                      </p:to>
                                    </p:set>
                                    <p:animEffect transition="in" filter="fade">
                                      <p:cBhvr>
                                        <p:cTn id="19" dur="1000"/>
                                        <p:tgtEl>
                                          <p:spTgt spid="4099">
                                            <p:txEl>
                                              <p:pRg st="2" end="2"/>
                                            </p:txEl>
                                          </p:spTgt>
                                        </p:tgtEl>
                                      </p:cBhvr>
                                    </p:animEffect>
                                    <p:anim calcmode="lin" valueType="num">
                                      <p:cBhvr>
                                        <p:cTn id="20"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7" presetClass="entr" presetSubtype="0" fill="hold" grpId="0" nodeType="afterEffect">
                                  <p:stCondLst>
                                    <p:cond delay="1500"/>
                                  </p:stCondLst>
                                  <p:childTnLst>
                                    <p:set>
                                      <p:cBhvr>
                                        <p:cTn id="24" dur="1" fill="hold">
                                          <p:stCondLst>
                                            <p:cond delay="0"/>
                                          </p:stCondLst>
                                        </p:cTn>
                                        <p:tgtEl>
                                          <p:spTgt spid="4099">
                                            <p:txEl>
                                              <p:pRg st="3" end="3"/>
                                            </p:txEl>
                                          </p:spTgt>
                                        </p:tgtEl>
                                        <p:attrNameLst>
                                          <p:attrName>style.visibility</p:attrName>
                                        </p:attrNameLst>
                                      </p:cBhvr>
                                      <p:to>
                                        <p:strVal val="visible"/>
                                      </p:to>
                                    </p:set>
                                    <p:animEffect transition="in" filter="fade">
                                      <p:cBhvr>
                                        <p:cTn id="25" dur="1000"/>
                                        <p:tgtEl>
                                          <p:spTgt spid="4099">
                                            <p:txEl>
                                              <p:pRg st="3" end="3"/>
                                            </p:txEl>
                                          </p:spTgt>
                                        </p:tgtEl>
                                      </p:cBhvr>
                                    </p:animEffect>
                                    <p:anim calcmode="lin" valueType="num">
                                      <p:cBhvr>
                                        <p:cTn id="26"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rgbClr val="FFFF00"/>
            </a:gs>
            <a:gs pos="17999">
              <a:srgbClr val="FEE7F2"/>
            </a:gs>
            <a:gs pos="36000">
              <a:srgbClr val="FAC77D"/>
            </a:gs>
            <a:gs pos="61000">
              <a:srgbClr val="FBA97D"/>
            </a:gs>
            <a:gs pos="82001">
              <a:srgbClr val="FBD49C"/>
            </a:gs>
            <a:gs pos="100000">
              <a:srgbClr val="FEE7F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214290"/>
            <a:ext cx="7772400" cy="500066"/>
          </a:xfrm>
        </p:spPr>
        <p:txBody>
          <a:bodyPr>
            <a:noAutofit/>
          </a:bodyPr>
          <a:lstStyle/>
          <a:p>
            <a:r>
              <a:rPr lang="en-US" sz="2800" b="1" i="1" dirty="0">
                <a:latin typeface="Times New Roman" pitchFamily="18" charset="0"/>
                <a:cs typeface="Times New Roman" pitchFamily="18" charset="0"/>
              </a:rPr>
              <a:t>Plan for this lesson</a:t>
            </a:r>
            <a:r>
              <a:rPr lang="en-US" sz="2800" b="1" i="1"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85786" y="785794"/>
            <a:ext cx="7715304" cy="5857916"/>
          </a:xfrm>
        </p:spPr>
        <p:txBody>
          <a:bodyPr>
            <a:noAutofit/>
          </a:bodyPr>
          <a:lstStyle/>
          <a:p>
            <a:pPr lvl="1" algn="l"/>
            <a:r>
              <a:rPr lang="uk-UA" sz="1400" dirty="0" smtClean="0">
                <a:solidFill>
                  <a:schemeClr val="tx1"/>
                </a:solidFill>
                <a:latin typeface="Times New Roman" panose="02020603050405020304" pitchFamily="18" charset="0"/>
                <a:cs typeface="Times New Roman" panose="02020603050405020304" pitchFamily="18" charset="0"/>
              </a:rPr>
              <a:t>1. </a:t>
            </a:r>
            <a:r>
              <a:rPr lang="en-US" sz="1400" dirty="0" smtClean="0">
                <a:solidFill>
                  <a:schemeClr val="tx1"/>
                </a:solidFill>
                <a:latin typeface="Times New Roman" panose="02020603050405020304" pitchFamily="18" charset="0"/>
                <a:cs typeface="Times New Roman" panose="02020603050405020304" pitchFamily="18" charset="0"/>
              </a:rPr>
              <a:t>Organizational </a:t>
            </a:r>
            <a:r>
              <a:rPr lang="en-US" sz="1400" dirty="0">
                <a:solidFill>
                  <a:schemeClr val="tx1"/>
                </a:solidFill>
                <a:latin typeface="Times New Roman" panose="02020603050405020304" pitchFamily="18" charset="0"/>
                <a:cs typeface="Times New Roman" panose="02020603050405020304" pitchFamily="18" charset="0"/>
              </a:rPr>
              <a:t>part.</a:t>
            </a:r>
            <a:endParaRPr lang="ru-RU" sz="1400" dirty="0">
              <a:solidFill>
                <a:schemeClr val="tx1"/>
              </a:solidFill>
              <a:latin typeface="Times New Roman" panose="02020603050405020304" pitchFamily="18" charset="0"/>
              <a:cs typeface="Times New Roman" panose="02020603050405020304" pitchFamily="18" charset="0"/>
            </a:endParaRPr>
          </a:p>
          <a:p>
            <a:pPr lvl="1" algn="l"/>
            <a:r>
              <a:rPr lang="uk-UA" sz="1400" dirty="0" smtClean="0">
                <a:solidFill>
                  <a:schemeClr val="tx1"/>
                </a:solidFill>
                <a:latin typeface="Times New Roman" panose="02020603050405020304" pitchFamily="18" charset="0"/>
                <a:cs typeface="Times New Roman" panose="02020603050405020304" pitchFamily="18" charset="0"/>
              </a:rPr>
              <a:t>2. </a:t>
            </a:r>
            <a:r>
              <a:rPr lang="en-US" sz="1400" dirty="0" smtClean="0">
                <a:solidFill>
                  <a:schemeClr val="tx1"/>
                </a:solidFill>
                <a:latin typeface="Times New Roman" panose="02020603050405020304" pitchFamily="18" charset="0"/>
                <a:cs typeface="Times New Roman" panose="02020603050405020304" pitchFamily="18" charset="0"/>
              </a:rPr>
              <a:t>The </a:t>
            </a:r>
            <a:r>
              <a:rPr lang="en-US" sz="1400" dirty="0">
                <a:solidFill>
                  <a:schemeClr val="tx1"/>
                </a:solidFill>
                <a:latin typeface="Times New Roman" panose="02020603050405020304" pitchFamily="18" charset="0"/>
                <a:cs typeface="Times New Roman" panose="02020603050405020304" pitchFamily="18" charset="0"/>
              </a:rPr>
              <a:t>theme and the aim of the lesson.</a:t>
            </a:r>
            <a:endParaRPr lang="ru-RU" sz="1400" dirty="0">
              <a:solidFill>
                <a:schemeClr val="tx1"/>
              </a:solidFill>
              <a:latin typeface="Times New Roman" panose="02020603050405020304" pitchFamily="18" charset="0"/>
              <a:cs typeface="Times New Roman" panose="02020603050405020304" pitchFamily="18" charset="0"/>
            </a:endParaRPr>
          </a:p>
          <a:p>
            <a:pPr lvl="1" algn="l"/>
            <a:r>
              <a:rPr lang="uk-UA" sz="1400" dirty="0" smtClean="0">
                <a:solidFill>
                  <a:schemeClr val="tx1"/>
                </a:solidFill>
                <a:latin typeface="Times New Roman" panose="02020603050405020304" pitchFamily="18" charset="0"/>
                <a:cs typeface="Times New Roman" panose="02020603050405020304" pitchFamily="18" charset="0"/>
              </a:rPr>
              <a:t>3. </a:t>
            </a:r>
            <a:r>
              <a:rPr lang="en-US" sz="1400" dirty="0" smtClean="0">
                <a:solidFill>
                  <a:schemeClr val="tx1"/>
                </a:solidFill>
                <a:latin typeface="Times New Roman" panose="02020603050405020304" pitchFamily="18" charset="0"/>
                <a:cs typeface="Times New Roman" panose="02020603050405020304" pitchFamily="18" charset="0"/>
              </a:rPr>
              <a:t>The </a:t>
            </a:r>
            <a:r>
              <a:rPr lang="en-US" sz="1400" dirty="0">
                <a:solidFill>
                  <a:schemeClr val="tx1"/>
                </a:solidFill>
                <a:latin typeface="Times New Roman" panose="02020603050405020304" pitchFamily="18" charset="0"/>
                <a:cs typeface="Times New Roman" panose="02020603050405020304" pitchFamily="18" charset="0"/>
              </a:rPr>
              <a:t>main part of the lesson.</a:t>
            </a:r>
            <a:endParaRPr lang="ru-RU" sz="1400" dirty="0">
              <a:solidFill>
                <a:schemeClr val="tx1"/>
              </a:solidFill>
              <a:latin typeface="Times New Roman" panose="02020603050405020304" pitchFamily="18" charset="0"/>
              <a:cs typeface="Times New Roman" panose="02020603050405020304" pitchFamily="18" charset="0"/>
            </a:endParaRPr>
          </a:p>
          <a:p>
            <a:pPr algn="l"/>
            <a:r>
              <a:rPr lang="uk-UA" sz="1400" dirty="0">
                <a:solidFill>
                  <a:schemeClr val="tx1"/>
                </a:solidFill>
                <a:latin typeface="Times New Roman" panose="02020603050405020304" pitchFamily="18" charset="0"/>
                <a:cs typeface="Times New Roman" panose="02020603050405020304" pitchFamily="18" charset="0"/>
              </a:rPr>
              <a:t> </a:t>
            </a:r>
            <a:r>
              <a:rPr lang="uk-UA" sz="1400" dirty="0" smtClean="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3.1</a:t>
            </a:r>
            <a:r>
              <a:rPr lang="en-US" sz="1400" dirty="0">
                <a:solidFill>
                  <a:schemeClr val="tx1"/>
                </a:solidFill>
                <a:latin typeface="Times New Roman" panose="02020603050405020304" pitchFamily="18" charset="0"/>
                <a:cs typeface="Times New Roman" panose="02020603050405020304" pitchFamily="18" charset="0"/>
              </a:rPr>
              <a:t>. Warm up.</a:t>
            </a:r>
            <a:endParaRPr lang="ru-RU" sz="1400" dirty="0">
              <a:solidFill>
                <a:schemeClr val="tx1"/>
              </a:solidFill>
              <a:latin typeface="Times New Roman" panose="02020603050405020304" pitchFamily="18" charset="0"/>
              <a:cs typeface="Times New Roman" panose="02020603050405020304" pitchFamily="18" charset="0"/>
            </a:endParaRPr>
          </a:p>
          <a:p>
            <a:pPr lvl="0" algn="l"/>
            <a:r>
              <a:rPr lang="uk-UA" sz="1400" dirty="0" smtClean="0">
                <a:solidFill>
                  <a:schemeClr val="tx1"/>
                </a:solidFill>
                <a:latin typeface="Times New Roman" panose="02020603050405020304" pitchFamily="18" charset="0"/>
                <a:cs typeface="Times New Roman" panose="02020603050405020304" pitchFamily="18" charset="0"/>
              </a:rPr>
              <a:t>                     а) </a:t>
            </a:r>
            <a:r>
              <a:rPr lang="en-US" sz="1400" dirty="0" smtClean="0">
                <a:solidFill>
                  <a:schemeClr val="tx1"/>
                </a:solidFill>
                <a:latin typeface="Times New Roman" panose="02020603050405020304" pitchFamily="18" charset="0"/>
                <a:cs typeface="Times New Roman" panose="02020603050405020304" pitchFamily="18" charset="0"/>
              </a:rPr>
              <a:t>Listening</a:t>
            </a:r>
            <a:r>
              <a:rPr lang="en-US" sz="1400" dirty="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a:p>
            <a:pPr algn="l"/>
            <a:r>
              <a:rPr lang="uk-UA" sz="1400" dirty="0">
                <a:solidFill>
                  <a:schemeClr val="tx1"/>
                </a:solidFill>
                <a:latin typeface="Times New Roman" panose="02020603050405020304" pitchFamily="18" charset="0"/>
                <a:cs typeface="Times New Roman" panose="02020603050405020304" pitchFamily="18" charset="0"/>
              </a:rPr>
              <a:t> </a:t>
            </a:r>
            <a:r>
              <a:rPr lang="uk-UA" sz="1400" dirty="0" smtClean="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3.2</a:t>
            </a:r>
            <a:r>
              <a:rPr lang="en-US" sz="1400" dirty="0">
                <a:solidFill>
                  <a:schemeClr val="tx1"/>
                </a:solidFill>
                <a:latin typeface="Times New Roman" panose="02020603050405020304" pitchFamily="18" charset="0"/>
                <a:cs typeface="Times New Roman" panose="02020603050405020304" pitchFamily="18" charset="0"/>
              </a:rPr>
              <a:t>. Checking up home task.</a:t>
            </a:r>
            <a:endParaRPr lang="ru-RU" sz="1400" dirty="0">
              <a:solidFill>
                <a:schemeClr val="tx1"/>
              </a:solidFill>
              <a:latin typeface="Times New Roman" panose="02020603050405020304" pitchFamily="18" charset="0"/>
              <a:cs typeface="Times New Roman" panose="02020603050405020304" pitchFamily="18" charset="0"/>
            </a:endParaRPr>
          </a:p>
          <a:p>
            <a:pPr lvl="0" algn="l"/>
            <a:r>
              <a:rPr lang="uk-UA" sz="1400" dirty="0" smtClean="0">
                <a:solidFill>
                  <a:schemeClr val="tx1"/>
                </a:solidFill>
                <a:latin typeface="Times New Roman" panose="02020603050405020304" pitchFamily="18" charset="0"/>
                <a:cs typeface="Times New Roman" panose="02020603050405020304" pitchFamily="18" charset="0"/>
              </a:rPr>
              <a:t>                     а) </a:t>
            </a:r>
            <a:r>
              <a:rPr lang="en-US" sz="1400" dirty="0" smtClean="0">
                <a:solidFill>
                  <a:schemeClr val="tx1"/>
                </a:solidFill>
                <a:latin typeface="Times New Roman" panose="02020603050405020304" pitchFamily="18" charset="0"/>
                <a:cs typeface="Times New Roman" panose="02020603050405020304" pitchFamily="18" charset="0"/>
              </a:rPr>
              <a:t>Vocabulary</a:t>
            </a:r>
            <a:r>
              <a:rPr lang="en-US" sz="1400" dirty="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a:p>
            <a:pPr lvl="0" algn="l"/>
            <a:r>
              <a:rPr lang="en-US" sz="1400" dirty="0" smtClean="0">
                <a:solidFill>
                  <a:schemeClr val="tx1"/>
                </a:solidFill>
                <a:latin typeface="Times New Roman" panose="02020603050405020304" pitchFamily="18" charset="0"/>
                <a:cs typeface="Times New Roman" panose="02020603050405020304" pitchFamily="18" charset="0"/>
              </a:rPr>
              <a:t>                     b</a:t>
            </a:r>
            <a:r>
              <a:rPr lang="uk-UA" sz="1400" dirty="0" smtClean="0">
                <a:solidFill>
                  <a:schemeClr val="tx1"/>
                </a:solidFill>
                <a:latin typeface="Times New Roman" panose="02020603050405020304" pitchFamily="18" charset="0"/>
                <a:cs typeface="Times New Roman" panose="02020603050405020304" pitchFamily="18" charset="0"/>
              </a:rPr>
              <a:t>)</a:t>
            </a:r>
            <a:r>
              <a:rPr lang="en-US" sz="1400" dirty="0" smtClean="0">
                <a:solidFill>
                  <a:schemeClr val="tx1"/>
                </a:solidFill>
                <a:latin typeface="Times New Roman" panose="02020603050405020304" pitchFamily="18" charset="0"/>
                <a:cs typeface="Times New Roman" panose="02020603050405020304" pitchFamily="18" charset="0"/>
              </a:rPr>
              <a:t>Text</a:t>
            </a:r>
            <a:r>
              <a:rPr lang="en-US" sz="1400" dirty="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a:p>
            <a:pPr lvl="0" algn="l"/>
            <a:r>
              <a:rPr lang="en-US" sz="1400" dirty="0" smtClean="0">
                <a:solidFill>
                  <a:schemeClr val="tx1"/>
                </a:solidFill>
                <a:latin typeface="Times New Roman" panose="02020603050405020304" pitchFamily="18" charset="0"/>
                <a:cs typeface="Times New Roman" panose="02020603050405020304" pitchFamily="18" charset="0"/>
              </a:rPr>
              <a:t>                     c) Practice </a:t>
            </a:r>
            <a:r>
              <a:rPr lang="en-US" sz="1400" dirty="0">
                <a:solidFill>
                  <a:schemeClr val="tx1"/>
                </a:solidFill>
                <a:latin typeface="Times New Roman" panose="02020603050405020304" pitchFamily="18" charset="0"/>
                <a:cs typeface="Times New Roman" panose="02020603050405020304" pitchFamily="18" charset="0"/>
              </a:rPr>
              <a:t>in Oral Speech. Monologue.</a:t>
            </a:r>
            <a:endParaRPr lang="ru-RU" sz="1400" dirty="0">
              <a:solidFill>
                <a:schemeClr val="tx1"/>
              </a:solidFill>
              <a:latin typeface="Times New Roman" panose="02020603050405020304" pitchFamily="18" charset="0"/>
              <a:cs typeface="Times New Roman" panose="02020603050405020304" pitchFamily="18" charset="0"/>
            </a:endParaRPr>
          </a:p>
          <a:p>
            <a:pPr lvl="0" algn="l"/>
            <a:r>
              <a:rPr lang="en-US" sz="1400" dirty="0" smtClean="0">
                <a:solidFill>
                  <a:schemeClr val="tx1"/>
                </a:solidFill>
                <a:latin typeface="Times New Roman" panose="02020603050405020304" pitchFamily="18" charset="0"/>
                <a:cs typeface="Times New Roman" panose="02020603050405020304" pitchFamily="18" charset="0"/>
              </a:rPr>
              <a:t>                     d) Grammar </a:t>
            </a:r>
            <a:r>
              <a:rPr lang="en-US" sz="1400" dirty="0">
                <a:solidFill>
                  <a:schemeClr val="tx1"/>
                </a:solidFill>
                <a:latin typeface="Times New Roman" panose="02020603050405020304" pitchFamily="18" charset="0"/>
                <a:cs typeface="Times New Roman" panose="02020603050405020304" pitchFamily="18" charset="0"/>
              </a:rPr>
              <a:t>exercises.</a:t>
            </a:r>
            <a:endParaRPr lang="ru-RU" sz="1400" dirty="0">
              <a:solidFill>
                <a:schemeClr val="tx1"/>
              </a:solidFill>
              <a:latin typeface="Times New Roman" panose="02020603050405020304" pitchFamily="18" charset="0"/>
              <a:cs typeface="Times New Roman" panose="02020603050405020304" pitchFamily="18" charset="0"/>
            </a:endParaRPr>
          </a:p>
          <a:p>
            <a:pPr lvl="0" algn="l"/>
            <a:r>
              <a:rPr lang="en-US" sz="1400" dirty="0" smtClean="0">
                <a:solidFill>
                  <a:schemeClr val="tx1"/>
                </a:solidFill>
                <a:latin typeface="Times New Roman" panose="02020603050405020304" pitchFamily="18" charset="0"/>
                <a:cs typeface="Times New Roman" panose="02020603050405020304" pitchFamily="18" charset="0"/>
              </a:rPr>
              <a:t>                     e) Individual </a:t>
            </a:r>
            <a:r>
              <a:rPr lang="en-US" sz="1400" dirty="0">
                <a:solidFill>
                  <a:schemeClr val="tx1"/>
                </a:solidFill>
                <a:latin typeface="Times New Roman" panose="02020603050405020304" pitchFamily="18" charset="0"/>
                <a:cs typeface="Times New Roman" panose="02020603050405020304" pitchFamily="18" charset="0"/>
              </a:rPr>
              <a:t>work with cards (grammar).</a:t>
            </a:r>
            <a:endParaRPr lang="ru-RU" sz="1400" dirty="0">
              <a:solidFill>
                <a:schemeClr val="tx1"/>
              </a:solidFill>
              <a:latin typeface="Times New Roman" panose="02020603050405020304" pitchFamily="18" charset="0"/>
              <a:cs typeface="Times New Roman" panose="02020603050405020304" pitchFamily="18" charset="0"/>
            </a:endParaRPr>
          </a:p>
          <a:p>
            <a:pPr algn="l"/>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4. Oral Practice and Grammar Review.</a:t>
            </a:r>
            <a:endParaRPr lang="ru-RU" sz="1400" dirty="0">
              <a:solidFill>
                <a:schemeClr val="tx1"/>
              </a:solidFill>
              <a:latin typeface="Times New Roman" panose="02020603050405020304" pitchFamily="18" charset="0"/>
              <a:cs typeface="Times New Roman" panose="02020603050405020304" pitchFamily="18" charset="0"/>
            </a:endParaRPr>
          </a:p>
          <a:p>
            <a:pPr lvl="0" algn="l"/>
            <a:r>
              <a:rPr lang="en-US" sz="1400" dirty="0" smtClean="0">
                <a:solidFill>
                  <a:schemeClr val="tx1"/>
                </a:solidFill>
                <a:latin typeface="Times New Roman" panose="02020603050405020304" pitchFamily="18" charset="0"/>
                <a:cs typeface="Times New Roman" panose="02020603050405020304" pitchFamily="18" charset="0"/>
              </a:rPr>
              <a:t>                     a)Definitions </a:t>
            </a:r>
            <a:r>
              <a:rPr lang="en-US" sz="1400" dirty="0">
                <a:solidFill>
                  <a:schemeClr val="tx1"/>
                </a:solidFill>
                <a:latin typeface="Times New Roman" panose="02020603050405020304" pitchFamily="18" charset="0"/>
                <a:cs typeface="Times New Roman" panose="02020603050405020304" pitchFamily="18" charset="0"/>
              </a:rPr>
              <a:t>of different parts of speech. Oral practice in Grammar.</a:t>
            </a:r>
            <a:endParaRPr lang="ru-RU" sz="1400" dirty="0">
              <a:solidFill>
                <a:schemeClr val="tx1"/>
              </a:solidFill>
              <a:latin typeface="Times New Roman" panose="02020603050405020304" pitchFamily="18" charset="0"/>
              <a:cs typeface="Times New Roman" panose="02020603050405020304" pitchFamily="18" charset="0"/>
            </a:endParaRPr>
          </a:p>
          <a:p>
            <a:pPr lvl="0" algn="l"/>
            <a:r>
              <a:rPr lang="en-US" sz="1400" dirty="0" smtClean="0">
                <a:solidFill>
                  <a:schemeClr val="tx1"/>
                </a:solidFill>
                <a:latin typeface="Times New Roman" panose="02020603050405020304" pitchFamily="18" charset="0"/>
                <a:cs typeface="Times New Roman" panose="02020603050405020304" pitchFamily="18" charset="0"/>
              </a:rPr>
              <a:t>                     b) The </a:t>
            </a:r>
            <a:r>
              <a:rPr lang="en-US" sz="1400" dirty="0">
                <a:solidFill>
                  <a:schemeClr val="tx1"/>
                </a:solidFill>
                <a:latin typeface="Times New Roman" panose="02020603050405020304" pitchFamily="18" charset="0"/>
                <a:cs typeface="Times New Roman" panose="02020603050405020304" pitchFamily="18" charset="0"/>
              </a:rPr>
              <a:t>use of Future Tenses.</a:t>
            </a:r>
            <a:endParaRPr lang="ru-RU" sz="1400" dirty="0">
              <a:solidFill>
                <a:schemeClr val="tx1"/>
              </a:solidFill>
              <a:latin typeface="Times New Roman" panose="02020603050405020304" pitchFamily="18" charset="0"/>
              <a:cs typeface="Times New Roman" panose="02020603050405020304" pitchFamily="18" charset="0"/>
            </a:endParaRPr>
          </a:p>
          <a:p>
            <a:pPr algn="l"/>
            <a:r>
              <a:rPr lang="en-US" sz="1400" dirty="0" smtClean="0">
                <a:solidFill>
                  <a:schemeClr val="tx1"/>
                </a:solidFill>
                <a:latin typeface="Times New Roman" panose="02020603050405020304" pitchFamily="18" charset="0"/>
                <a:cs typeface="Times New Roman" panose="02020603050405020304" pitchFamily="18" charset="0"/>
              </a:rPr>
              <a:t>         5</a:t>
            </a:r>
            <a:r>
              <a:rPr lang="en-US" sz="1400" dirty="0">
                <a:solidFill>
                  <a:schemeClr val="tx1"/>
                </a:solidFill>
                <a:latin typeface="Times New Roman" panose="02020603050405020304" pitchFamily="18" charset="0"/>
                <a:cs typeface="Times New Roman" panose="02020603050405020304" pitchFamily="18" charset="0"/>
              </a:rPr>
              <a:t>. The Studying of new material.</a:t>
            </a:r>
            <a:endParaRPr lang="ru-RU" sz="1400" dirty="0">
              <a:solidFill>
                <a:schemeClr val="tx1"/>
              </a:solidFill>
              <a:latin typeface="Times New Roman" panose="02020603050405020304" pitchFamily="18" charset="0"/>
              <a:cs typeface="Times New Roman" panose="02020603050405020304" pitchFamily="18" charset="0"/>
            </a:endParaRPr>
          </a:p>
          <a:p>
            <a:pPr algn="l"/>
            <a:r>
              <a:rPr lang="en-US" sz="1400" dirty="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5.1 Comparative description of the Future Indefinite and </a:t>
            </a:r>
            <a:r>
              <a:rPr lang="en-US" sz="1400" dirty="0" smtClean="0">
                <a:solidFill>
                  <a:schemeClr val="tx1"/>
                </a:solidFill>
                <a:latin typeface="Times New Roman" panose="02020603050405020304" pitchFamily="18" charset="0"/>
                <a:cs typeface="Times New Roman" panose="02020603050405020304" pitchFamily="18" charset="0"/>
              </a:rPr>
              <a:t>the </a:t>
            </a:r>
            <a:r>
              <a:rPr lang="en-US" sz="1400" dirty="0">
                <a:solidFill>
                  <a:schemeClr val="tx1"/>
                </a:solidFill>
                <a:latin typeface="Times New Roman" panose="02020603050405020304" pitchFamily="18" charset="0"/>
                <a:cs typeface="Times New Roman" panose="02020603050405020304" pitchFamily="18" charset="0"/>
              </a:rPr>
              <a:t>Future Perfect Tenses.</a:t>
            </a:r>
            <a:endParaRPr lang="ru-RU" sz="1400" dirty="0">
              <a:solidFill>
                <a:schemeClr val="tx1"/>
              </a:solidFill>
              <a:latin typeface="Times New Roman" panose="02020603050405020304" pitchFamily="18" charset="0"/>
              <a:cs typeface="Times New Roman" panose="02020603050405020304" pitchFamily="18" charset="0"/>
            </a:endParaRPr>
          </a:p>
          <a:p>
            <a:pPr algn="l"/>
            <a:r>
              <a:rPr lang="en-US" sz="1400" dirty="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5.2 Supporting notes. </a:t>
            </a:r>
            <a:endParaRPr lang="ru-RU" sz="1400" dirty="0">
              <a:solidFill>
                <a:schemeClr val="tx1"/>
              </a:solidFill>
              <a:latin typeface="Times New Roman" panose="02020603050405020304" pitchFamily="18" charset="0"/>
              <a:cs typeface="Times New Roman" panose="02020603050405020304" pitchFamily="18" charset="0"/>
            </a:endParaRPr>
          </a:p>
          <a:p>
            <a:pPr algn="l"/>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6. Generalization </a:t>
            </a:r>
            <a:r>
              <a:rPr lang="en-US" sz="1400" dirty="0">
                <a:solidFill>
                  <a:schemeClr val="tx1"/>
                </a:solidFill>
                <a:latin typeface="Times New Roman" panose="02020603050405020304" pitchFamily="18" charset="0"/>
                <a:cs typeface="Times New Roman" panose="02020603050405020304" pitchFamily="18" charset="0"/>
              </a:rPr>
              <a:t>and systematization of the studied material. </a:t>
            </a:r>
            <a:endParaRPr lang="ru-RU" sz="1400" dirty="0">
              <a:solidFill>
                <a:schemeClr val="tx1"/>
              </a:solidFill>
              <a:latin typeface="Times New Roman" panose="02020603050405020304" pitchFamily="18" charset="0"/>
              <a:cs typeface="Times New Roman" panose="02020603050405020304" pitchFamily="18" charset="0"/>
            </a:endParaRPr>
          </a:p>
          <a:p>
            <a:pPr algn="l"/>
            <a:r>
              <a:rPr lang="en-US" sz="1400" dirty="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       6.1</a:t>
            </a:r>
            <a:r>
              <a:rPr lang="en-US" sz="1400" dirty="0">
                <a:solidFill>
                  <a:schemeClr val="tx1"/>
                </a:solidFill>
                <a:latin typeface="Times New Roman" panose="02020603050405020304" pitchFamily="18" charset="0"/>
                <a:cs typeface="Times New Roman" panose="02020603050405020304" pitchFamily="18" charset="0"/>
              </a:rPr>
              <a:t>. Test control. </a:t>
            </a:r>
            <a:endParaRPr lang="ru-RU" sz="1400" dirty="0">
              <a:solidFill>
                <a:schemeClr val="tx1"/>
              </a:solidFill>
              <a:latin typeface="Times New Roman" panose="02020603050405020304" pitchFamily="18" charset="0"/>
              <a:cs typeface="Times New Roman" panose="02020603050405020304" pitchFamily="18" charset="0"/>
            </a:endParaRPr>
          </a:p>
          <a:p>
            <a:pPr algn="l"/>
            <a:r>
              <a:rPr lang="en-US" sz="1400" dirty="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6.2. Answering the questions. </a:t>
            </a:r>
            <a:endParaRPr lang="ru-RU" sz="1400" dirty="0">
              <a:solidFill>
                <a:schemeClr val="tx1"/>
              </a:solidFill>
              <a:latin typeface="Times New Roman" panose="02020603050405020304" pitchFamily="18" charset="0"/>
              <a:cs typeface="Times New Roman" panose="02020603050405020304" pitchFamily="18" charset="0"/>
            </a:endParaRPr>
          </a:p>
          <a:p>
            <a:pPr algn="l"/>
            <a:r>
              <a:rPr lang="en-US" sz="1400" dirty="0" smtClean="0">
                <a:solidFill>
                  <a:schemeClr val="tx1"/>
                </a:solidFill>
                <a:latin typeface="Times New Roman" panose="02020603050405020304" pitchFamily="18" charset="0"/>
                <a:cs typeface="Times New Roman" panose="02020603050405020304" pitchFamily="18" charset="0"/>
              </a:rPr>
              <a:t>         7</a:t>
            </a:r>
            <a:r>
              <a:rPr lang="uk-UA" sz="1400"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Summarizing</a:t>
            </a:r>
            <a:r>
              <a:rPr lang="uk-UA" sz="1400" dirty="0">
                <a:solidFill>
                  <a:schemeClr val="tx1"/>
                </a:solidFill>
                <a:latin typeface="Times New Roman" panose="02020603050405020304" pitchFamily="18" charset="0"/>
                <a:cs typeface="Times New Roman" panose="02020603050405020304" pitchFamily="18" charset="0"/>
              </a:rPr>
              <a:t>.	</a:t>
            </a:r>
            <a:endParaRPr lang="ru-RU" sz="1400" dirty="0">
              <a:solidFill>
                <a:schemeClr val="tx1"/>
              </a:solidFill>
              <a:latin typeface="Times New Roman" panose="02020603050405020304" pitchFamily="18" charset="0"/>
              <a:cs typeface="Times New Roman" panose="02020603050405020304" pitchFamily="18" charset="0"/>
            </a:endParaRPr>
          </a:p>
          <a:p>
            <a:pPr algn="l"/>
            <a:r>
              <a:rPr lang="en-US" sz="1400" dirty="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        8</a:t>
            </a:r>
            <a:r>
              <a:rPr lang="en-US" sz="1400" dirty="0">
                <a:solidFill>
                  <a:schemeClr val="tx1"/>
                </a:solidFill>
                <a:latin typeface="Times New Roman" panose="02020603050405020304" pitchFamily="18" charset="0"/>
                <a:cs typeface="Times New Roman" panose="02020603050405020304" pitchFamily="18" charset="0"/>
              </a:rPr>
              <a:t>.  Homework</a:t>
            </a:r>
            <a:r>
              <a:rPr lang="uk-UA" sz="1400" dirty="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down)">
                                      <p:cBhvr>
                                        <p:cTn id="31" dur="500"/>
                                        <p:tgtEl>
                                          <p:spTgt spid="3">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down)">
                                      <p:cBhvr>
                                        <p:cTn id="34" dur="500"/>
                                        <p:tgtEl>
                                          <p:spTgt spid="3">
                                            <p:txEl>
                                              <p:pRg st="8" end="8"/>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500"/>
                                        <p:tgtEl>
                                          <p:spTgt spid="3">
                                            <p:txEl>
                                              <p:pRg st="9" end="9"/>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down)">
                                      <p:cBhvr>
                                        <p:cTn id="40" dur="500"/>
                                        <p:tgtEl>
                                          <p:spTgt spid="3">
                                            <p:txEl>
                                              <p:pRg st="10" end="10"/>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down)">
                                      <p:cBhvr>
                                        <p:cTn id="43" dur="500"/>
                                        <p:tgtEl>
                                          <p:spTgt spid="3">
                                            <p:txEl>
                                              <p:pRg st="11" end="11"/>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wipe(down)">
                                      <p:cBhvr>
                                        <p:cTn id="46" dur="500"/>
                                        <p:tgtEl>
                                          <p:spTgt spid="3">
                                            <p:txEl>
                                              <p:pRg st="12" end="12"/>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wipe(down)">
                                      <p:cBhvr>
                                        <p:cTn id="49" dur="500"/>
                                        <p:tgtEl>
                                          <p:spTgt spid="3">
                                            <p:txEl>
                                              <p:pRg st="13" end="13"/>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wipe(down)">
                                      <p:cBhvr>
                                        <p:cTn id="52" dur="500"/>
                                        <p:tgtEl>
                                          <p:spTgt spid="3">
                                            <p:txEl>
                                              <p:pRg st="14" end="14"/>
                                            </p:txEl>
                                          </p:spTgt>
                                        </p:tgtEl>
                                      </p:cBhvr>
                                    </p:animEffect>
                                  </p:childTnLst>
                                </p:cTn>
                              </p:par>
                              <p:par>
                                <p:cTn id="53" presetID="22" presetClass="entr" presetSubtype="4" fill="hold" nodeType="with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Effect transition="in" filter="wipe(down)">
                                      <p:cBhvr>
                                        <p:cTn id="55" dur="500"/>
                                        <p:tgtEl>
                                          <p:spTgt spid="3">
                                            <p:txEl>
                                              <p:pRg st="15" end="15"/>
                                            </p:txEl>
                                          </p:spTgt>
                                        </p:tgtEl>
                                      </p:cBhvr>
                                    </p:animEffect>
                                  </p:childTnLst>
                                </p:cTn>
                              </p:par>
                              <p:par>
                                <p:cTn id="56" presetID="22" presetClass="entr" presetSubtype="4" fill="hold" nodeType="withEffect">
                                  <p:stCondLst>
                                    <p:cond delay="0"/>
                                  </p:stCondLst>
                                  <p:childTnLst>
                                    <p:set>
                                      <p:cBhvr>
                                        <p:cTn id="57" dur="1" fill="hold">
                                          <p:stCondLst>
                                            <p:cond delay="0"/>
                                          </p:stCondLst>
                                        </p:cTn>
                                        <p:tgtEl>
                                          <p:spTgt spid="3">
                                            <p:txEl>
                                              <p:pRg st="16" end="16"/>
                                            </p:txEl>
                                          </p:spTgt>
                                        </p:tgtEl>
                                        <p:attrNameLst>
                                          <p:attrName>style.visibility</p:attrName>
                                        </p:attrNameLst>
                                      </p:cBhvr>
                                      <p:to>
                                        <p:strVal val="visible"/>
                                      </p:to>
                                    </p:set>
                                    <p:animEffect transition="in" filter="wipe(down)">
                                      <p:cBhvr>
                                        <p:cTn id="58" dur="500"/>
                                        <p:tgtEl>
                                          <p:spTgt spid="3">
                                            <p:txEl>
                                              <p:pRg st="16" end="16"/>
                                            </p:txEl>
                                          </p:spTgt>
                                        </p:tgtEl>
                                      </p:cBhvr>
                                    </p:animEffect>
                                  </p:childTnLst>
                                </p:cTn>
                              </p:par>
                              <p:par>
                                <p:cTn id="59" presetID="22" presetClass="entr" presetSubtype="4" fill="hold" nodeType="withEffect">
                                  <p:stCondLst>
                                    <p:cond delay="0"/>
                                  </p:stCondLst>
                                  <p:childTnLst>
                                    <p:set>
                                      <p:cBhvr>
                                        <p:cTn id="60" dur="1" fill="hold">
                                          <p:stCondLst>
                                            <p:cond delay="0"/>
                                          </p:stCondLst>
                                        </p:cTn>
                                        <p:tgtEl>
                                          <p:spTgt spid="3">
                                            <p:txEl>
                                              <p:pRg st="17" end="17"/>
                                            </p:txEl>
                                          </p:spTgt>
                                        </p:tgtEl>
                                        <p:attrNameLst>
                                          <p:attrName>style.visibility</p:attrName>
                                        </p:attrNameLst>
                                      </p:cBhvr>
                                      <p:to>
                                        <p:strVal val="visible"/>
                                      </p:to>
                                    </p:set>
                                    <p:animEffect transition="in" filter="wipe(down)">
                                      <p:cBhvr>
                                        <p:cTn id="61" dur="500"/>
                                        <p:tgtEl>
                                          <p:spTgt spid="3">
                                            <p:txEl>
                                              <p:pRg st="17" end="17"/>
                                            </p:txEl>
                                          </p:spTgt>
                                        </p:tgtEl>
                                      </p:cBhvr>
                                    </p:animEffect>
                                  </p:childTnLst>
                                </p:cTn>
                              </p:par>
                              <p:par>
                                <p:cTn id="62" presetID="22" presetClass="entr" presetSubtype="4" fill="hold" nodeType="withEffect">
                                  <p:stCondLst>
                                    <p:cond delay="0"/>
                                  </p:stCondLst>
                                  <p:childTnLst>
                                    <p:set>
                                      <p:cBhvr>
                                        <p:cTn id="63" dur="1" fill="hold">
                                          <p:stCondLst>
                                            <p:cond delay="0"/>
                                          </p:stCondLst>
                                        </p:cTn>
                                        <p:tgtEl>
                                          <p:spTgt spid="3">
                                            <p:txEl>
                                              <p:pRg st="18" end="18"/>
                                            </p:txEl>
                                          </p:spTgt>
                                        </p:tgtEl>
                                        <p:attrNameLst>
                                          <p:attrName>style.visibility</p:attrName>
                                        </p:attrNameLst>
                                      </p:cBhvr>
                                      <p:to>
                                        <p:strVal val="visible"/>
                                      </p:to>
                                    </p:set>
                                    <p:animEffect transition="in" filter="wipe(down)">
                                      <p:cBhvr>
                                        <p:cTn id="64" dur="500"/>
                                        <p:tgtEl>
                                          <p:spTgt spid="3">
                                            <p:txEl>
                                              <p:pRg st="18" end="18"/>
                                            </p:txEl>
                                          </p:spTgt>
                                        </p:tgtEl>
                                      </p:cBhvr>
                                    </p:animEffect>
                                  </p:childTnLst>
                                </p:cTn>
                              </p:par>
                              <p:par>
                                <p:cTn id="65" presetID="22" presetClass="entr" presetSubtype="4" fill="hold" nodeType="withEffect">
                                  <p:stCondLst>
                                    <p:cond delay="0"/>
                                  </p:stCondLst>
                                  <p:childTnLst>
                                    <p:set>
                                      <p:cBhvr>
                                        <p:cTn id="66" dur="1" fill="hold">
                                          <p:stCondLst>
                                            <p:cond delay="0"/>
                                          </p:stCondLst>
                                        </p:cTn>
                                        <p:tgtEl>
                                          <p:spTgt spid="3">
                                            <p:txEl>
                                              <p:pRg st="19" end="19"/>
                                            </p:txEl>
                                          </p:spTgt>
                                        </p:tgtEl>
                                        <p:attrNameLst>
                                          <p:attrName>style.visibility</p:attrName>
                                        </p:attrNameLst>
                                      </p:cBhvr>
                                      <p:to>
                                        <p:strVal val="visible"/>
                                      </p:to>
                                    </p:set>
                                    <p:animEffect transition="in" filter="wipe(down)">
                                      <p:cBhvr>
                                        <p:cTn id="67" dur="500"/>
                                        <p:tgtEl>
                                          <p:spTgt spid="3">
                                            <p:txEl>
                                              <p:pRg st="19" end="19"/>
                                            </p:txEl>
                                          </p:spTgt>
                                        </p:tgtEl>
                                      </p:cBhvr>
                                    </p:animEffect>
                                  </p:childTnLst>
                                </p:cTn>
                              </p:par>
                              <p:par>
                                <p:cTn id="68" presetID="22" presetClass="entr" presetSubtype="4" fill="hold" nodeType="withEffect">
                                  <p:stCondLst>
                                    <p:cond delay="0"/>
                                  </p:stCondLst>
                                  <p:childTnLst>
                                    <p:set>
                                      <p:cBhvr>
                                        <p:cTn id="69" dur="1" fill="hold">
                                          <p:stCondLst>
                                            <p:cond delay="0"/>
                                          </p:stCondLst>
                                        </p:cTn>
                                        <p:tgtEl>
                                          <p:spTgt spid="3">
                                            <p:txEl>
                                              <p:pRg st="20" end="20"/>
                                            </p:txEl>
                                          </p:spTgt>
                                        </p:tgtEl>
                                        <p:attrNameLst>
                                          <p:attrName>style.visibility</p:attrName>
                                        </p:attrNameLst>
                                      </p:cBhvr>
                                      <p:to>
                                        <p:strVal val="visible"/>
                                      </p:to>
                                    </p:set>
                                    <p:animEffect transition="in" filter="wipe(down)">
                                      <p:cBhvr>
                                        <p:cTn id="70" dur="500"/>
                                        <p:tgtEl>
                                          <p:spTgt spid="3">
                                            <p:txEl>
                                              <p:pRg st="20" end="20"/>
                                            </p:txEl>
                                          </p:spTgt>
                                        </p:tgtEl>
                                      </p:cBhvr>
                                    </p:animEffect>
                                  </p:childTnLst>
                                </p:cTn>
                              </p:par>
                              <p:par>
                                <p:cTn id="71" presetID="22" presetClass="entr" presetSubtype="4" fill="hold" nodeType="withEffect">
                                  <p:stCondLst>
                                    <p:cond delay="0"/>
                                  </p:stCondLst>
                                  <p:childTnLst>
                                    <p:set>
                                      <p:cBhvr>
                                        <p:cTn id="72" dur="1" fill="hold">
                                          <p:stCondLst>
                                            <p:cond delay="0"/>
                                          </p:stCondLst>
                                        </p:cTn>
                                        <p:tgtEl>
                                          <p:spTgt spid="3">
                                            <p:txEl>
                                              <p:pRg st="21" end="21"/>
                                            </p:txEl>
                                          </p:spTgt>
                                        </p:tgtEl>
                                        <p:attrNameLst>
                                          <p:attrName>style.visibility</p:attrName>
                                        </p:attrNameLst>
                                      </p:cBhvr>
                                      <p:to>
                                        <p:strVal val="visible"/>
                                      </p:to>
                                    </p:set>
                                    <p:animEffect transition="in" filter="wipe(down)">
                                      <p:cBhvr>
                                        <p:cTn id="73" dur="500"/>
                                        <p:tgtEl>
                                          <p:spTgt spid="3">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000">
              <a:srgbClr val="FFFF00"/>
            </a:gs>
            <a:gs pos="17999">
              <a:srgbClr val="FEE7F2"/>
            </a:gs>
            <a:gs pos="36000">
              <a:srgbClr val="FAC77D"/>
            </a:gs>
            <a:gs pos="61000">
              <a:srgbClr val="FBA97D"/>
            </a:gs>
            <a:gs pos="82001">
              <a:srgbClr val="FBD49C"/>
            </a:gs>
            <a:gs pos="100000">
              <a:srgbClr val="FEE7F2"/>
            </a:gs>
          </a:gsLst>
          <a:path path="rect">
            <a:fillToRect l="100000" t="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142852"/>
            <a:ext cx="7772400" cy="655633"/>
          </a:xfrm>
        </p:spPr>
        <p:txBody>
          <a:bodyPr>
            <a:normAutofit/>
          </a:bodyPr>
          <a:lstStyle/>
          <a:p>
            <a:r>
              <a:rPr lang="uk-UA" sz="2800" b="1" i="1" dirty="0">
                <a:latin typeface="Times New Roman" pitchFamily="18" charset="0"/>
                <a:cs typeface="Times New Roman" pitchFamily="18" charset="0"/>
              </a:rPr>
              <a:t>План заняття</a:t>
            </a:r>
            <a:r>
              <a:rPr lang="ru-RU" sz="2800" b="1" i="1"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57290" y="857232"/>
            <a:ext cx="6400800" cy="5786478"/>
          </a:xfrm>
        </p:spPr>
        <p:txBody>
          <a:bodyPr>
            <a:normAutofit fontScale="47500" lnSpcReduction="20000"/>
          </a:bodyPr>
          <a:lstStyle/>
          <a:p>
            <a:pPr lvl="0" algn="l"/>
            <a:r>
              <a:rPr lang="en-US" sz="3400" dirty="0" smtClean="0">
                <a:solidFill>
                  <a:schemeClr val="tx1"/>
                </a:solidFill>
                <a:latin typeface="Times New Roman" panose="02020603050405020304" pitchFamily="18" charset="0"/>
                <a:cs typeface="Times New Roman" panose="02020603050405020304" pitchFamily="18" charset="0"/>
              </a:rPr>
              <a:t>1. </a:t>
            </a:r>
            <a:r>
              <a:rPr lang="uk-UA" sz="3400" dirty="0" smtClean="0">
                <a:solidFill>
                  <a:schemeClr val="tx1"/>
                </a:solidFill>
                <a:latin typeface="Times New Roman" panose="02020603050405020304" pitchFamily="18" charset="0"/>
                <a:cs typeface="Times New Roman" panose="02020603050405020304" pitchFamily="18" charset="0"/>
              </a:rPr>
              <a:t>Організаційна </a:t>
            </a:r>
            <a:r>
              <a:rPr lang="uk-UA" sz="3400" dirty="0">
                <a:solidFill>
                  <a:schemeClr val="tx1"/>
                </a:solidFill>
                <a:latin typeface="Times New Roman" panose="02020603050405020304" pitchFamily="18" charset="0"/>
                <a:cs typeface="Times New Roman" panose="02020603050405020304" pitchFamily="18" charset="0"/>
              </a:rPr>
              <a:t>частина.</a:t>
            </a:r>
            <a:endParaRPr lang="ru-RU" sz="3400" dirty="0">
              <a:solidFill>
                <a:schemeClr val="tx1"/>
              </a:solidFill>
              <a:latin typeface="Times New Roman" panose="02020603050405020304" pitchFamily="18" charset="0"/>
              <a:cs typeface="Times New Roman" panose="02020603050405020304" pitchFamily="18" charset="0"/>
            </a:endParaRPr>
          </a:p>
          <a:p>
            <a:pPr lvl="0" algn="l"/>
            <a:r>
              <a:rPr lang="en-US" sz="3400" dirty="0" smtClean="0">
                <a:solidFill>
                  <a:schemeClr val="tx1"/>
                </a:solidFill>
                <a:latin typeface="Times New Roman" panose="02020603050405020304" pitchFamily="18" charset="0"/>
                <a:cs typeface="Times New Roman" panose="02020603050405020304" pitchFamily="18" charset="0"/>
              </a:rPr>
              <a:t>2. </a:t>
            </a:r>
            <a:r>
              <a:rPr lang="uk-UA" sz="3400" dirty="0" smtClean="0">
                <a:solidFill>
                  <a:schemeClr val="tx1"/>
                </a:solidFill>
                <a:latin typeface="Times New Roman" panose="02020603050405020304" pitchFamily="18" charset="0"/>
                <a:cs typeface="Times New Roman" panose="02020603050405020304" pitchFamily="18" charset="0"/>
              </a:rPr>
              <a:t>Повідомлення </a:t>
            </a:r>
            <a:r>
              <a:rPr lang="uk-UA" sz="3400" dirty="0">
                <a:solidFill>
                  <a:schemeClr val="tx1"/>
                </a:solidFill>
                <a:latin typeface="Times New Roman" panose="02020603050405020304" pitchFamily="18" charset="0"/>
                <a:cs typeface="Times New Roman" panose="02020603050405020304" pitchFamily="18" charset="0"/>
              </a:rPr>
              <a:t>теми, мети та основних завдань заняття.</a:t>
            </a:r>
            <a:endParaRPr lang="ru-RU" sz="3400" dirty="0">
              <a:solidFill>
                <a:schemeClr val="tx1"/>
              </a:solidFill>
              <a:latin typeface="Times New Roman" panose="02020603050405020304" pitchFamily="18" charset="0"/>
              <a:cs typeface="Times New Roman" panose="02020603050405020304" pitchFamily="18" charset="0"/>
            </a:endParaRPr>
          </a:p>
          <a:p>
            <a:pPr lvl="0" algn="l"/>
            <a:r>
              <a:rPr lang="en-US" sz="3400" dirty="0" smtClean="0">
                <a:solidFill>
                  <a:schemeClr val="tx1"/>
                </a:solidFill>
                <a:latin typeface="Times New Roman" panose="02020603050405020304" pitchFamily="18" charset="0"/>
                <a:cs typeface="Times New Roman" panose="02020603050405020304" pitchFamily="18" charset="0"/>
              </a:rPr>
              <a:t>3. </a:t>
            </a:r>
            <a:r>
              <a:rPr lang="uk-UA" sz="3400" dirty="0" smtClean="0">
                <a:solidFill>
                  <a:schemeClr val="tx1"/>
                </a:solidFill>
                <a:latin typeface="Times New Roman" panose="02020603050405020304" pitchFamily="18" charset="0"/>
                <a:cs typeface="Times New Roman" panose="02020603050405020304" pitchFamily="18" charset="0"/>
              </a:rPr>
              <a:t>Актуалізація </a:t>
            </a:r>
            <a:r>
              <a:rPr lang="uk-UA" sz="3400" dirty="0">
                <a:solidFill>
                  <a:schemeClr val="tx1"/>
                </a:solidFill>
                <a:latin typeface="Times New Roman" panose="02020603050405020304" pitchFamily="18" charset="0"/>
                <a:cs typeface="Times New Roman" panose="02020603050405020304" pitchFamily="18" charset="0"/>
              </a:rPr>
              <a:t>опорних знань.</a:t>
            </a:r>
            <a:endParaRPr lang="ru-RU" sz="3400" dirty="0">
              <a:solidFill>
                <a:schemeClr val="tx1"/>
              </a:solidFill>
              <a:latin typeface="Times New Roman" panose="02020603050405020304" pitchFamily="18" charset="0"/>
              <a:cs typeface="Times New Roman" panose="02020603050405020304" pitchFamily="18" charset="0"/>
            </a:endParaRPr>
          </a:p>
          <a:p>
            <a:pPr algn="l"/>
            <a:r>
              <a:rPr lang="uk-UA" sz="3400" dirty="0">
                <a:solidFill>
                  <a:schemeClr val="tx1"/>
                </a:solidFill>
                <a:latin typeface="Times New Roman" panose="02020603050405020304" pitchFamily="18" charset="0"/>
                <a:cs typeface="Times New Roman" panose="02020603050405020304" pitchFamily="18" charset="0"/>
              </a:rPr>
              <a:t> </a:t>
            </a:r>
            <a:r>
              <a:rPr lang="en-US" sz="3400" dirty="0" smtClean="0">
                <a:solidFill>
                  <a:schemeClr val="tx1"/>
                </a:solidFill>
                <a:latin typeface="Times New Roman" panose="02020603050405020304" pitchFamily="18" charset="0"/>
                <a:cs typeface="Times New Roman" panose="02020603050405020304" pitchFamily="18" charset="0"/>
              </a:rPr>
              <a:t>   </a:t>
            </a:r>
            <a:r>
              <a:rPr lang="uk-UA" sz="3400" dirty="0" smtClean="0">
                <a:solidFill>
                  <a:schemeClr val="tx1"/>
                </a:solidFill>
                <a:latin typeface="Times New Roman" panose="02020603050405020304" pitchFamily="18" charset="0"/>
                <a:cs typeface="Times New Roman" panose="02020603050405020304" pitchFamily="18" charset="0"/>
              </a:rPr>
              <a:t>3.1</a:t>
            </a:r>
            <a:r>
              <a:rPr lang="uk-UA" sz="3400" dirty="0">
                <a:solidFill>
                  <a:schemeClr val="tx1"/>
                </a:solidFill>
                <a:latin typeface="Times New Roman" panose="02020603050405020304" pitchFamily="18" charset="0"/>
                <a:cs typeface="Times New Roman" panose="02020603050405020304" pitchFamily="18" charset="0"/>
              </a:rPr>
              <a:t>. Мовна зарядка.</a:t>
            </a:r>
            <a:endParaRPr lang="ru-RU" sz="3400" dirty="0">
              <a:solidFill>
                <a:schemeClr val="tx1"/>
              </a:solidFill>
              <a:latin typeface="Times New Roman" panose="02020603050405020304" pitchFamily="18" charset="0"/>
              <a:cs typeface="Times New Roman" panose="02020603050405020304" pitchFamily="18" charset="0"/>
            </a:endParaRPr>
          </a:p>
          <a:p>
            <a:pPr lvl="0" algn="l"/>
            <a:r>
              <a:rPr lang="en-US" sz="3400" dirty="0" smtClean="0">
                <a:solidFill>
                  <a:schemeClr val="tx1"/>
                </a:solidFill>
                <a:latin typeface="Times New Roman" panose="02020603050405020304" pitchFamily="18" charset="0"/>
                <a:cs typeface="Times New Roman" panose="02020603050405020304" pitchFamily="18" charset="0"/>
              </a:rPr>
              <a:t>           a) </a:t>
            </a:r>
            <a:r>
              <a:rPr lang="uk-UA" sz="3400" dirty="0" smtClean="0">
                <a:solidFill>
                  <a:schemeClr val="tx1"/>
                </a:solidFill>
                <a:latin typeface="Times New Roman" panose="02020603050405020304" pitchFamily="18" charset="0"/>
                <a:cs typeface="Times New Roman" panose="02020603050405020304" pitchFamily="18" charset="0"/>
              </a:rPr>
              <a:t>Аудіювання</a:t>
            </a:r>
            <a:r>
              <a:rPr lang="uk-UA" sz="3400" dirty="0">
                <a:solidFill>
                  <a:schemeClr val="tx1"/>
                </a:solidFill>
                <a:latin typeface="Times New Roman" panose="02020603050405020304" pitchFamily="18" charset="0"/>
                <a:cs typeface="Times New Roman" panose="02020603050405020304" pitchFamily="18" charset="0"/>
              </a:rPr>
              <a:t>.</a:t>
            </a:r>
            <a:endParaRPr lang="ru-RU" sz="3400" dirty="0">
              <a:solidFill>
                <a:schemeClr val="tx1"/>
              </a:solidFill>
              <a:latin typeface="Times New Roman" panose="02020603050405020304" pitchFamily="18" charset="0"/>
              <a:cs typeface="Times New Roman" panose="02020603050405020304" pitchFamily="18" charset="0"/>
            </a:endParaRPr>
          </a:p>
          <a:p>
            <a:pPr algn="l"/>
            <a:r>
              <a:rPr lang="en-US" sz="3400" dirty="0">
                <a:solidFill>
                  <a:schemeClr val="tx1"/>
                </a:solidFill>
                <a:latin typeface="Times New Roman" panose="02020603050405020304" pitchFamily="18" charset="0"/>
                <a:cs typeface="Times New Roman" panose="02020603050405020304" pitchFamily="18" charset="0"/>
              </a:rPr>
              <a:t>    </a:t>
            </a:r>
            <a:r>
              <a:rPr lang="uk-UA" sz="3400" dirty="0" smtClean="0">
                <a:solidFill>
                  <a:schemeClr val="tx1"/>
                </a:solidFill>
                <a:latin typeface="Times New Roman" panose="02020603050405020304" pitchFamily="18" charset="0"/>
                <a:cs typeface="Times New Roman" panose="02020603050405020304" pitchFamily="18" charset="0"/>
              </a:rPr>
              <a:t>3.2</a:t>
            </a:r>
            <a:r>
              <a:rPr lang="uk-UA" sz="3400" dirty="0">
                <a:solidFill>
                  <a:schemeClr val="tx1"/>
                </a:solidFill>
                <a:latin typeface="Times New Roman" panose="02020603050405020304" pitchFamily="18" charset="0"/>
                <a:cs typeface="Times New Roman" panose="02020603050405020304" pitchFamily="18" charset="0"/>
              </a:rPr>
              <a:t>. Перевірка домашнього завдання.</a:t>
            </a:r>
            <a:endParaRPr lang="ru-RU" sz="3400" dirty="0">
              <a:solidFill>
                <a:schemeClr val="tx1"/>
              </a:solidFill>
              <a:latin typeface="Times New Roman" panose="02020603050405020304" pitchFamily="18" charset="0"/>
              <a:cs typeface="Times New Roman" panose="02020603050405020304" pitchFamily="18" charset="0"/>
            </a:endParaRPr>
          </a:p>
          <a:p>
            <a:pPr lvl="0" algn="l"/>
            <a:r>
              <a:rPr lang="en-US" sz="3400" dirty="0" smtClean="0">
                <a:solidFill>
                  <a:schemeClr val="tx1"/>
                </a:solidFill>
                <a:latin typeface="Times New Roman" panose="02020603050405020304" pitchFamily="18" charset="0"/>
                <a:cs typeface="Times New Roman" panose="02020603050405020304" pitchFamily="18" charset="0"/>
              </a:rPr>
              <a:t>           a) </a:t>
            </a:r>
            <a:r>
              <a:rPr lang="uk-UA" sz="3400" dirty="0" smtClean="0">
                <a:solidFill>
                  <a:schemeClr val="tx1"/>
                </a:solidFill>
                <a:latin typeface="Times New Roman" panose="02020603050405020304" pitchFamily="18" charset="0"/>
                <a:cs typeface="Times New Roman" panose="02020603050405020304" pitchFamily="18" charset="0"/>
              </a:rPr>
              <a:t>Повторення </a:t>
            </a:r>
            <a:r>
              <a:rPr lang="uk-UA" sz="3400" dirty="0">
                <a:solidFill>
                  <a:schemeClr val="tx1"/>
                </a:solidFill>
                <a:latin typeface="Times New Roman" panose="02020603050405020304" pitchFamily="18" charset="0"/>
                <a:cs typeface="Times New Roman" panose="02020603050405020304" pitchFamily="18" charset="0"/>
              </a:rPr>
              <a:t>лексичного матеріалу.</a:t>
            </a:r>
            <a:endParaRPr lang="ru-RU" sz="3400" dirty="0">
              <a:solidFill>
                <a:schemeClr val="tx1"/>
              </a:solidFill>
              <a:latin typeface="Times New Roman" panose="02020603050405020304" pitchFamily="18" charset="0"/>
              <a:cs typeface="Times New Roman" panose="02020603050405020304" pitchFamily="18" charset="0"/>
            </a:endParaRPr>
          </a:p>
          <a:p>
            <a:pPr lvl="0" algn="l"/>
            <a:r>
              <a:rPr lang="en-US" sz="3400" dirty="0" smtClean="0">
                <a:solidFill>
                  <a:schemeClr val="tx1"/>
                </a:solidFill>
                <a:latin typeface="Times New Roman" panose="02020603050405020304" pitchFamily="18" charset="0"/>
                <a:cs typeface="Times New Roman" panose="02020603050405020304" pitchFamily="18" charset="0"/>
              </a:rPr>
              <a:t>           b) </a:t>
            </a:r>
            <a:r>
              <a:rPr lang="uk-UA" sz="3400" dirty="0" smtClean="0">
                <a:solidFill>
                  <a:schemeClr val="tx1"/>
                </a:solidFill>
                <a:latin typeface="Times New Roman" panose="02020603050405020304" pitchFamily="18" charset="0"/>
                <a:cs typeface="Times New Roman" panose="02020603050405020304" pitchFamily="18" charset="0"/>
              </a:rPr>
              <a:t>Робота </a:t>
            </a:r>
            <a:r>
              <a:rPr lang="uk-UA" sz="3400" dirty="0">
                <a:solidFill>
                  <a:schemeClr val="tx1"/>
                </a:solidFill>
                <a:latin typeface="Times New Roman" panose="02020603050405020304" pitchFamily="18" charset="0"/>
                <a:cs typeface="Times New Roman" panose="02020603050405020304" pitchFamily="18" charset="0"/>
              </a:rPr>
              <a:t>з текстом.</a:t>
            </a:r>
            <a:endParaRPr lang="ru-RU" sz="3400" dirty="0">
              <a:solidFill>
                <a:schemeClr val="tx1"/>
              </a:solidFill>
              <a:latin typeface="Times New Roman" panose="02020603050405020304" pitchFamily="18" charset="0"/>
              <a:cs typeface="Times New Roman" panose="02020603050405020304" pitchFamily="18" charset="0"/>
            </a:endParaRPr>
          </a:p>
          <a:p>
            <a:pPr lvl="0" algn="l"/>
            <a:r>
              <a:rPr lang="en-US" sz="3400" dirty="0" smtClean="0">
                <a:solidFill>
                  <a:schemeClr val="tx1"/>
                </a:solidFill>
                <a:latin typeface="Times New Roman" panose="02020603050405020304" pitchFamily="18" charset="0"/>
                <a:cs typeface="Times New Roman" panose="02020603050405020304" pitchFamily="18" charset="0"/>
              </a:rPr>
              <a:t>           c) </a:t>
            </a:r>
            <a:r>
              <a:rPr lang="uk-UA" sz="3400" dirty="0" smtClean="0">
                <a:solidFill>
                  <a:schemeClr val="tx1"/>
                </a:solidFill>
                <a:latin typeface="Times New Roman" panose="02020603050405020304" pitchFamily="18" charset="0"/>
                <a:cs typeface="Times New Roman" panose="02020603050405020304" pitchFamily="18" charset="0"/>
              </a:rPr>
              <a:t>Розвиток </a:t>
            </a:r>
            <a:r>
              <a:rPr lang="uk-UA" sz="3400" dirty="0">
                <a:solidFill>
                  <a:schemeClr val="tx1"/>
                </a:solidFill>
                <a:latin typeface="Times New Roman" panose="02020603050405020304" pitchFamily="18" charset="0"/>
                <a:cs typeface="Times New Roman" panose="02020603050405020304" pitchFamily="18" charset="0"/>
              </a:rPr>
              <a:t>навичок монологічного мовлення.</a:t>
            </a:r>
            <a:endParaRPr lang="ru-RU" sz="3400" dirty="0">
              <a:solidFill>
                <a:schemeClr val="tx1"/>
              </a:solidFill>
              <a:latin typeface="Times New Roman" panose="02020603050405020304" pitchFamily="18" charset="0"/>
              <a:cs typeface="Times New Roman" panose="02020603050405020304" pitchFamily="18" charset="0"/>
            </a:endParaRPr>
          </a:p>
          <a:p>
            <a:pPr lvl="0" algn="l"/>
            <a:r>
              <a:rPr lang="en-US" sz="3400" dirty="0" smtClean="0">
                <a:solidFill>
                  <a:schemeClr val="tx1"/>
                </a:solidFill>
                <a:latin typeface="Times New Roman" panose="02020603050405020304" pitchFamily="18" charset="0"/>
                <a:cs typeface="Times New Roman" panose="02020603050405020304" pitchFamily="18" charset="0"/>
              </a:rPr>
              <a:t>           d) </a:t>
            </a:r>
            <a:r>
              <a:rPr lang="uk-UA" sz="3400" dirty="0" smtClean="0">
                <a:solidFill>
                  <a:schemeClr val="tx1"/>
                </a:solidFill>
                <a:latin typeface="Times New Roman" panose="02020603050405020304" pitchFamily="18" charset="0"/>
                <a:cs typeface="Times New Roman" panose="02020603050405020304" pitchFamily="18" charset="0"/>
              </a:rPr>
              <a:t>Виконання </a:t>
            </a:r>
            <a:r>
              <a:rPr lang="uk-UA" sz="3400" dirty="0">
                <a:solidFill>
                  <a:schemeClr val="tx1"/>
                </a:solidFill>
                <a:latin typeface="Times New Roman" panose="02020603050405020304" pitchFamily="18" charset="0"/>
                <a:cs typeface="Times New Roman" panose="02020603050405020304" pitchFamily="18" charset="0"/>
              </a:rPr>
              <a:t>граматичних вправ.</a:t>
            </a:r>
            <a:endParaRPr lang="ru-RU" sz="3400" dirty="0">
              <a:solidFill>
                <a:schemeClr val="tx1"/>
              </a:solidFill>
              <a:latin typeface="Times New Roman" panose="02020603050405020304" pitchFamily="18" charset="0"/>
              <a:cs typeface="Times New Roman" panose="02020603050405020304" pitchFamily="18" charset="0"/>
            </a:endParaRPr>
          </a:p>
          <a:p>
            <a:pPr lvl="0" algn="l"/>
            <a:r>
              <a:rPr lang="en-US" sz="3400" dirty="0" smtClean="0">
                <a:solidFill>
                  <a:schemeClr val="tx1"/>
                </a:solidFill>
                <a:latin typeface="Times New Roman" panose="02020603050405020304" pitchFamily="18" charset="0"/>
                <a:cs typeface="Times New Roman" panose="02020603050405020304" pitchFamily="18" charset="0"/>
              </a:rPr>
              <a:t>           e) </a:t>
            </a:r>
            <a:r>
              <a:rPr lang="uk-UA" sz="3400" dirty="0" smtClean="0">
                <a:solidFill>
                  <a:schemeClr val="tx1"/>
                </a:solidFill>
                <a:latin typeface="Times New Roman" panose="02020603050405020304" pitchFamily="18" charset="0"/>
                <a:cs typeface="Times New Roman" panose="02020603050405020304" pitchFamily="18" charset="0"/>
              </a:rPr>
              <a:t>Письмова </a:t>
            </a:r>
            <a:r>
              <a:rPr lang="uk-UA" sz="3400" dirty="0">
                <a:solidFill>
                  <a:schemeClr val="tx1"/>
                </a:solidFill>
                <a:latin typeface="Times New Roman" panose="02020603050405020304" pitchFamily="18" charset="0"/>
                <a:cs typeface="Times New Roman" panose="02020603050405020304" pitchFamily="18" charset="0"/>
              </a:rPr>
              <a:t>робота.</a:t>
            </a:r>
            <a:endParaRPr lang="ru-RU" sz="3400" dirty="0">
              <a:solidFill>
                <a:schemeClr val="tx1"/>
              </a:solidFill>
              <a:latin typeface="Times New Roman" panose="02020603050405020304" pitchFamily="18" charset="0"/>
              <a:cs typeface="Times New Roman" panose="02020603050405020304" pitchFamily="18" charset="0"/>
            </a:endParaRPr>
          </a:p>
          <a:p>
            <a:pPr lvl="0" algn="l"/>
            <a:r>
              <a:rPr lang="en-US" sz="3400" dirty="0" smtClean="0">
                <a:solidFill>
                  <a:schemeClr val="tx1"/>
                </a:solidFill>
                <a:latin typeface="Times New Roman" panose="02020603050405020304" pitchFamily="18" charset="0"/>
                <a:cs typeface="Times New Roman" panose="02020603050405020304" pitchFamily="18" charset="0"/>
              </a:rPr>
              <a:t>4. </a:t>
            </a:r>
            <a:r>
              <a:rPr lang="uk-UA" sz="3400" dirty="0" smtClean="0">
                <a:solidFill>
                  <a:schemeClr val="tx1"/>
                </a:solidFill>
                <a:latin typeface="Times New Roman" panose="02020603050405020304" pitchFamily="18" charset="0"/>
                <a:cs typeface="Times New Roman" panose="02020603050405020304" pitchFamily="18" charset="0"/>
              </a:rPr>
              <a:t>Мотивація </a:t>
            </a:r>
            <a:r>
              <a:rPr lang="uk-UA" sz="3400" dirty="0">
                <a:solidFill>
                  <a:schemeClr val="tx1"/>
                </a:solidFill>
                <a:latin typeface="Times New Roman" panose="02020603050405020304" pitchFamily="18" charset="0"/>
                <a:cs typeface="Times New Roman" panose="02020603050405020304" pitchFamily="18" charset="0"/>
              </a:rPr>
              <a:t>навчальної діяльності.</a:t>
            </a:r>
            <a:endParaRPr lang="ru-RU" sz="3400" dirty="0">
              <a:solidFill>
                <a:schemeClr val="tx1"/>
              </a:solidFill>
              <a:latin typeface="Times New Roman" panose="02020603050405020304" pitchFamily="18" charset="0"/>
              <a:cs typeface="Times New Roman" panose="02020603050405020304" pitchFamily="18" charset="0"/>
            </a:endParaRPr>
          </a:p>
          <a:p>
            <a:pPr lvl="0" algn="l"/>
            <a:r>
              <a:rPr lang="en-US" sz="3400" dirty="0" smtClean="0">
                <a:solidFill>
                  <a:schemeClr val="tx1"/>
                </a:solidFill>
                <a:latin typeface="Times New Roman" panose="02020603050405020304" pitchFamily="18" charset="0"/>
                <a:cs typeface="Times New Roman" panose="02020603050405020304" pitchFamily="18" charset="0"/>
              </a:rPr>
              <a:t>           a) </a:t>
            </a:r>
            <a:r>
              <a:rPr lang="uk-UA" sz="3400" dirty="0" smtClean="0">
                <a:solidFill>
                  <a:schemeClr val="tx1"/>
                </a:solidFill>
                <a:latin typeface="Times New Roman" panose="02020603050405020304" pitchFamily="18" charset="0"/>
                <a:cs typeface="Times New Roman" panose="02020603050405020304" pitchFamily="18" charset="0"/>
              </a:rPr>
              <a:t>Активізація </a:t>
            </a:r>
            <a:r>
              <a:rPr lang="uk-UA" sz="3400" dirty="0">
                <a:solidFill>
                  <a:schemeClr val="tx1"/>
                </a:solidFill>
                <a:latin typeface="Times New Roman" panose="02020603050405020304" pitchFamily="18" charset="0"/>
                <a:cs typeface="Times New Roman" panose="02020603050405020304" pitchFamily="18" charset="0"/>
              </a:rPr>
              <a:t>вивченого граматичного матеріалу.</a:t>
            </a:r>
            <a:endParaRPr lang="ru-RU" sz="3400" dirty="0">
              <a:solidFill>
                <a:schemeClr val="tx1"/>
              </a:solidFill>
              <a:latin typeface="Times New Roman" panose="02020603050405020304" pitchFamily="18" charset="0"/>
              <a:cs typeface="Times New Roman" panose="02020603050405020304" pitchFamily="18" charset="0"/>
            </a:endParaRPr>
          </a:p>
          <a:p>
            <a:pPr lvl="0" algn="l"/>
            <a:r>
              <a:rPr lang="en-US" sz="3400" dirty="0" smtClean="0">
                <a:solidFill>
                  <a:schemeClr val="tx1"/>
                </a:solidFill>
                <a:latin typeface="Times New Roman" panose="02020603050405020304" pitchFamily="18" charset="0"/>
                <a:cs typeface="Times New Roman" panose="02020603050405020304" pitchFamily="18" charset="0"/>
              </a:rPr>
              <a:t>           b) </a:t>
            </a:r>
            <a:r>
              <a:rPr lang="uk-UA" sz="3400" dirty="0" smtClean="0">
                <a:solidFill>
                  <a:schemeClr val="tx1"/>
                </a:solidFill>
                <a:latin typeface="Times New Roman" panose="02020603050405020304" pitchFamily="18" charset="0"/>
                <a:cs typeface="Times New Roman" panose="02020603050405020304" pitchFamily="18" charset="0"/>
              </a:rPr>
              <a:t>Використання </a:t>
            </a:r>
            <a:r>
              <a:rPr lang="uk-UA" sz="3400" dirty="0">
                <a:solidFill>
                  <a:schemeClr val="tx1"/>
                </a:solidFill>
                <a:latin typeface="Times New Roman" panose="02020603050405020304" pitchFamily="18" charset="0"/>
                <a:cs typeface="Times New Roman" panose="02020603050405020304" pitchFamily="18" charset="0"/>
              </a:rPr>
              <a:t>майбутніх часів.</a:t>
            </a:r>
            <a:endParaRPr lang="ru-RU" sz="3400" dirty="0">
              <a:solidFill>
                <a:schemeClr val="tx1"/>
              </a:solidFill>
              <a:latin typeface="Times New Roman" panose="02020603050405020304" pitchFamily="18" charset="0"/>
              <a:cs typeface="Times New Roman" panose="02020603050405020304" pitchFamily="18" charset="0"/>
            </a:endParaRPr>
          </a:p>
          <a:p>
            <a:pPr lvl="0" algn="l"/>
            <a:r>
              <a:rPr lang="en-US" sz="3400" dirty="0" smtClean="0">
                <a:solidFill>
                  <a:schemeClr val="tx1"/>
                </a:solidFill>
                <a:latin typeface="Times New Roman" panose="02020603050405020304" pitchFamily="18" charset="0"/>
                <a:cs typeface="Times New Roman" panose="02020603050405020304" pitchFamily="18" charset="0"/>
              </a:rPr>
              <a:t>5. </a:t>
            </a:r>
            <a:r>
              <a:rPr lang="uk-UA" sz="3400" dirty="0" smtClean="0">
                <a:solidFill>
                  <a:schemeClr val="tx1"/>
                </a:solidFill>
                <a:latin typeface="Times New Roman" panose="02020603050405020304" pitchFamily="18" charset="0"/>
                <a:cs typeface="Times New Roman" panose="02020603050405020304" pitchFamily="18" charset="0"/>
              </a:rPr>
              <a:t>Вивчення </a:t>
            </a:r>
            <a:r>
              <a:rPr lang="uk-UA" sz="3400" dirty="0">
                <a:solidFill>
                  <a:schemeClr val="tx1"/>
                </a:solidFill>
                <a:latin typeface="Times New Roman" panose="02020603050405020304" pitchFamily="18" charset="0"/>
                <a:cs typeface="Times New Roman" panose="02020603050405020304" pitchFamily="18" charset="0"/>
              </a:rPr>
              <a:t>нового </a:t>
            </a:r>
            <a:r>
              <a:rPr lang="uk-UA" sz="3400" dirty="0" smtClean="0">
                <a:solidFill>
                  <a:schemeClr val="tx1"/>
                </a:solidFill>
                <a:latin typeface="Times New Roman" panose="02020603050405020304" pitchFamily="18" charset="0"/>
                <a:cs typeface="Times New Roman" panose="02020603050405020304" pitchFamily="18" charset="0"/>
              </a:rPr>
              <a:t>матеріалу.</a:t>
            </a:r>
            <a:endParaRPr lang="en-US" sz="3400" dirty="0">
              <a:solidFill>
                <a:schemeClr val="tx1"/>
              </a:solidFill>
              <a:latin typeface="Times New Roman" panose="02020603050405020304" pitchFamily="18" charset="0"/>
              <a:cs typeface="Times New Roman" panose="02020603050405020304" pitchFamily="18" charset="0"/>
            </a:endParaRPr>
          </a:p>
          <a:p>
            <a:pPr lvl="0" algn="l"/>
            <a:r>
              <a:rPr lang="en-US" sz="3400" dirty="0">
                <a:solidFill>
                  <a:schemeClr val="tx1"/>
                </a:solidFill>
                <a:latin typeface="Times New Roman" panose="02020603050405020304" pitchFamily="18" charset="0"/>
                <a:cs typeface="Times New Roman" panose="02020603050405020304" pitchFamily="18" charset="0"/>
              </a:rPr>
              <a:t> </a:t>
            </a:r>
            <a:r>
              <a:rPr lang="en-US" sz="3400" dirty="0" smtClean="0">
                <a:solidFill>
                  <a:schemeClr val="tx1"/>
                </a:solidFill>
                <a:latin typeface="Times New Roman" panose="02020603050405020304" pitchFamily="18" charset="0"/>
                <a:cs typeface="Times New Roman" panose="02020603050405020304" pitchFamily="18" charset="0"/>
              </a:rPr>
              <a:t>   5.1 </a:t>
            </a:r>
            <a:r>
              <a:rPr lang="uk-UA" sz="3400" dirty="0" smtClean="0">
                <a:solidFill>
                  <a:schemeClr val="tx1"/>
                </a:solidFill>
                <a:latin typeface="Times New Roman" panose="02020603050405020304" pitchFamily="18" charset="0"/>
                <a:cs typeface="Times New Roman" panose="02020603050405020304" pitchFamily="18" charset="0"/>
              </a:rPr>
              <a:t>Порівняльна </a:t>
            </a:r>
            <a:r>
              <a:rPr lang="uk-UA" sz="3400" dirty="0">
                <a:solidFill>
                  <a:schemeClr val="tx1"/>
                </a:solidFill>
                <a:latin typeface="Times New Roman" panose="02020603050405020304" pitchFamily="18" charset="0"/>
                <a:cs typeface="Times New Roman" panose="02020603050405020304" pitchFamily="18" charset="0"/>
              </a:rPr>
              <a:t>характеристика майбутнього неозначеного </a:t>
            </a:r>
            <a:r>
              <a:rPr lang="uk-UA" sz="3400" dirty="0" smtClean="0">
                <a:solidFill>
                  <a:schemeClr val="tx1"/>
                </a:solidFill>
                <a:latin typeface="Times New Roman" panose="02020603050405020304" pitchFamily="18" charset="0"/>
                <a:cs typeface="Times New Roman" panose="02020603050405020304" pitchFamily="18" charset="0"/>
              </a:rPr>
              <a:t>та</a:t>
            </a:r>
            <a:r>
              <a:rPr lang="en-US" sz="3400" dirty="0" smtClean="0">
                <a:solidFill>
                  <a:schemeClr val="tx1"/>
                </a:solidFill>
                <a:latin typeface="Times New Roman" panose="02020603050405020304" pitchFamily="18" charset="0"/>
                <a:cs typeface="Times New Roman" panose="02020603050405020304" pitchFamily="18" charset="0"/>
              </a:rPr>
              <a:t>  </a:t>
            </a:r>
          </a:p>
          <a:p>
            <a:pPr lvl="0" algn="l"/>
            <a:r>
              <a:rPr lang="en-US" sz="3400" dirty="0">
                <a:solidFill>
                  <a:schemeClr val="tx1"/>
                </a:solidFill>
                <a:latin typeface="Times New Roman" panose="02020603050405020304" pitchFamily="18" charset="0"/>
                <a:cs typeface="Times New Roman" panose="02020603050405020304" pitchFamily="18" charset="0"/>
              </a:rPr>
              <a:t> </a:t>
            </a:r>
            <a:r>
              <a:rPr lang="en-US" sz="3400" dirty="0" smtClean="0">
                <a:solidFill>
                  <a:schemeClr val="tx1"/>
                </a:solidFill>
                <a:latin typeface="Times New Roman" panose="02020603050405020304" pitchFamily="18" charset="0"/>
                <a:cs typeface="Times New Roman" panose="02020603050405020304" pitchFamily="18" charset="0"/>
              </a:rPr>
              <a:t>          </a:t>
            </a:r>
            <a:r>
              <a:rPr lang="uk-UA" sz="3400" dirty="0" smtClean="0">
                <a:solidFill>
                  <a:schemeClr val="tx1"/>
                </a:solidFill>
                <a:latin typeface="Times New Roman" panose="02020603050405020304" pitchFamily="18" charset="0"/>
                <a:cs typeface="Times New Roman" panose="02020603050405020304" pitchFamily="18" charset="0"/>
              </a:rPr>
              <a:t>майбутнього </a:t>
            </a:r>
            <a:r>
              <a:rPr lang="uk-UA" sz="3400" dirty="0">
                <a:solidFill>
                  <a:schemeClr val="tx1"/>
                </a:solidFill>
                <a:latin typeface="Times New Roman" panose="02020603050405020304" pitchFamily="18" charset="0"/>
                <a:cs typeface="Times New Roman" panose="02020603050405020304" pitchFamily="18" charset="0"/>
              </a:rPr>
              <a:t>перфектного </a:t>
            </a:r>
            <a:r>
              <a:rPr lang="uk-UA" sz="3400" dirty="0" smtClean="0">
                <a:solidFill>
                  <a:schemeClr val="tx1"/>
                </a:solidFill>
                <a:latin typeface="Times New Roman" panose="02020603050405020304" pitchFamily="18" charset="0"/>
                <a:cs typeface="Times New Roman" panose="02020603050405020304" pitchFamily="18" charset="0"/>
              </a:rPr>
              <a:t>часів.</a:t>
            </a:r>
            <a:endParaRPr lang="en-US" sz="3400" dirty="0">
              <a:solidFill>
                <a:schemeClr val="tx1"/>
              </a:solidFill>
              <a:latin typeface="Times New Roman" panose="02020603050405020304" pitchFamily="18" charset="0"/>
              <a:cs typeface="Times New Roman" panose="02020603050405020304" pitchFamily="18" charset="0"/>
            </a:endParaRPr>
          </a:p>
          <a:p>
            <a:pPr lvl="0" algn="l"/>
            <a:r>
              <a:rPr lang="en-US" sz="3400" dirty="0">
                <a:solidFill>
                  <a:schemeClr val="tx1"/>
                </a:solidFill>
                <a:latin typeface="Times New Roman" panose="02020603050405020304" pitchFamily="18" charset="0"/>
                <a:cs typeface="Times New Roman" panose="02020603050405020304" pitchFamily="18" charset="0"/>
              </a:rPr>
              <a:t> </a:t>
            </a:r>
            <a:r>
              <a:rPr lang="en-US" sz="3400" dirty="0" smtClean="0">
                <a:solidFill>
                  <a:schemeClr val="tx1"/>
                </a:solidFill>
                <a:latin typeface="Times New Roman" panose="02020603050405020304" pitchFamily="18" charset="0"/>
                <a:cs typeface="Times New Roman" panose="02020603050405020304" pitchFamily="18" charset="0"/>
              </a:rPr>
              <a:t>   5.2 </a:t>
            </a:r>
            <a:r>
              <a:rPr lang="uk-UA" sz="3400" dirty="0" smtClean="0">
                <a:solidFill>
                  <a:schemeClr val="tx1"/>
                </a:solidFill>
                <a:latin typeface="Times New Roman" panose="02020603050405020304" pitchFamily="18" charset="0"/>
                <a:cs typeface="Times New Roman" panose="02020603050405020304" pitchFamily="18" charset="0"/>
              </a:rPr>
              <a:t>Опорний </a:t>
            </a:r>
            <a:r>
              <a:rPr lang="uk-UA" sz="3400" dirty="0">
                <a:solidFill>
                  <a:schemeClr val="tx1"/>
                </a:solidFill>
                <a:latin typeface="Times New Roman" panose="02020603050405020304" pitchFamily="18" charset="0"/>
                <a:cs typeface="Times New Roman" panose="02020603050405020304" pitchFamily="18" charset="0"/>
              </a:rPr>
              <a:t>конспект.</a:t>
            </a:r>
            <a:endParaRPr lang="ru-RU" sz="3400" dirty="0">
              <a:solidFill>
                <a:schemeClr val="tx1"/>
              </a:solidFill>
              <a:latin typeface="Times New Roman" panose="02020603050405020304" pitchFamily="18" charset="0"/>
              <a:cs typeface="Times New Roman" panose="02020603050405020304" pitchFamily="18" charset="0"/>
            </a:endParaRPr>
          </a:p>
          <a:p>
            <a:pPr lvl="0" algn="l"/>
            <a:r>
              <a:rPr lang="en-US" sz="3400" dirty="0" smtClean="0">
                <a:solidFill>
                  <a:schemeClr val="tx1"/>
                </a:solidFill>
                <a:latin typeface="Times New Roman" panose="02020603050405020304" pitchFamily="18" charset="0"/>
                <a:cs typeface="Times New Roman" panose="02020603050405020304" pitchFamily="18" charset="0"/>
              </a:rPr>
              <a:t>6. </a:t>
            </a:r>
            <a:r>
              <a:rPr lang="uk-UA" sz="3400" dirty="0" smtClean="0">
                <a:solidFill>
                  <a:schemeClr val="tx1"/>
                </a:solidFill>
                <a:latin typeface="Times New Roman" panose="02020603050405020304" pitchFamily="18" charset="0"/>
                <a:cs typeface="Times New Roman" panose="02020603050405020304" pitchFamily="18" charset="0"/>
              </a:rPr>
              <a:t>Узагальнення </a:t>
            </a:r>
            <a:r>
              <a:rPr lang="uk-UA" sz="3400" dirty="0">
                <a:solidFill>
                  <a:schemeClr val="tx1"/>
                </a:solidFill>
                <a:latin typeface="Times New Roman" panose="02020603050405020304" pitchFamily="18" charset="0"/>
                <a:cs typeface="Times New Roman" panose="02020603050405020304" pitchFamily="18" charset="0"/>
              </a:rPr>
              <a:t>та систематизація вивченого </a:t>
            </a:r>
            <a:r>
              <a:rPr lang="uk-UA" sz="3400" dirty="0" smtClean="0">
                <a:solidFill>
                  <a:schemeClr val="tx1"/>
                </a:solidFill>
                <a:latin typeface="Times New Roman" panose="02020603050405020304" pitchFamily="18" charset="0"/>
                <a:cs typeface="Times New Roman" panose="02020603050405020304" pitchFamily="18" charset="0"/>
              </a:rPr>
              <a:t>матеріалу.</a:t>
            </a:r>
            <a:endParaRPr lang="en-US" sz="3400" dirty="0" smtClean="0">
              <a:solidFill>
                <a:schemeClr val="tx1"/>
              </a:solidFill>
              <a:latin typeface="Times New Roman" panose="02020603050405020304" pitchFamily="18" charset="0"/>
              <a:cs typeface="Times New Roman" panose="02020603050405020304" pitchFamily="18" charset="0"/>
            </a:endParaRPr>
          </a:p>
          <a:p>
            <a:pPr lvl="0" algn="l"/>
            <a:r>
              <a:rPr lang="en-US" sz="3400" dirty="0">
                <a:solidFill>
                  <a:schemeClr val="tx1"/>
                </a:solidFill>
                <a:latin typeface="Times New Roman" panose="02020603050405020304" pitchFamily="18" charset="0"/>
                <a:cs typeface="Times New Roman" panose="02020603050405020304" pitchFamily="18" charset="0"/>
              </a:rPr>
              <a:t> </a:t>
            </a:r>
            <a:r>
              <a:rPr lang="en-US" sz="3400" dirty="0" smtClean="0">
                <a:solidFill>
                  <a:schemeClr val="tx1"/>
                </a:solidFill>
                <a:latin typeface="Times New Roman" panose="02020603050405020304" pitchFamily="18" charset="0"/>
                <a:cs typeface="Times New Roman" panose="02020603050405020304" pitchFamily="18" charset="0"/>
              </a:rPr>
              <a:t>   6.1 </a:t>
            </a:r>
            <a:r>
              <a:rPr lang="uk-UA" sz="3400" dirty="0" smtClean="0">
                <a:solidFill>
                  <a:schemeClr val="tx1"/>
                </a:solidFill>
                <a:latin typeface="Times New Roman" panose="02020603050405020304" pitchFamily="18" charset="0"/>
                <a:cs typeface="Times New Roman" panose="02020603050405020304" pitchFamily="18" charset="0"/>
              </a:rPr>
              <a:t>Тестовий контроль.</a:t>
            </a:r>
            <a:endParaRPr lang="en-US" sz="3400" dirty="0">
              <a:solidFill>
                <a:schemeClr val="tx1"/>
              </a:solidFill>
              <a:latin typeface="Times New Roman" panose="02020603050405020304" pitchFamily="18" charset="0"/>
              <a:cs typeface="Times New Roman" panose="02020603050405020304" pitchFamily="18" charset="0"/>
            </a:endParaRPr>
          </a:p>
          <a:p>
            <a:pPr lvl="0" algn="l"/>
            <a:r>
              <a:rPr lang="en-US" sz="3400" dirty="0" smtClean="0">
                <a:solidFill>
                  <a:schemeClr val="tx1"/>
                </a:solidFill>
                <a:latin typeface="Times New Roman" panose="02020603050405020304" pitchFamily="18" charset="0"/>
                <a:cs typeface="Times New Roman" panose="02020603050405020304" pitchFamily="18" charset="0"/>
              </a:rPr>
              <a:t>    6.2 </a:t>
            </a:r>
            <a:r>
              <a:rPr lang="uk-UA" sz="3400" dirty="0" smtClean="0">
                <a:solidFill>
                  <a:schemeClr val="tx1"/>
                </a:solidFill>
                <a:latin typeface="Times New Roman" panose="02020603050405020304" pitchFamily="18" charset="0"/>
                <a:cs typeface="Times New Roman" panose="02020603050405020304" pitchFamily="18" charset="0"/>
              </a:rPr>
              <a:t>Відповіді </a:t>
            </a:r>
            <a:r>
              <a:rPr lang="uk-UA" sz="3400" dirty="0">
                <a:solidFill>
                  <a:schemeClr val="tx1"/>
                </a:solidFill>
                <a:latin typeface="Times New Roman" panose="02020603050405020304" pitchFamily="18" charset="0"/>
                <a:cs typeface="Times New Roman" panose="02020603050405020304" pitchFamily="18" charset="0"/>
              </a:rPr>
              <a:t>на питання.</a:t>
            </a:r>
            <a:endParaRPr lang="ru-RU" sz="3400" dirty="0">
              <a:solidFill>
                <a:schemeClr val="tx1"/>
              </a:solidFill>
              <a:latin typeface="Times New Roman" panose="02020603050405020304" pitchFamily="18" charset="0"/>
              <a:cs typeface="Times New Roman" panose="02020603050405020304" pitchFamily="18" charset="0"/>
            </a:endParaRPr>
          </a:p>
          <a:p>
            <a:pPr lvl="0" algn="l"/>
            <a:r>
              <a:rPr lang="en-US" sz="3400" dirty="0" smtClean="0">
                <a:solidFill>
                  <a:schemeClr val="tx1"/>
                </a:solidFill>
                <a:latin typeface="Times New Roman" panose="02020603050405020304" pitchFamily="18" charset="0"/>
                <a:cs typeface="Times New Roman" panose="02020603050405020304" pitchFamily="18" charset="0"/>
              </a:rPr>
              <a:t>7. </a:t>
            </a:r>
            <a:r>
              <a:rPr lang="uk-UA" sz="3400" dirty="0" smtClean="0">
                <a:solidFill>
                  <a:schemeClr val="tx1"/>
                </a:solidFill>
                <a:latin typeface="Times New Roman" panose="02020603050405020304" pitchFamily="18" charset="0"/>
                <a:cs typeface="Times New Roman" panose="02020603050405020304" pitchFamily="18" charset="0"/>
              </a:rPr>
              <a:t>Підведення </a:t>
            </a:r>
            <a:r>
              <a:rPr lang="uk-UA" sz="3400" dirty="0">
                <a:solidFill>
                  <a:schemeClr val="tx1"/>
                </a:solidFill>
                <a:latin typeface="Times New Roman" panose="02020603050405020304" pitchFamily="18" charset="0"/>
                <a:cs typeface="Times New Roman" panose="02020603050405020304" pitchFamily="18" charset="0"/>
              </a:rPr>
              <a:t>підсумків заняття.</a:t>
            </a:r>
            <a:endParaRPr lang="ru-RU" sz="3400" dirty="0">
              <a:solidFill>
                <a:schemeClr val="tx1"/>
              </a:solidFill>
              <a:latin typeface="Times New Roman" panose="02020603050405020304" pitchFamily="18" charset="0"/>
              <a:cs typeface="Times New Roman" panose="02020603050405020304" pitchFamily="18" charset="0"/>
            </a:endParaRPr>
          </a:p>
          <a:p>
            <a:pPr lvl="0" algn="l"/>
            <a:r>
              <a:rPr lang="en-US" sz="3400" dirty="0" smtClean="0">
                <a:solidFill>
                  <a:schemeClr val="tx1"/>
                </a:solidFill>
                <a:latin typeface="Times New Roman" panose="02020603050405020304" pitchFamily="18" charset="0"/>
                <a:cs typeface="Times New Roman" panose="02020603050405020304" pitchFamily="18" charset="0"/>
              </a:rPr>
              <a:t>8. </a:t>
            </a:r>
            <a:r>
              <a:rPr lang="uk-UA" sz="3400" dirty="0" smtClean="0">
                <a:solidFill>
                  <a:schemeClr val="tx1"/>
                </a:solidFill>
                <a:latin typeface="Times New Roman" panose="02020603050405020304" pitchFamily="18" charset="0"/>
                <a:cs typeface="Times New Roman" panose="02020603050405020304" pitchFamily="18" charset="0"/>
              </a:rPr>
              <a:t>Повідомлення </a:t>
            </a:r>
            <a:r>
              <a:rPr lang="uk-UA" sz="3400" dirty="0">
                <a:solidFill>
                  <a:schemeClr val="tx1"/>
                </a:solidFill>
                <a:latin typeface="Times New Roman" panose="02020603050405020304" pitchFamily="18" charset="0"/>
                <a:cs typeface="Times New Roman" panose="02020603050405020304" pitchFamily="18" charset="0"/>
              </a:rPr>
              <a:t>домашнього завдання.</a:t>
            </a:r>
            <a:endParaRPr lang="ru-RU" sz="3400" dirty="0">
              <a:solidFill>
                <a:schemeClr val="tx1"/>
              </a:solidFill>
              <a:latin typeface="Times New Roman" panose="02020603050405020304" pitchFamily="18" charset="0"/>
              <a:cs typeface="Times New Roman" panose="02020603050405020304" pitchFamily="18" charset="0"/>
            </a:endParaRPr>
          </a:p>
          <a:p>
            <a:pPr algn="l"/>
            <a:endParaRPr lang="ru-RU" sz="1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3">
                                            <p:txEl>
                                              <p:pRg st="15" end="15"/>
                                            </p:txEl>
                                          </p:spTgt>
                                        </p:tgtEl>
                                        <p:attrNameLst>
                                          <p:attrName>style.visibility</p:attrName>
                                        </p:attrNameLst>
                                      </p:cBhvr>
                                      <p:to>
                                        <p:strVal val="visible"/>
                                      </p:to>
                                    </p:se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3">
                                            <p:txEl>
                                              <p:pRg st="16" end="16"/>
                                            </p:txEl>
                                          </p:spTgt>
                                        </p:tgtEl>
                                        <p:attrNameLst>
                                          <p:attrName>style.visibility</p:attrName>
                                        </p:attrNameLst>
                                      </p:cBhvr>
                                      <p:to>
                                        <p:strVal val="visible"/>
                                      </p:to>
                                    </p:se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3">
                                            <p:txEl>
                                              <p:pRg st="17" end="17"/>
                                            </p:txEl>
                                          </p:spTgt>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
                                            <p:txEl>
                                              <p:pRg st="18" end="18"/>
                                            </p:txEl>
                                          </p:spTgt>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
                                            <p:txEl>
                                              <p:pRg st="19" end="19"/>
                                            </p:txEl>
                                          </p:spTgt>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
                                            <p:txEl>
                                              <p:pRg st="20" end="20"/>
                                            </p:txEl>
                                          </p:spTgt>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
                                            <p:txEl>
                                              <p:pRg st="21" end="21"/>
                                            </p:txEl>
                                          </p:spTgt>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desktopwallpapers.org.ua-19898.jpg"/>
          <p:cNvPicPr>
            <a:picLocks noGrp="1" noChangeAspect="1"/>
          </p:cNvPicPr>
          <p:nvPr>
            <p:ph idx="1"/>
          </p:nvPr>
        </p:nvPicPr>
        <p:blipFill>
          <a:blip r:embed="rId2"/>
          <a:stretch>
            <a:fillRect/>
          </a:stretch>
        </p:blipFill>
        <p:spPr>
          <a:xfrm>
            <a:off x="0" y="0"/>
            <a:ext cx="4453473" cy="3340105"/>
          </a:xfrm>
        </p:spPr>
      </p:pic>
      <p:pic>
        <p:nvPicPr>
          <p:cNvPr id="5" name="Рисунок 4" descr="desktopwallpapers.org.ua-19198.jpg"/>
          <p:cNvPicPr>
            <a:picLocks noChangeAspect="1"/>
          </p:cNvPicPr>
          <p:nvPr/>
        </p:nvPicPr>
        <p:blipFill>
          <a:blip r:embed="rId3"/>
          <a:stretch>
            <a:fillRect/>
          </a:stretch>
        </p:blipFill>
        <p:spPr>
          <a:xfrm>
            <a:off x="4357686" y="0"/>
            <a:ext cx="4786314" cy="3589736"/>
          </a:xfrm>
          <a:prstGeom prst="rect">
            <a:avLst/>
          </a:prstGeom>
        </p:spPr>
      </p:pic>
      <p:pic>
        <p:nvPicPr>
          <p:cNvPr id="6" name="Рисунок 5" descr="desktopwallpapers.org.ua-16731.jpg"/>
          <p:cNvPicPr>
            <a:picLocks noChangeAspect="1"/>
          </p:cNvPicPr>
          <p:nvPr/>
        </p:nvPicPr>
        <p:blipFill>
          <a:blip r:embed="rId4"/>
          <a:stretch>
            <a:fillRect/>
          </a:stretch>
        </p:blipFill>
        <p:spPr>
          <a:xfrm>
            <a:off x="0" y="3286124"/>
            <a:ext cx="4762501" cy="3571876"/>
          </a:xfrm>
          <a:prstGeom prst="rect">
            <a:avLst/>
          </a:prstGeom>
        </p:spPr>
      </p:pic>
      <p:pic>
        <p:nvPicPr>
          <p:cNvPr id="7" name="Рисунок 6" descr="desktopwallpapers.org.ua-580.jpg"/>
          <p:cNvPicPr>
            <a:picLocks noChangeAspect="1"/>
          </p:cNvPicPr>
          <p:nvPr/>
        </p:nvPicPr>
        <p:blipFill>
          <a:blip r:embed="rId5"/>
          <a:stretch>
            <a:fillRect/>
          </a:stretch>
        </p:blipFill>
        <p:spPr>
          <a:xfrm>
            <a:off x="4381498" y="3286124"/>
            <a:ext cx="4762501" cy="3571876"/>
          </a:xfrm>
          <a:prstGeom prst="rect">
            <a:avLst/>
          </a:prstGeom>
        </p:spPr>
      </p:pic>
      <p:sp>
        <p:nvSpPr>
          <p:cNvPr id="8" name="TextBox 7"/>
          <p:cNvSpPr txBox="1"/>
          <p:nvPr/>
        </p:nvSpPr>
        <p:spPr>
          <a:xfrm>
            <a:off x="1357290" y="1357298"/>
            <a:ext cx="7000924" cy="3785652"/>
          </a:xfrm>
          <a:prstGeom prst="rect">
            <a:avLst/>
          </a:prstGeom>
          <a:noFill/>
        </p:spPr>
        <p:txBody>
          <a:bodyPr wrap="square" rtlCol="0">
            <a:spAutoFit/>
          </a:bodyPr>
          <a:lstStyle/>
          <a:p>
            <a:pPr algn="ctr"/>
            <a:r>
              <a:rPr lang="en-US" sz="8000" b="1" dirty="0" smtClean="0">
                <a:solidFill>
                  <a:srgbClr val="FFFF00"/>
                </a:solidFill>
                <a:latin typeface="Castellar" pitchFamily="18" charset="0"/>
                <a:cs typeface="Times New Roman" pitchFamily="18" charset="0"/>
              </a:rPr>
              <a:t>MY FAVOURITE SEASON</a:t>
            </a:r>
            <a:endParaRPr lang="ru-RU" sz="8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par>
                          <p:cTn id="29" fill="hold">
                            <p:stCondLst>
                              <p:cond delay="1000"/>
                            </p:stCondLst>
                            <p:childTnLst>
                              <p:par>
                                <p:cTn id="30" presetID="23" presetClass="entr" presetSubtype="16" fill="hold" grpId="0" nodeType="afterEffect">
                                  <p:stCondLst>
                                    <p:cond delay="1000"/>
                                  </p:stCondLst>
                                  <p:iterate type="lt">
                                    <p:tmPct val="0"/>
                                  </p:iterate>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childTnLst>
                                </p:cTn>
                              </p:par>
                            </p:childTnLst>
                          </p:cTn>
                        </p:par>
                        <p:par>
                          <p:cTn id="34" fill="hold">
                            <p:stCondLst>
                              <p:cond delay="2500"/>
                            </p:stCondLst>
                            <p:childTnLst>
                              <p:par>
                                <p:cTn id="35" presetID="20" presetClass="emph" presetSubtype="0" repeatCount="5000" fill="hold" grpId="1" nodeType="afterEffect">
                                  <p:stCondLst>
                                    <p:cond delay="5000"/>
                                  </p:stCondLst>
                                  <p:iterate type="lt">
                                    <p:tmPct val="10000"/>
                                  </p:iterate>
                                  <p:childTnLst>
                                    <p:set>
                                      <p:cBhvr override="childStyle">
                                        <p:cTn id="36" dur="500" autoRev="1" fill="hold"/>
                                        <p:tgtEl>
                                          <p:spTgt spid="8"/>
                                        </p:tgtEl>
                                        <p:attrNameLst>
                                          <p:attrName>style.color</p:attrName>
                                        </p:attrNameLst>
                                      </p:cBhvr>
                                      <p:to>
                                        <p:clrVal>
                                          <a:srgbClr val="FF3300"/>
                                        </p:clrVal>
                                      </p:to>
                                    </p:set>
                                    <p:set>
                                      <p:cBhvr>
                                        <p:cTn id="37" dur="500" autoRev="1" fill="hold"/>
                                        <p:tgtEl>
                                          <p:spTgt spid="8"/>
                                        </p:tgtEl>
                                        <p:attrNameLst>
                                          <p:attrName>fillcolor</p:attrName>
                                        </p:attrNameLst>
                                      </p:cBhvr>
                                      <p:to>
                                        <p:clrVal>
                                          <a:srgbClr val="FF3300"/>
                                        </p:clrVal>
                                      </p:to>
                                    </p:set>
                                    <p:set>
                                      <p:cBhvr>
                                        <p:cTn id="38" dur="500" autoRev="1"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3000"/>
            <a:lum/>
            <a:extLst>
              <a:ext uri="{BEBA8EAE-BF5A-486C-A8C5-ECC9F3942E4B}">
                <a14:imgProps xmlns:a14="http://schemas.microsoft.com/office/drawing/2010/main">
                  <a14:imgLayer r:embed="rId5">
                    <a14:imgEffect>
                      <a14:sharpenSoften amount="2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uk-UA" spc="200" dirty="0" smtClean="0">
                <a:latin typeface="Times New Roman" panose="02020603050405020304" pitchFamily="18" charset="0"/>
                <a:cs typeface="Times New Roman" panose="02020603050405020304" pitchFamily="18" charset="0"/>
              </a:rPr>
              <a:t>Аудіювання</a:t>
            </a:r>
            <a:br>
              <a:rPr lang="uk-UA" spc="200" dirty="0" smtClean="0">
                <a:latin typeface="Times New Roman" panose="02020603050405020304" pitchFamily="18" charset="0"/>
                <a:cs typeface="Times New Roman" panose="02020603050405020304" pitchFamily="18" charset="0"/>
              </a:rPr>
            </a:br>
            <a:r>
              <a:rPr lang="en-US" spc="200" dirty="0" smtClean="0">
                <a:latin typeface="Times New Roman" panose="02020603050405020304" pitchFamily="18" charset="0"/>
                <a:cs typeface="Times New Roman" panose="02020603050405020304" pitchFamily="18" charset="0"/>
              </a:rPr>
              <a:t>Listening</a:t>
            </a:r>
            <a:endParaRPr lang="ru-RU" spc="200" dirty="0">
              <a:latin typeface="Times New Roman" panose="02020603050405020304" pitchFamily="18" charset="0"/>
              <a:cs typeface="Times New Roman" panose="02020603050405020304" pitchFamily="18" charset="0"/>
            </a:endParaRPr>
          </a:p>
        </p:txBody>
      </p:sp>
      <p:pic>
        <p:nvPicPr>
          <p:cNvPr id="6" name="Ауди Київ.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extLst>
              <a:ext uri="{28A0092B-C50C-407E-A947-70E740481C1C}">
                <a14:useLocalDpi xmlns:a14="http://schemas.microsoft.com/office/drawing/2010/main" val="0"/>
              </a:ext>
            </a:extLst>
          </a:blip>
          <a:stretch>
            <a:fillRect/>
          </a:stretch>
        </p:blipFill>
        <p:spPr>
          <a:xfrm>
            <a:off x="2483768" y="4941168"/>
            <a:ext cx="1434112" cy="143411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437" fill="hold"/>
                                        <p:tgtEl>
                                          <p:spTgt spid="6"/>
                                        </p:tgtEl>
                                      </p:cBhvr>
                                    </p:cmd>
                                  </p:childTnLst>
                                </p:cTn>
                              </p:par>
                            </p:childTnLst>
                          </p:cTn>
                        </p:par>
                      </p:childTnLst>
                    </p:cTn>
                  </p:par>
                </p:childTnLst>
              </p:cTn>
              <p:nextCondLst>
                <p:cond evt="onClick" delay="0">
                  <p:tgtEl>
                    <p:spTgt spid="6"/>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4000"/>
            <a:lum/>
            <a:extLst>
              <a:ext uri="{BEBA8EAE-BF5A-486C-A8C5-ECC9F3942E4B}">
                <a14:imgProps xmlns:a14="http://schemas.microsoft.com/office/drawing/2010/main">
                  <a14:imgLayer r:embed="rId5">
                    <a14:imgEffect>
                      <a14:sharpenSoften amount="2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uk-UA" spc="200" dirty="0" smtClean="0">
                <a:latin typeface="Times New Roman" panose="02020603050405020304" pitchFamily="18" charset="0"/>
                <a:cs typeface="Times New Roman" panose="02020603050405020304" pitchFamily="18" charset="0"/>
              </a:rPr>
              <a:t>Аудіювання</a:t>
            </a:r>
            <a:br>
              <a:rPr lang="uk-UA" spc="200" dirty="0" smtClean="0">
                <a:latin typeface="Times New Roman" panose="02020603050405020304" pitchFamily="18" charset="0"/>
                <a:cs typeface="Times New Roman" panose="02020603050405020304" pitchFamily="18" charset="0"/>
              </a:rPr>
            </a:br>
            <a:r>
              <a:rPr lang="en-US" spc="200" dirty="0" smtClean="0">
                <a:latin typeface="Times New Roman" panose="02020603050405020304" pitchFamily="18" charset="0"/>
                <a:cs typeface="Times New Roman" panose="02020603050405020304" pitchFamily="18" charset="0"/>
              </a:rPr>
              <a:t>Listening</a:t>
            </a:r>
            <a:endParaRPr lang="ru-RU" spc="200" dirty="0">
              <a:latin typeface="Times New Roman" panose="02020603050405020304" pitchFamily="18" charset="0"/>
              <a:cs typeface="Times New Roman" panose="02020603050405020304" pitchFamily="18" charset="0"/>
            </a:endParaRPr>
          </a:p>
        </p:txBody>
      </p:sp>
      <p:pic>
        <p:nvPicPr>
          <p:cNvPr id="6" name="Ауди Київ.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extLst>
              <a:ext uri="{28A0092B-C50C-407E-A947-70E740481C1C}">
                <a14:useLocalDpi xmlns:a14="http://schemas.microsoft.com/office/drawing/2010/main" val="0"/>
              </a:ext>
            </a:extLst>
          </a:blip>
          <a:stretch>
            <a:fillRect/>
          </a:stretch>
        </p:blipFill>
        <p:spPr>
          <a:xfrm>
            <a:off x="3635896" y="4887413"/>
            <a:ext cx="1434112" cy="1434112"/>
          </a:xfrm>
          <a:prstGeom prst="rect">
            <a:avLst/>
          </a:prstGeom>
        </p:spPr>
      </p:pic>
      <p:sp>
        <p:nvSpPr>
          <p:cNvPr id="3" name="Прямоугольник 2"/>
          <p:cNvSpPr/>
          <p:nvPr/>
        </p:nvSpPr>
        <p:spPr>
          <a:xfrm>
            <a:off x="323528" y="1268760"/>
            <a:ext cx="8712968" cy="3600986"/>
          </a:xfrm>
          <a:prstGeom prst="rect">
            <a:avLst/>
          </a:prstGeom>
        </p:spPr>
        <p:txBody>
          <a:bodyPr wrap="square">
            <a:spAutoFit/>
          </a:bodyPr>
          <a:lstStyle/>
          <a:p>
            <a:r>
              <a:rPr lang="en-US" dirty="0"/>
              <a:t> </a:t>
            </a:r>
            <a:endParaRPr lang="ru-RU" dirty="0"/>
          </a:p>
          <a:p>
            <a:pPr marL="514350" lvl="0" indent="-514350">
              <a:buFont typeface="+mj-lt"/>
              <a:buAutoNum type="alphaLcParenR"/>
            </a:pPr>
            <a:r>
              <a:rPr lang="en-US" sz="3200" b="1" dirty="0">
                <a:latin typeface="Times New Roman" panose="02020603050405020304" pitchFamily="18" charset="0"/>
                <a:cs typeface="Times New Roman" panose="02020603050405020304" pitchFamily="18" charset="0"/>
              </a:rPr>
              <a:t>What historical places in Kyiv do you know?</a:t>
            </a:r>
            <a:endParaRPr lang="ru-RU" sz="3200" b="1" dirty="0">
              <a:latin typeface="Times New Roman" panose="02020603050405020304" pitchFamily="18" charset="0"/>
              <a:cs typeface="Times New Roman" panose="02020603050405020304" pitchFamily="18" charset="0"/>
            </a:endParaRPr>
          </a:p>
          <a:p>
            <a:pPr marL="514350" lvl="0" indent="-514350">
              <a:buFont typeface="+mj-lt"/>
              <a:buAutoNum type="alphaLcParenR"/>
            </a:pPr>
            <a:r>
              <a:rPr lang="en-US" sz="3200" b="1" dirty="0">
                <a:latin typeface="Times New Roman" panose="02020603050405020304" pitchFamily="18" charset="0"/>
                <a:cs typeface="Times New Roman" panose="02020603050405020304" pitchFamily="18" charset="0"/>
              </a:rPr>
              <a:t>Where is Kyiv situated?</a:t>
            </a:r>
            <a:endParaRPr lang="ru-RU" sz="3200" b="1" dirty="0">
              <a:latin typeface="Times New Roman" panose="02020603050405020304" pitchFamily="18" charset="0"/>
              <a:cs typeface="Times New Roman" panose="02020603050405020304" pitchFamily="18" charset="0"/>
            </a:endParaRPr>
          </a:p>
          <a:p>
            <a:pPr marL="514350" lvl="0" indent="-514350">
              <a:buFont typeface="+mj-lt"/>
              <a:buAutoNum type="alphaLcParenR"/>
            </a:pPr>
            <a:r>
              <a:rPr lang="en-US" sz="3200" b="1" dirty="0">
                <a:latin typeface="Times New Roman" panose="02020603050405020304" pitchFamily="18" charset="0"/>
                <a:cs typeface="Times New Roman" panose="02020603050405020304" pitchFamily="18" charset="0"/>
              </a:rPr>
              <a:t>Why is Kyiv a large scientific centre? </a:t>
            </a:r>
            <a:endParaRPr lang="ru-RU" sz="3200" b="1" dirty="0">
              <a:latin typeface="Times New Roman" panose="02020603050405020304" pitchFamily="18" charset="0"/>
              <a:cs typeface="Times New Roman" panose="02020603050405020304" pitchFamily="18" charset="0"/>
            </a:endParaRPr>
          </a:p>
          <a:p>
            <a:pPr marL="514350" lvl="0" indent="-514350">
              <a:buFont typeface="+mj-lt"/>
              <a:buAutoNum type="alphaLcParenR"/>
            </a:pPr>
            <a:r>
              <a:rPr lang="en-US" sz="3200" b="1" dirty="0">
                <a:latin typeface="Times New Roman" panose="02020603050405020304" pitchFamily="18" charset="0"/>
                <a:cs typeface="Times New Roman" panose="02020603050405020304" pitchFamily="18" charset="0"/>
              </a:rPr>
              <a:t>Where is the monument to T. Shevchenko?</a:t>
            </a:r>
            <a:endParaRPr lang="ru-RU" sz="3200" b="1" dirty="0">
              <a:latin typeface="Times New Roman" panose="02020603050405020304" pitchFamily="18" charset="0"/>
              <a:cs typeface="Times New Roman" panose="02020603050405020304" pitchFamily="18" charset="0"/>
            </a:endParaRPr>
          </a:p>
          <a:p>
            <a:pPr marL="514350" lvl="0" indent="-514350">
              <a:buFont typeface="+mj-lt"/>
              <a:buAutoNum type="alphaLcParenR"/>
            </a:pPr>
            <a:r>
              <a:rPr lang="en-US" sz="3200" b="1" dirty="0">
                <a:latin typeface="Times New Roman" panose="02020603050405020304" pitchFamily="18" charset="0"/>
                <a:cs typeface="Times New Roman" panose="02020603050405020304" pitchFamily="18" charset="0"/>
              </a:rPr>
              <a:t>What is the central street of Kyiv?</a:t>
            </a:r>
            <a:endParaRPr lang="ru-RU" sz="3200" b="1" dirty="0">
              <a:latin typeface="Times New Roman" panose="02020603050405020304" pitchFamily="18" charset="0"/>
              <a:cs typeface="Times New Roman" panose="02020603050405020304" pitchFamily="18" charset="0"/>
            </a:endParaRPr>
          </a:p>
          <a:p>
            <a:pPr marL="514350" lvl="0" indent="-514350">
              <a:buFont typeface="+mj-lt"/>
              <a:buAutoNum type="alphaLcParenR"/>
            </a:pPr>
            <a:r>
              <a:rPr lang="en-US" sz="3200" b="1" dirty="0">
                <a:latin typeface="Times New Roman" panose="02020603050405020304" pitchFamily="18" charset="0"/>
                <a:cs typeface="Times New Roman" panose="02020603050405020304" pitchFamily="18" charset="0"/>
              </a:rPr>
              <a:t>Why is Kyiv very beautiful in spring?</a:t>
            </a:r>
            <a:endParaRPr lang="ru-RU" sz="3200" b="1" dirty="0">
              <a:latin typeface="Times New Roman" panose="02020603050405020304" pitchFamily="18" charset="0"/>
              <a:cs typeface="Times New Roman" panose="02020603050405020304" pitchFamily="18" charset="0"/>
            </a:endParaRPr>
          </a:p>
          <a:p>
            <a:r>
              <a:rPr lang="en-US" dirty="0"/>
              <a:t> </a:t>
            </a:r>
            <a:endParaRPr lang="ru-RU" dirty="0"/>
          </a:p>
        </p:txBody>
      </p:sp>
    </p:spTree>
    <p:extLst>
      <p:ext uri="{BB962C8B-B14F-4D97-AF65-F5344CB8AC3E}">
        <p14:creationId xmlns:p14="http://schemas.microsoft.com/office/powerpoint/2010/main" val="9466277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437" fill="hold"/>
                                        <p:tgtEl>
                                          <p:spTgt spid="6"/>
                                        </p:tgtEl>
                                      </p:cBhvr>
                                    </p:cmd>
                                  </p:childTnLst>
                                </p:cTn>
                              </p:par>
                            </p:childTnLst>
                          </p:cTn>
                        </p:par>
                      </p:childTnLst>
                    </p:cTn>
                  </p:par>
                </p:childTnLst>
              </p:cTn>
              <p:nextCondLst>
                <p:cond evt="onClick" delay="0">
                  <p:tgtEl>
                    <p:spTgt spid="6"/>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7000" b="-5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fontScale="90000"/>
          </a:bodyPr>
          <a:lstStyle/>
          <a:p>
            <a:r>
              <a:rPr lang="en-US" sz="3600" b="1" dirty="0">
                <a:latin typeface="Times New Roman" panose="02020603050405020304" pitchFamily="18" charset="0"/>
                <a:cs typeface="Times New Roman" panose="02020603050405020304" pitchFamily="18" charset="0"/>
              </a:rPr>
              <a:t>THE MONUMENT TO DUCHESS </a:t>
            </a:r>
            <a:r>
              <a:rPr lang="en-US" sz="3600" b="1" dirty="0" smtClean="0">
                <a:latin typeface="Times New Roman" panose="02020603050405020304" pitchFamily="18" charset="0"/>
                <a:cs typeface="Times New Roman" panose="02020603050405020304" pitchFamily="18" charset="0"/>
              </a:rPr>
              <a:t>OLHA</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Words:</a:t>
            </a:r>
            <a:endParaRPr lang="ru-RU" sz="27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827584" y="1628800"/>
            <a:ext cx="7416824" cy="3556992"/>
          </a:xfrm>
        </p:spPr>
        <p:txBody>
          <a:bodyPr numCol="2">
            <a:normAutofit/>
          </a:bodyPr>
          <a:lstStyle/>
          <a:p>
            <a:r>
              <a:rPr lang="en-US" dirty="0">
                <a:latin typeface="Times New Roman" panose="02020603050405020304" pitchFamily="18" charset="0"/>
                <a:cs typeface="Times New Roman" panose="02020603050405020304" pitchFamily="18" charset="0"/>
              </a:rPr>
              <a:t>duchess</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inhabitant</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guest</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reconstructed</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dedicated </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historical </a:t>
            </a:r>
            <a:r>
              <a:rPr lang="en-US" dirty="0" smtClean="0">
                <a:latin typeface="Times New Roman" panose="02020603050405020304" pitchFamily="18" charset="0"/>
                <a:cs typeface="Times New Roman" panose="02020603050405020304" pitchFamily="18" charset="0"/>
              </a:rPr>
              <a:t>society</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sculptor </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 be erected</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 ruin</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 rebuild</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 the left</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 the </a:t>
            </a:r>
            <a:r>
              <a:rPr lang="en-US" dirty="0" smtClean="0">
                <a:latin typeface="Times New Roman" panose="02020603050405020304" pitchFamily="18" charset="0"/>
                <a:cs typeface="Times New Roman" panose="02020603050405020304" pitchFamily="18" charset="0"/>
              </a:rPr>
              <a:t>right</a:t>
            </a:r>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mph" presetSubtype="0" fill="hold" grpId="1" nodeType="afterEffect">
                                  <p:stCondLst>
                                    <p:cond delay="500"/>
                                  </p:stCondLst>
                                  <p:childTnLst>
                                    <p:anim calcmode="discrete" valueType="str">
                                      <p:cBhvr override="childStyle">
                                        <p:cTn id="11"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TotalTime>
  <Words>1487</Words>
  <Application>Microsoft Office PowerPoint</Application>
  <PresentationFormat>Экран (4:3)</PresentationFormat>
  <Paragraphs>190</Paragraphs>
  <Slides>24</Slides>
  <Notes>0</Notes>
  <HiddenSlides>0</HiddenSlides>
  <MMClips>2</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24</vt:i4>
      </vt:variant>
    </vt:vector>
  </HeadingPairs>
  <TitlesOfParts>
    <vt:vector size="26" baseType="lpstr">
      <vt:lpstr>Тема Office</vt:lpstr>
      <vt:lpstr>Документ</vt:lpstr>
      <vt:lpstr>Lesson 6</vt:lpstr>
      <vt:lpstr>Тема: “The  MONUMENT  TO DUCHESS  OLHA.  The  Use  of the  Future  Indefinite Tense  and  the  Future PERFECT  Tense”  </vt:lpstr>
      <vt:lpstr>Презентация PowerPoint</vt:lpstr>
      <vt:lpstr>Plan for this lesson.</vt:lpstr>
      <vt:lpstr>План заняття:</vt:lpstr>
      <vt:lpstr>Презентация PowerPoint</vt:lpstr>
      <vt:lpstr>Аудіювання Listening</vt:lpstr>
      <vt:lpstr>Аудіювання Listening</vt:lpstr>
      <vt:lpstr>THE MONUMENT TO DUCHESS OLHA Words:</vt:lpstr>
      <vt:lpstr>THE MONUMENT TO DUCHESS OLHA</vt:lpstr>
      <vt:lpstr>Презентация PowerPoint</vt:lpstr>
      <vt:lpstr>Answer the questions:</vt:lpstr>
      <vt:lpstr>Презентация PowerPoint</vt:lpstr>
      <vt:lpstr>Презентация PowerPoint</vt:lpstr>
      <vt:lpstr>Презентация PowerPoint</vt:lpstr>
      <vt:lpstr>Презентация PowerPoint</vt:lpstr>
      <vt:lpstr>Task 1. Say that you’ll do or you’ll have done the same. </vt:lpstr>
      <vt:lpstr>Task 2</vt:lpstr>
      <vt:lpstr>Test Control</vt:lpstr>
      <vt:lpstr>Test Control</vt:lpstr>
      <vt:lpstr>TASK 3</vt:lpstr>
      <vt:lpstr>Презентация PowerPoint</vt:lpstr>
      <vt:lpstr>Homework </vt:lpstr>
      <vt:lpstr>Thank you for the lesson !!!   The lesson is over.     GOOD – BYE !</vt:lpstr>
    </vt:vector>
  </TitlesOfParts>
  <Company>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Слава</cp:lastModifiedBy>
  <cp:revision>109</cp:revision>
  <dcterms:created xsi:type="dcterms:W3CDTF">2012-10-25T15:10:34Z</dcterms:created>
  <dcterms:modified xsi:type="dcterms:W3CDTF">2019-10-07T15:15:02Z</dcterms:modified>
</cp:coreProperties>
</file>