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4293096"/>
            <a:ext cx="6172200" cy="1894362"/>
          </a:xfrm>
        </p:spPr>
        <p:txBody>
          <a:bodyPr>
            <a:normAutofit/>
          </a:bodyPr>
          <a:lstStyle/>
          <a:p>
            <a:r>
              <a:rPr lang="uk-UA" sz="9600" dirty="0" smtClean="0"/>
              <a:t>ДИСКО</a:t>
            </a:r>
            <a:endParaRPr lang="uk-UA" sz="9600" dirty="0"/>
          </a:p>
        </p:txBody>
      </p:sp>
    </p:spTree>
    <p:extLst>
      <p:ext uri="{BB962C8B-B14F-4D97-AF65-F5344CB8AC3E}">
        <p14:creationId xmlns:p14="http://schemas.microsoft.com/office/powerpoint/2010/main" val="3147003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60648"/>
            <a:ext cx="6552728" cy="872118"/>
          </a:xfrm>
        </p:spPr>
        <p:txBody>
          <a:bodyPr>
            <a:normAutofit/>
          </a:bodyPr>
          <a:lstStyle/>
          <a:p>
            <a:pPr algn="r"/>
            <a:r>
              <a:rPr lang="uk-UA" sz="4400" dirty="0" smtClean="0">
                <a:solidFill>
                  <a:schemeClr val="tx1"/>
                </a:solidFill>
              </a:rPr>
              <a:t>Поп-музика</a:t>
            </a:r>
            <a:endParaRPr lang="uk-UA" sz="4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196752"/>
            <a:ext cx="6678488" cy="5184998"/>
          </a:xfrm>
        </p:spPr>
        <p:txBody>
          <a:bodyPr>
            <a:noAutofit/>
          </a:bodyPr>
          <a:lstStyle/>
          <a:p>
            <a:r>
              <a:rPr lang="vi-VN" sz="3600" b="0" dirty="0" smtClean="0">
                <a:solidFill>
                  <a:schemeClr val="tx1"/>
                </a:solidFill>
              </a:rPr>
              <a:t>(англ</a:t>
            </a:r>
            <a:r>
              <a:rPr lang="vi-VN" sz="3600" b="0" dirty="0">
                <a:solidFill>
                  <a:schemeClr val="tx1"/>
                </a:solidFill>
              </a:rPr>
              <a:t>. </a:t>
            </a:r>
            <a:r>
              <a:rPr lang="en-US" sz="3600" b="0" i="1" dirty="0">
                <a:solidFill>
                  <a:schemeClr val="tx1"/>
                </a:solidFill>
              </a:rPr>
              <a:t>pop music</a:t>
            </a:r>
            <a:r>
              <a:rPr lang="en-US" sz="3600" b="0" dirty="0">
                <a:solidFill>
                  <a:schemeClr val="tx1"/>
                </a:solidFill>
              </a:rPr>
              <a:t>, </a:t>
            </a:r>
            <a:r>
              <a:rPr lang="vi-VN" sz="3600" b="0" dirty="0">
                <a:solidFill>
                  <a:schemeClr val="tx1"/>
                </a:solidFill>
              </a:rPr>
              <a:t>скорочення від </a:t>
            </a:r>
            <a:r>
              <a:rPr lang="en-US" sz="3600" b="0" i="1" dirty="0">
                <a:solidFill>
                  <a:schemeClr val="tx1"/>
                </a:solidFill>
              </a:rPr>
              <a:t>popular music</a:t>
            </a:r>
            <a:r>
              <a:rPr lang="en-US" sz="3600" b="0" dirty="0">
                <a:solidFill>
                  <a:schemeClr val="tx1"/>
                </a:solidFill>
              </a:rPr>
              <a:t> — </a:t>
            </a:r>
            <a:r>
              <a:rPr lang="vi-VN" sz="3600" b="0" dirty="0">
                <a:solidFill>
                  <a:schemeClr val="tx1"/>
                </a:solidFill>
              </a:rPr>
              <a:t>популярна, </a:t>
            </a:r>
            <a:r>
              <a:rPr lang="vi-VN" sz="3600" b="0" dirty="0" smtClean="0">
                <a:solidFill>
                  <a:schemeClr val="tx1"/>
                </a:solidFill>
              </a:rPr>
              <a:t>загальнодоступна</a:t>
            </a:r>
            <a:r>
              <a:rPr lang="uk-UA" sz="3600" b="0" dirty="0" smtClean="0">
                <a:solidFill>
                  <a:schemeClr val="tx1"/>
                </a:solidFill>
              </a:rPr>
              <a:t> </a:t>
            </a:r>
            <a:r>
              <a:rPr lang="vi-VN" sz="3600" b="0" dirty="0" smtClean="0">
                <a:solidFill>
                  <a:schemeClr val="tx1"/>
                </a:solidFill>
              </a:rPr>
              <a:t>муз</a:t>
            </a:r>
            <a:r>
              <a:rPr lang="uk-UA" sz="3600" b="0" dirty="0" err="1" smtClean="0">
                <a:solidFill>
                  <a:schemeClr val="tx1"/>
                </a:solidFill>
              </a:rPr>
              <a:t>ика</a:t>
            </a:r>
            <a:r>
              <a:rPr lang="vi-VN" sz="3600" b="0" dirty="0" smtClean="0">
                <a:solidFill>
                  <a:schemeClr val="tx1"/>
                </a:solidFill>
              </a:rPr>
              <a:t>)</a:t>
            </a:r>
            <a:r>
              <a:rPr lang="vi-VN" sz="3600" b="0" dirty="0">
                <a:solidFill>
                  <a:schemeClr val="tx1"/>
                </a:solidFill>
              </a:rPr>
              <a:t> — поняття, що </a:t>
            </a:r>
            <a:r>
              <a:rPr lang="vi-VN" sz="3600" b="0" dirty="0" smtClean="0">
                <a:solidFill>
                  <a:schemeClr val="tx1"/>
                </a:solidFill>
              </a:rPr>
              <a:t>охоплює</a:t>
            </a:r>
            <a:r>
              <a:rPr lang="uk-UA" sz="3600" b="0" dirty="0">
                <a:solidFill>
                  <a:schemeClr val="tx1"/>
                </a:solidFill>
              </a:rPr>
              <a:t> </a:t>
            </a:r>
            <a:r>
              <a:rPr lang="vi-VN" sz="3600" b="0" dirty="0" smtClean="0">
                <a:solidFill>
                  <a:schemeClr val="tx1"/>
                </a:solidFill>
              </a:rPr>
              <a:t>різноманітні</a:t>
            </a:r>
            <a:r>
              <a:rPr lang="uk-UA" sz="3600" b="0" dirty="0" smtClean="0">
                <a:solidFill>
                  <a:schemeClr val="tx1"/>
                </a:solidFill>
              </a:rPr>
              <a:t> </a:t>
            </a:r>
            <a:r>
              <a:rPr lang="vi-VN" sz="3600" b="0" dirty="0" smtClean="0">
                <a:solidFill>
                  <a:schemeClr val="tx1"/>
                </a:solidFill>
              </a:rPr>
              <a:t>стилі,</a:t>
            </a:r>
            <a:r>
              <a:rPr lang="uk-UA" sz="3600" b="0" dirty="0" smtClean="0">
                <a:solidFill>
                  <a:schemeClr val="tx1"/>
                </a:solidFill>
              </a:rPr>
              <a:t> </a:t>
            </a:r>
            <a:r>
              <a:rPr lang="vi-VN" sz="3600" b="0" dirty="0" smtClean="0">
                <a:solidFill>
                  <a:schemeClr val="tx1"/>
                </a:solidFill>
              </a:rPr>
              <a:t>жанри</a:t>
            </a:r>
            <a:r>
              <a:rPr lang="uk-UA" sz="3600" b="0" dirty="0" smtClean="0">
                <a:solidFill>
                  <a:schemeClr val="tx1"/>
                </a:solidFill>
              </a:rPr>
              <a:t> </a:t>
            </a:r>
            <a:r>
              <a:rPr lang="vi-VN" sz="3600" b="0" dirty="0" smtClean="0">
                <a:solidFill>
                  <a:schemeClr val="tx1"/>
                </a:solidFill>
              </a:rPr>
              <a:t>та </a:t>
            </a:r>
            <a:r>
              <a:rPr lang="vi-VN" sz="3600" b="0" dirty="0">
                <a:solidFill>
                  <a:schemeClr val="tx1"/>
                </a:solidFill>
              </a:rPr>
              <a:t>напрями масового </a:t>
            </a:r>
            <a:r>
              <a:rPr lang="vi-VN" sz="3600" b="0" dirty="0" smtClean="0">
                <a:solidFill>
                  <a:schemeClr val="tx1"/>
                </a:solidFill>
              </a:rPr>
              <a:t>музикування.</a:t>
            </a:r>
            <a:r>
              <a:rPr lang="uk-UA" sz="3600" b="0" dirty="0" smtClean="0">
                <a:solidFill>
                  <a:schemeClr val="tx1"/>
                </a:solidFill>
              </a:rPr>
              <a:t> П</a:t>
            </a:r>
            <a:r>
              <a:rPr lang="vi-VN" sz="3600" b="0" dirty="0" smtClean="0">
                <a:solidFill>
                  <a:schemeClr val="tx1"/>
                </a:solidFill>
              </a:rPr>
              <a:t>оп-музик</a:t>
            </a:r>
            <a:r>
              <a:rPr lang="uk-UA" sz="3600" b="0" dirty="0" smtClean="0">
                <a:solidFill>
                  <a:schemeClr val="tx1"/>
                </a:solidFill>
              </a:rPr>
              <a:t>а</a:t>
            </a:r>
            <a:r>
              <a:rPr lang="vi-VN" sz="3600" b="0" dirty="0" smtClean="0">
                <a:solidFill>
                  <a:schemeClr val="tx1"/>
                </a:solidFill>
              </a:rPr>
              <a:t> сформувався</a:t>
            </a:r>
            <a:r>
              <a:rPr lang="uk-UA" sz="3600" b="0" dirty="0" smtClean="0">
                <a:solidFill>
                  <a:schemeClr val="tx1"/>
                </a:solidFill>
              </a:rPr>
              <a:t> </a:t>
            </a:r>
            <a:r>
              <a:rPr lang="vi-VN" sz="3600" b="0" dirty="0" smtClean="0">
                <a:solidFill>
                  <a:schemeClr val="tx1"/>
                </a:solidFill>
              </a:rPr>
              <a:t>передусім </a:t>
            </a:r>
            <a:r>
              <a:rPr lang="vi-VN" sz="3600" b="0" dirty="0">
                <a:solidFill>
                  <a:schemeClr val="tx1"/>
                </a:solidFill>
              </a:rPr>
              <a:t>в англомовних країнах Заходу як явище молодіжної культури.</a:t>
            </a:r>
            <a:endParaRPr lang="uk-UA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06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6172200" cy="1864950"/>
          </a:xfrm>
        </p:spPr>
        <p:txBody>
          <a:bodyPr>
            <a:noAutofit/>
          </a:bodyPr>
          <a:lstStyle/>
          <a:p>
            <a:r>
              <a:rPr lang="uk-UA" sz="11500" dirty="0" smtClean="0"/>
              <a:t>Диско</a:t>
            </a:r>
            <a:endParaRPr lang="uk-UA" sz="115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1844824"/>
            <a:ext cx="6534472" cy="4752528"/>
          </a:xfrm>
        </p:spPr>
        <p:txBody>
          <a:bodyPr>
            <a:normAutofit/>
          </a:bodyPr>
          <a:lstStyle/>
          <a:p>
            <a:r>
              <a:rPr lang="uk-UA" sz="4800" dirty="0" smtClean="0"/>
              <a:t>- стиль популярної танцювальної музики другої половини 1970-х років.</a:t>
            </a:r>
            <a:endParaRPr lang="uk-UA" sz="4800" dirty="0"/>
          </a:p>
        </p:txBody>
      </p:sp>
    </p:spTree>
    <p:extLst>
      <p:ext uri="{BB962C8B-B14F-4D97-AF65-F5344CB8AC3E}">
        <p14:creationId xmlns:p14="http://schemas.microsoft.com/office/powerpoint/2010/main" val="114110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1143000"/>
          </a:xfrm>
        </p:spPr>
        <p:txBody>
          <a:bodyPr>
            <a:noAutofit/>
          </a:bodyPr>
          <a:lstStyle/>
          <a:p>
            <a:r>
              <a:rPr lang="uk-UA" sz="7200" dirty="0" smtClean="0"/>
              <a:t>Характерні риси:</a:t>
            </a:r>
            <a:endParaRPr lang="uk-UA" sz="72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03920" y="1556792"/>
            <a:ext cx="7768480" cy="453650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Courier New" panose="02070309020205020404" pitchFamily="49" charset="0"/>
              <a:buChar char="o"/>
            </a:pPr>
            <a:r>
              <a:rPr lang="uk-UA" sz="40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исокий (часто </a:t>
            </a:r>
            <a:r>
              <a:rPr lang="uk-UA" sz="4000" dirty="0" err="1" smtClean="0">
                <a:solidFill>
                  <a:schemeClr val="accent1">
                    <a:lumMod val="75000"/>
                  </a:schemeClr>
                </a:solidFill>
              </a:rPr>
              <a:t>реверберований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) вокал;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uk-UA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uk-UA" sz="4000" dirty="0"/>
              <a:t>р</a:t>
            </a:r>
            <a:r>
              <a:rPr lang="uk-UA" sz="4000" dirty="0" smtClean="0"/>
              <a:t>івномірний чіткий ритм;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uk-UA" sz="1600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uk-UA" sz="40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</a:rPr>
              <a:t>икористання струнних, клавішних та електронних інструментів</a:t>
            </a:r>
            <a:endParaRPr lang="uk-UA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01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48609"/>
            <a:ext cx="6807656" cy="4385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4676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Boney M.</a:t>
            </a:r>
            <a:endParaRPr lang="uk-UA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1124744"/>
            <a:ext cx="7704856" cy="570920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uk-UA" sz="4400" b="1" dirty="0" smtClean="0"/>
              <a:t>німецький диско-гурт, створений у 1975 році.</a:t>
            </a:r>
            <a:endParaRPr lang="en-US" sz="4400" b="1" dirty="0" smtClean="0"/>
          </a:p>
          <a:p>
            <a:pPr marL="571500" indent="-571500">
              <a:buFontTx/>
              <a:buChar char="-"/>
            </a:pPr>
            <a:endParaRPr lang="en-US" sz="3200" b="1" dirty="0" smtClean="0"/>
          </a:p>
          <a:p>
            <a:pPr marL="571500" indent="-571500">
              <a:buFontTx/>
              <a:buChar char="-"/>
            </a:pPr>
            <a:endParaRPr lang="uk-UA" sz="4400" b="1" dirty="0" smtClean="0"/>
          </a:p>
          <a:p>
            <a:pPr marL="571500" indent="-571500">
              <a:buFontTx/>
              <a:buChar char="-"/>
            </a:pPr>
            <a:endParaRPr lang="uk-UA" sz="4400" b="1" dirty="0"/>
          </a:p>
          <a:p>
            <a:pPr marL="571500" indent="-571500">
              <a:buFontTx/>
              <a:buChar char="-"/>
            </a:pPr>
            <a:endParaRPr lang="uk-UA" sz="4400" b="1" dirty="0" smtClean="0"/>
          </a:p>
          <a:p>
            <a:pPr marL="571500" indent="-571500">
              <a:buFontTx/>
              <a:buChar char="-"/>
            </a:pPr>
            <a:endParaRPr lang="uk-UA" sz="4400" b="1" dirty="0"/>
          </a:p>
          <a:p>
            <a:pPr algn="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SUNNY</a:t>
            </a:r>
            <a:endParaRPr lang="uk-UA" sz="4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sz="3600" b="1" dirty="0" smtClean="0"/>
              <a:t>Сонечко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59551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8" y="2132856"/>
            <a:ext cx="6462912" cy="4401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 Gees</a:t>
            </a:r>
            <a:endParaRPr lang="uk-UA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268760"/>
            <a:ext cx="7920880" cy="55892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r>
              <a:rPr lang="uk-UA" sz="4400" b="1" dirty="0"/>
              <a:t>б</a:t>
            </a:r>
            <a:r>
              <a:rPr lang="uk-UA" sz="4400" b="1" dirty="0" smtClean="0"/>
              <a:t>ританський </a:t>
            </a:r>
            <a:r>
              <a:rPr lang="uk-UA" sz="4400" b="1" dirty="0" err="1" smtClean="0"/>
              <a:t>рок</a:t>
            </a:r>
            <a:r>
              <a:rPr lang="uk-UA" sz="4400" b="1" dirty="0" smtClean="0"/>
              <a:t> та диско-гурт.</a:t>
            </a:r>
          </a:p>
          <a:p>
            <a:pPr marL="571500" indent="-571500">
              <a:buFontTx/>
              <a:buChar char="-"/>
            </a:pPr>
            <a:endParaRPr lang="en-US" sz="4400" b="1" dirty="0" smtClean="0"/>
          </a:p>
          <a:p>
            <a:pPr marL="571500" indent="-571500">
              <a:buFontTx/>
              <a:buChar char="-"/>
            </a:pPr>
            <a:endParaRPr lang="uk-UA" sz="4400" b="1" dirty="0" smtClean="0"/>
          </a:p>
          <a:p>
            <a:pPr marL="571500" indent="-571500">
              <a:buFontTx/>
              <a:buChar char="-"/>
            </a:pPr>
            <a:endParaRPr lang="uk-UA" sz="4400" b="1" dirty="0" smtClean="0"/>
          </a:p>
          <a:p>
            <a:pPr algn="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Deep is Your </a:t>
            </a:r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endParaRPr lang="uk-UA" sz="4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sz="3600" dirty="0" smtClean="0"/>
              <a:t>Наскільки глибока твоя любов?</a:t>
            </a:r>
          </a:p>
          <a:p>
            <a:pPr algn="r"/>
            <a:endParaRPr lang="uk-UA" sz="900" dirty="0" smtClean="0"/>
          </a:p>
          <a:p>
            <a:pPr algn="r"/>
            <a:r>
              <a:rPr lang="en-US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Staying Alive</a:t>
            </a:r>
            <a:endParaRPr lang="uk-UA" sz="4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uk-UA" sz="3600" dirty="0"/>
              <a:t>Все ще </a:t>
            </a:r>
            <a:r>
              <a:rPr lang="uk-UA" sz="3600" dirty="0" smtClean="0"/>
              <a:t>живий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9130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496944" cy="1124744"/>
          </a:xfrm>
        </p:spPr>
        <p:txBody>
          <a:bodyPr>
            <a:noAutofit/>
          </a:bodyPr>
          <a:lstStyle/>
          <a:p>
            <a:pPr algn="ctr"/>
            <a:r>
              <a:rPr lang="en-US" sz="8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Donna Summer</a:t>
            </a:r>
            <a:endParaRPr lang="uk-UA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980728"/>
            <a:ext cx="7992888" cy="50405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dirty="0" smtClean="0"/>
              <a:t>(1948-2012)</a:t>
            </a:r>
            <a:endParaRPr lang="uk-UA" sz="3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6955" y="1628800"/>
            <a:ext cx="8424936" cy="50131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Courier New" panose="02070309020205020404" pitchFamily="49" charset="0"/>
              <a:buChar char="o"/>
            </a:pPr>
            <a:r>
              <a:rPr lang="uk-UA" sz="3600" dirty="0" smtClean="0"/>
              <a:t>американська співачка в стилі диско.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uk-UA" sz="1600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Справжнє ім'я </a:t>
            </a:r>
            <a:r>
              <a:rPr lang="uk-UA" sz="3600" dirty="0" err="1">
                <a:solidFill>
                  <a:schemeClr val="accent1">
                    <a:lumMod val="75000"/>
                  </a:schemeClr>
                </a:solidFill>
              </a:rPr>
              <a:t>Лейдонна</a:t>
            </a:r>
            <a:r>
              <a:rPr lang="uk-UA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3600" dirty="0" err="1" smtClean="0">
                <a:solidFill>
                  <a:schemeClr val="accent1">
                    <a:lumMod val="75000"/>
                  </a:schemeClr>
                </a:solidFill>
              </a:rPr>
              <a:t>Гейнз</a:t>
            </a:r>
            <a:r>
              <a:rPr lang="uk-UA" sz="36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uk-UA" sz="1600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uk-UA" sz="3600" dirty="0" smtClean="0"/>
              <a:t>Лауреатка </a:t>
            </a:r>
            <a:r>
              <a:rPr lang="uk-UA" sz="3600" dirty="0" err="1" smtClean="0"/>
              <a:t>пяти</a:t>
            </a:r>
            <a:r>
              <a:rPr lang="uk-UA" sz="3600" dirty="0" smtClean="0"/>
              <a:t> премій </a:t>
            </a:r>
            <a:r>
              <a:rPr lang="uk-UA" sz="3600" dirty="0" err="1" smtClean="0"/>
              <a:t>Греммі</a:t>
            </a:r>
            <a:r>
              <a:rPr lang="uk-UA" sz="3600" dirty="0" smtClean="0"/>
              <a:t>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uk-UA" sz="1600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Одна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з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найпопулярніших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</a:rPr>
              <a:t>співачок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 1970-х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років</a:t>
            </a:r>
            <a:r>
              <a:rPr lang="ru-RU" sz="3600" dirty="0" smtClean="0"/>
              <a:t>.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ru-RU" sz="1600" dirty="0" smtClean="0"/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ru-RU" sz="3600" smtClean="0"/>
              <a:t>Королева </a:t>
            </a:r>
            <a:r>
              <a:rPr lang="ru-RU" sz="3600" dirty="0"/>
              <a:t>диско.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614258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020" y="2204864"/>
            <a:ext cx="6204181" cy="465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907704" cy="3429000"/>
          </a:xfrm>
        </p:spPr>
        <p:txBody>
          <a:bodyPr vert="vert270">
            <a:noAutofit/>
          </a:bodyPr>
          <a:lstStyle/>
          <a:p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Feel</a:t>
            </a:r>
            <a:r>
              <a:rPr lang="uk-UA" sz="6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  <a:endParaRPr lang="uk-UA" sz="60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0"/>
            <a:ext cx="7200800" cy="3816424"/>
          </a:xfrm>
        </p:spPr>
        <p:txBody>
          <a:bodyPr>
            <a:noAutofit/>
          </a:bodyPr>
          <a:lstStyle/>
          <a:p>
            <a:pPr algn="r"/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композиція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започаткувала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моду на електронні звучання в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танцювальній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музиці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07704" y="2996952"/>
            <a:ext cx="1179240" cy="3861048"/>
          </a:xfrm>
          <a:prstGeom prst="rect">
            <a:avLst/>
          </a:prstGeom>
        </p:spPr>
        <p:txBody>
          <a:bodyPr vert="vert27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uk-UA" sz="54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люблю!</a:t>
            </a:r>
            <a:endParaRPr lang="uk-UA" sz="5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359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772816"/>
            <a:ext cx="5328592" cy="648072"/>
          </a:xfrm>
        </p:spPr>
        <p:txBody>
          <a:bodyPr vert="horz">
            <a:noAutofit/>
          </a:bodyPr>
          <a:lstStyle/>
          <a:p>
            <a:pPr algn="r"/>
            <a:r>
              <a:rPr lang="uk-UA" sz="4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Гаряченьке</a:t>
            </a:r>
            <a:endParaRPr lang="uk-UA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16632"/>
            <a:ext cx="7128792" cy="1800200"/>
          </a:xfrm>
        </p:spPr>
        <p:txBody>
          <a:bodyPr vert="horz">
            <a:noAutofit/>
          </a:bodyPr>
          <a:lstStyle/>
          <a:p>
            <a:r>
              <a:rPr lang="en-US" sz="115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Stuff</a:t>
            </a:r>
            <a:endParaRPr lang="uk-UA" sz="115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7668344" cy="4313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144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118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ДИСКО</vt:lpstr>
      <vt:lpstr>Поп-музика</vt:lpstr>
      <vt:lpstr>Диско</vt:lpstr>
      <vt:lpstr>Характерні риси:</vt:lpstr>
      <vt:lpstr>Boney M.</vt:lpstr>
      <vt:lpstr>Bee Gees</vt:lpstr>
      <vt:lpstr>Donna Summer</vt:lpstr>
      <vt:lpstr>I Feel Love</vt:lpstr>
      <vt:lpstr>Гаряченьке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ДИСКО</dc:title>
  <dc:creator>vash.nixto</dc:creator>
  <cp:lastModifiedBy>VN</cp:lastModifiedBy>
  <cp:revision>10</cp:revision>
  <dcterms:created xsi:type="dcterms:W3CDTF">2016-02-15T19:18:05Z</dcterms:created>
  <dcterms:modified xsi:type="dcterms:W3CDTF">2019-11-26T19:44:49Z</dcterms:modified>
</cp:coreProperties>
</file>