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9" r:id="rId5"/>
    <p:sldId id="264" r:id="rId6"/>
    <p:sldId id="257" r:id="rId7"/>
    <p:sldId id="258" r:id="rId8"/>
    <p:sldId id="263" r:id="rId9"/>
    <p:sldId id="265" r:id="rId10"/>
    <p:sldId id="262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CC"/>
    <a:srgbClr val="D0F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9F7E-D886-4080-B51E-E41DBC3752F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389A-E244-4FCA-94D3-0E2A27D7DC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9F7E-D886-4080-B51E-E41DBC3752F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389A-E244-4FCA-94D3-0E2A27D7D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9F7E-D886-4080-B51E-E41DBC3752F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389A-E244-4FCA-94D3-0E2A27D7D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9F7E-D886-4080-B51E-E41DBC3752F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389A-E244-4FCA-94D3-0E2A27D7D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9F7E-D886-4080-B51E-E41DBC3752F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389A-E244-4FCA-94D3-0E2A27D7DC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9F7E-D886-4080-B51E-E41DBC3752F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389A-E244-4FCA-94D3-0E2A27D7D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9F7E-D886-4080-B51E-E41DBC3752F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389A-E244-4FCA-94D3-0E2A27D7D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9F7E-D886-4080-B51E-E41DBC3752F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389A-E244-4FCA-94D3-0E2A27D7D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9F7E-D886-4080-B51E-E41DBC3752F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389A-E244-4FCA-94D3-0E2A27D7D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9F7E-D886-4080-B51E-E41DBC3752F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389A-E244-4FCA-94D3-0E2A27D7DC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9F7E-D886-4080-B51E-E41DBC3752F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5C389A-E244-4FCA-94D3-0E2A27D7DC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959F7E-D886-4080-B51E-E41DBC3752F5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5C389A-E244-4FCA-94D3-0E2A27D7DCF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48;&#1085;&#1085;&#1072;\Videos\&#1092;&#1110;&#1079;&#1082;&#1091;&#1083;&#1100;&#1090;&#1093;&#1074;&#1080;&#1083;&#1080;&#1085;&#1082;&#1080;\&#1047;&#1072;&#1088;&#1103;&#1076;&#1082;&#1072;%20&#1089;%20&#1087;&#1080;&#1085;&#1075;&#1074;&#1080;&#1085;&#1086;&#1084;.%20&#1060;&#1080;&#1079;&#1082;&#1091;&#1083;&#1100;&#1090;&#1084;&#1080;&#1085;&#1091;&#1090;&#1082;&#1072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1" y="0"/>
            <a:ext cx="214310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164" y="285728"/>
            <a:ext cx="71248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D0F808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Орнамент</a:t>
            </a:r>
          </a:p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D0F808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Види орнаменту</a:t>
            </a:r>
          </a:p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D0F808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Аплікація </a:t>
            </a:r>
            <a:r>
              <a:rPr lang="uk-UA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D0F808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“Рушник”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D0F808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464344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eorgia" pitchFamily="18" charset="0"/>
              </a:rPr>
              <a:t>Урок трудового навчання , 2 клас</a:t>
            </a:r>
          </a:p>
          <a:p>
            <a:r>
              <a:rPr lang="uk-UA" sz="2400" dirty="0" smtClean="0">
                <a:latin typeface="Georgia" pitchFamily="18" charset="0"/>
              </a:rPr>
              <a:t>Підготувала вчитель початкових класів Тарасенко Інна Володимирівна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2864883" cy="6858000"/>
          </a:xfrm>
          <a:prstGeom prst="rect">
            <a:avLst/>
          </a:prstGeom>
        </p:spPr>
      </p:pic>
      <p:pic>
        <p:nvPicPr>
          <p:cNvPr id="3074" name="Picture 2" descr="C:\Users\Инна\Deskto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71546"/>
            <a:ext cx="6822658" cy="113393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C:\Users\Инна\Desktop\5.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786058"/>
            <a:ext cx="6879831" cy="120063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C:\Users\Инна\Desktop\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500570"/>
            <a:ext cx="7098994" cy="164849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2864883" cy="6858000"/>
          </a:xfrm>
          <a:prstGeom prst="rect">
            <a:avLst/>
          </a:prstGeom>
        </p:spPr>
      </p:pic>
      <p:pic>
        <p:nvPicPr>
          <p:cNvPr id="4098" name="Picture 2" descr="C:\Users\Инна\Desktop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29727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3500438"/>
            <a:ext cx="6500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FFCC"/>
                </a:solidFill>
                <a:latin typeface="Georgia" pitchFamily="18" charset="0"/>
              </a:rPr>
              <a:t> Як вони </a:t>
            </a:r>
            <a:r>
              <a:rPr lang="ru-RU" sz="3600" b="1" dirty="0" err="1" smtClean="0">
                <a:solidFill>
                  <a:srgbClr val="FFFFCC"/>
                </a:solidFill>
                <a:latin typeface="Georgia" pitchFamily="18" charset="0"/>
              </a:rPr>
              <a:t>розташовані</a:t>
            </a:r>
            <a:r>
              <a:rPr lang="ru-RU" sz="3600" b="1" dirty="0" smtClean="0">
                <a:solidFill>
                  <a:srgbClr val="FFFFCC"/>
                </a:solidFill>
                <a:latin typeface="Georgia" pitchFamily="18" charset="0"/>
              </a:rPr>
              <a:t> за </a:t>
            </a:r>
            <a:r>
              <a:rPr lang="ru-RU" sz="3600" b="1" dirty="0" err="1" smtClean="0">
                <a:solidFill>
                  <a:srgbClr val="FFFFCC"/>
                </a:solidFill>
                <a:latin typeface="Georgia" pitchFamily="18" charset="0"/>
              </a:rPr>
              <a:t>кольором</a:t>
            </a:r>
            <a:r>
              <a:rPr lang="ru-RU" sz="3600" b="1" dirty="0" smtClean="0">
                <a:solidFill>
                  <a:srgbClr val="FFFFCC"/>
                </a:solidFill>
                <a:latin typeface="Georgia" pitchFamily="18" charset="0"/>
              </a:rPr>
              <a:t>?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err="1" smtClean="0">
                <a:solidFill>
                  <a:srgbClr val="FFFFCC"/>
                </a:solidFill>
                <a:latin typeface="Georgia" pitchFamily="18" charset="0"/>
              </a:rPr>
              <a:t>Які</a:t>
            </a:r>
            <a:r>
              <a:rPr lang="ru-RU" sz="3600" b="1" dirty="0" smtClean="0">
                <a:solidFill>
                  <a:srgbClr val="FFFFCC"/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solidFill>
                  <a:srgbClr val="FFFFCC"/>
                </a:solidFill>
                <a:latin typeface="Georgia" pitchFamily="18" charset="0"/>
              </a:rPr>
              <a:t>інструменти</a:t>
            </a:r>
            <a:r>
              <a:rPr lang="ru-RU" sz="3600" b="1" dirty="0" smtClean="0">
                <a:solidFill>
                  <a:srgbClr val="FFFFCC"/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solidFill>
                  <a:srgbClr val="FFFFCC"/>
                </a:solidFill>
                <a:latin typeface="Georgia" pitchFamily="18" charset="0"/>
              </a:rPr>
              <a:t>і</a:t>
            </a:r>
            <a:r>
              <a:rPr lang="ru-RU" sz="3600" b="1" dirty="0" smtClean="0">
                <a:solidFill>
                  <a:srgbClr val="FFFFCC"/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solidFill>
                  <a:srgbClr val="FFFFCC"/>
                </a:solidFill>
                <a:latin typeface="Georgia" pitchFamily="18" charset="0"/>
              </a:rPr>
              <a:t>матеріали</a:t>
            </a:r>
            <a:r>
              <a:rPr lang="ru-RU" sz="3600" b="1" dirty="0" smtClean="0">
                <a:solidFill>
                  <a:srgbClr val="FFFFCC"/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solidFill>
                  <a:srgbClr val="FFFFCC"/>
                </a:solidFill>
                <a:latin typeface="Georgia" pitchFamily="18" charset="0"/>
              </a:rPr>
              <a:t>необхідні</a:t>
            </a:r>
            <a:r>
              <a:rPr lang="ru-RU" sz="3600" b="1" dirty="0" smtClean="0">
                <a:solidFill>
                  <a:srgbClr val="FFFFCC"/>
                </a:solidFill>
                <a:latin typeface="Georgia" pitchFamily="18" charset="0"/>
              </a:rPr>
              <a:t> для </a:t>
            </a:r>
            <a:r>
              <a:rPr lang="ru-RU" sz="3600" b="1" dirty="0" err="1" smtClean="0">
                <a:solidFill>
                  <a:srgbClr val="FFFFCC"/>
                </a:solidFill>
                <a:latin typeface="Georgia" pitchFamily="18" charset="0"/>
              </a:rPr>
              <a:t>роботи</a:t>
            </a:r>
            <a:r>
              <a:rPr lang="ru-RU" sz="3600" b="1" dirty="0" smtClean="0">
                <a:solidFill>
                  <a:srgbClr val="FFFFCC"/>
                </a:solidFill>
                <a:latin typeface="Georgia" pitchFamily="18" charset="0"/>
              </a:rPr>
              <a:t>? </a:t>
            </a:r>
            <a:endParaRPr lang="ru-RU" sz="3600" b="1" dirty="0">
              <a:solidFill>
                <a:srgbClr val="FFFF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428604"/>
            <a:ext cx="6401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CC"/>
                </a:solidFill>
                <a:effectLst/>
              </a:rPr>
              <a:t>Фізкультхвилинка</a:t>
            </a:r>
            <a:endParaRPr lang="ru-RU" sz="54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CC"/>
              </a:solidFill>
              <a:effectLst/>
            </a:endParaRPr>
          </a:p>
        </p:txBody>
      </p:sp>
      <p:pic>
        <p:nvPicPr>
          <p:cNvPr id="6" name="Зарядка с пингвином. Физкультминут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1500174"/>
            <a:ext cx="7215238" cy="485776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221454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0"/>
            <a:ext cx="70723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Порядок </a:t>
            </a:r>
            <a:r>
              <a:rPr lang="ru-RU" sz="3600" b="1" dirty="0" err="1" smtClean="0">
                <a:latin typeface="Georgia" pitchFamily="18" charset="0"/>
              </a:rPr>
              <a:t>виконання</a:t>
            </a:r>
            <a:r>
              <a:rPr lang="ru-RU" sz="3600" b="1" dirty="0" smtClean="0">
                <a:latin typeface="Georgia" pitchFamily="18" charset="0"/>
              </a:rPr>
              <a:t> </a:t>
            </a:r>
            <a:r>
              <a:rPr lang="ru-RU" sz="3600" b="1" dirty="0" err="1" smtClean="0">
                <a:latin typeface="Georgia" pitchFamily="18" charset="0"/>
              </a:rPr>
              <a:t>практичної</a:t>
            </a:r>
            <a:r>
              <a:rPr lang="ru-RU" sz="3600" b="1" dirty="0" smtClean="0">
                <a:latin typeface="Georgia" pitchFamily="18" charset="0"/>
              </a:rPr>
              <a:t> </a:t>
            </a:r>
            <a:r>
              <a:rPr lang="ru-RU" sz="3600" b="1" dirty="0" err="1" smtClean="0">
                <a:latin typeface="Georgia" pitchFamily="18" charset="0"/>
              </a:rPr>
              <a:t>роботи</a:t>
            </a:r>
            <a:r>
              <a:rPr lang="ru-RU" sz="3600" b="1" dirty="0" smtClean="0">
                <a:latin typeface="Georgia" pitchFamily="18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err="1" smtClean="0">
                <a:latin typeface="Georgia" pitchFamily="18" charset="0"/>
              </a:rPr>
              <a:t>Виріж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геометричні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фігури</a:t>
            </a:r>
            <a:r>
              <a:rPr lang="ru-RU" sz="3600" dirty="0" smtClean="0">
                <a:latin typeface="Georgia" pitchFamily="18" charset="0"/>
              </a:rPr>
              <a:t> – </a:t>
            </a:r>
            <a:r>
              <a:rPr lang="ru-RU" sz="3600" dirty="0" err="1" smtClean="0">
                <a:latin typeface="Georgia" pitchFamily="18" charset="0"/>
              </a:rPr>
              <a:t>елементи</a:t>
            </a:r>
            <a:r>
              <a:rPr lang="ru-RU" sz="3600" dirty="0" smtClean="0">
                <a:latin typeface="Georgia" pitchFamily="18" charset="0"/>
              </a:rPr>
              <a:t> орнаменту.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atin typeface="Georgia" pitchFamily="18" charset="0"/>
              </a:rPr>
              <a:t>Придумай орнамент, </a:t>
            </a:r>
            <a:r>
              <a:rPr lang="ru-RU" sz="3600" dirty="0" err="1" smtClean="0">
                <a:latin typeface="Georgia" pitchFamily="18" charset="0"/>
              </a:rPr>
              <a:t>розмісти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фігури</a:t>
            </a:r>
            <a:r>
              <a:rPr lang="ru-RU" sz="3600" dirty="0" smtClean="0">
                <a:latin typeface="Georgia" pitchFamily="18" charset="0"/>
              </a:rPr>
              <a:t>  на основу.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atin typeface="Georgia" pitchFamily="18" charset="0"/>
              </a:rPr>
              <a:t>Приклей </a:t>
            </a:r>
            <a:r>
              <a:rPr lang="ru-RU" sz="3600" dirty="0" err="1" smtClean="0">
                <a:latin typeface="Georgia" pitchFamily="18" charset="0"/>
              </a:rPr>
              <a:t>деталі</a:t>
            </a:r>
            <a:r>
              <a:rPr lang="ru-RU" sz="3600" dirty="0" smtClean="0">
                <a:latin typeface="Georgia" pitchFamily="18" charset="0"/>
              </a:rPr>
              <a:t> на основу </a:t>
            </a:r>
          </a:p>
          <a:p>
            <a:r>
              <a:rPr lang="ru-RU" sz="3600" dirty="0" smtClean="0">
                <a:latin typeface="Georgia" pitchFamily="18" charset="0"/>
              </a:rPr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Инна\Desktop\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357694"/>
            <a:ext cx="7143800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286488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488" y="0"/>
            <a:ext cx="5686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latin typeface="Georgia" pitchFamily="18" charset="0"/>
              </a:rPr>
              <a:t>Практична робота.</a:t>
            </a:r>
          </a:p>
          <a:p>
            <a:r>
              <a:rPr lang="ru-RU" sz="4000" dirty="0" err="1" smtClean="0">
                <a:latin typeface="Georgia" pitchFamily="18" charset="0"/>
              </a:rPr>
              <a:t>Поточний</a:t>
            </a:r>
            <a:r>
              <a:rPr lang="ru-RU" sz="4000" dirty="0" smtClean="0">
                <a:latin typeface="Georgia" pitchFamily="18" charset="0"/>
              </a:rPr>
              <a:t> </a:t>
            </a:r>
            <a:r>
              <a:rPr lang="ru-RU" sz="4000" dirty="0" err="1" smtClean="0">
                <a:latin typeface="Georgia" pitchFamily="18" charset="0"/>
              </a:rPr>
              <a:t>інструктаж</a:t>
            </a:r>
            <a:r>
              <a:rPr lang="ru-RU" sz="4000" dirty="0" smtClean="0">
                <a:latin typeface="Georgia" pitchFamily="18" charset="0"/>
              </a:rPr>
              <a:t>.</a:t>
            </a:r>
          </a:p>
          <a:p>
            <a:r>
              <a:rPr lang="ru-RU" sz="4000" dirty="0" err="1" smtClean="0">
                <a:latin typeface="Georgia" pitchFamily="18" charset="0"/>
              </a:rPr>
              <a:t>Підсумок</a:t>
            </a:r>
            <a:r>
              <a:rPr lang="ru-RU" sz="4000" dirty="0" smtClean="0">
                <a:latin typeface="Georgia" pitchFamily="18" charset="0"/>
              </a:rPr>
              <a:t> уроку. 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857364"/>
            <a:ext cx="65722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Що дізналися нового на уроці?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Що таке декоративно ужиткове мистецтво? Орнамент? </a:t>
            </a:r>
            <a:endParaRPr lang="ru-RU" sz="4000" b="1" dirty="0">
              <a:solidFill>
                <a:schemeClr val="accent4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2864883" cy="6858000"/>
          </a:xfrm>
          <a:prstGeom prst="rect">
            <a:avLst/>
          </a:prstGeom>
        </p:spPr>
      </p:pic>
      <p:pic>
        <p:nvPicPr>
          <p:cNvPr id="3" name="Рисунок 2" descr="Рисунок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142984"/>
            <a:ext cx="7358082" cy="5958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0"/>
            <a:ext cx="3297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Молодці!</a:t>
            </a:r>
            <a:endParaRPr lang="ru-RU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286488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357166"/>
            <a:ext cx="57864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eorgia" pitchFamily="18" charset="0"/>
              </a:rPr>
              <a:t>Мета уроку:</a:t>
            </a:r>
          </a:p>
          <a:p>
            <a:r>
              <a:rPr lang="uk-UA" sz="2400" dirty="0" smtClean="0">
                <a:latin typeface="Georgia" pitchFamily="18" charset="0"/>
              </a:rPr>
              <a:t>Ознайомити учнів з декоративно – ужитковим мистецтвом.</a:t>
            </a:r>
          </a:p>
          <a:p>
            <a:r>
              <a:rPr lang="uk-UA" sz="2400" dirty="0" smtClean="0">
                <a:latin typeface="Georgia" pitchFamily="18" charset="0"/>
              </a:rPr>
              <a:t>Розкрити поняття </a:t>
            </a:r>
            <a:r>
              <a:rPr lang="uk-UA" sz="2400" dirty="0" err="1" smtClean="0">
                <a:latin typeface="Georgia" pitchFamily="18" charset="0"/>
              </a:rPr>
              <a:t>“орнамент”</a:t>
            </a:r>
            <a:r>
              <a:rPr lang="uk-UA" sz="2400" dirty="0" smtClean="0">
                <a:latin typeface="Georgia" pitchFamily="18" charset="0"/>
              </a:rPr>
              <a:t>, послідовність дій під час виготовлення орнаментів.</a:t>
            </a:r>
          </a:p>
          <a:p>
            <a:r>
              <a:rPr lang="uk-UA" sz="2400" dirty="0" smtClean="0">
                <a:latin typeface="Georgia" pitchFamily="18" charset="0"/>
              </a:rPr>
              <a:t>Удосконалювати навички роботи з папером.</a:t>
            </a:r>
          </a:p>
          <a:p>
            <a:r>
              <a:rPr lang="uk-UA" sz="2400" dirty="0" smtClean="0">
                <a:latin typeface="Georgia" pitchFamily="18" charset="0"/>
              </a:rPr>
              <a:t>Навчити виготовляти орнамент на прямій основі. </a:t>
            </a:r>
          </a:p>
          <a:p>
            <a:r>
              <a:rPr lang="uk-UA" sz="2400" dirty="0" smtClean="0">
                <a:latin typeface="Georgia" pitchFamily="18" charset="0"/>
              </a:rPr>
              <a:t>Долучати дітей до  мистецьких традицій свого народу.</a:t>
            </a:r>
          </a:p>
          <a:p>
            <a:r>
              <a:rPr lang="uk-UA" sz="2400" dirty="0" smtClean="0">
                <a:latin typeface="Georgia" pitchFamily="18" charset="0"/>
              </a:rPr>
              <a:t>Розвивати творчі здібності, спостережливість.</a:t>
            </a:r>
          </a:p>
          <a:p>
            <a:r>
              <a:rPr lang="uk-UA" sz="2400" dirty="0" smtClean="0">
                <a:latin typeface="Georgia" pitchFamily="18" charset="0"/>
              </a:rPr>
              <a:t>Виховувати повагу до традицій і звичаїв українського народу.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314324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714356"/>
            <a:ext cx="6715172" cy="443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Доброго ранку, доброго дня, - </a:t>
            </a:r>
          </a:p>
          <a:p>
            <a:pPr algn="r">
              <a:lnSpc>
                <a:spcPct val="150000"/>
              </a:lnSpc>
            </a:pP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вітаєте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ви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вітаю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вас я. </a:t>
            </a:r>
          </a:p>
          <a:p>
            <a:pPr algn="r">
              <a:lnSpc>
                <a:spcPct val="150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Хай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плещуть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долоньки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хай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тупають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ніжки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працюють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голівки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і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сяють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усмішки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. </a:t>
            </a:r>
            <a:endParaRPr lang="ru-RU" sz="32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2864883" cy="6858000"/>
          </a:xfrm>
          <a:prstGeom prst="rect">
            <a:avLst/>
          </a:prstGeom>
        </p:spPr>
      </p:pic>
      <p:pic>
        <p:nvPicPr>
          <p:cNvPr id="1026" name="Picture 2" descr="C:\Users\Инна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642918"/>
            <a:ext cx="5643602" cy="58591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1" y="0"/>
            <a:ext cx="200023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0"/>
            <a:ext cx="71437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Georgia" pitchFamily="18" charset="0"/>
              </a:rPr>
              <a:t>Словникова</a:t>
            </a:r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робота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</a:p>
          <a:p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Декоративно-ужиткове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 мистецтво  - 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це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 вид 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народної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творчості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. 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Мальовничий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глечик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, 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ошатна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писанка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, 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вишитий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рушник, 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національний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одяг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, 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тарель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, 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скринька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 та 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багато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інших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</a:t>
            </a:r>
          </a:p>
          <a:p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виробів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є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декоративними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,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тобто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вони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прикрашають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наше життя. </a:t>
            </a:r>
          </a:p>
          <a:p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І 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водночас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ми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користуємося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ними</a:t>
            </a:r>
          </a:p>
          <a:p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в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побуті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.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Отже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,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це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ужиткові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 </a:t>
            </a:r>
            <a:r>
              <a:rPr lang="ru-RU" sz="3200" dirty="0" err="1" smtClean="0">
                <a:solidFill>
                  <a:srgbClr val="FFFFCC"/>
                </a:solidFill>
                <a:latin typeface="Georgia" pitchFamily="18" charset="0"/>
              </a:rPr>
              <a:t>вироби</a:t>
            </a:r>
            <a:r>
              <a:rPr lang="ru-RU" sz="3200" dirty="0" smtClean="0">
                <a:solidFill>
                  <a:srgbClr val="FFFFCC"/>
                </a:solidFill>
                <a:latin typeface="Georgia" pitchFamily="18" charset="0"/>
              </a:rPr>
              <a:t>.</a:t>
            </a:r>
            <a:r>
              <a:rPr lang="ru-RU" sz="3200" dirty="0" smtClean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286488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6050" y="857232"/>
            <a:ext cx="60722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Georgia" pitchFamily="18" charset="0"/>
              </a:rPr>
              <a:t>Орнамент  –  </a:t>
            </a:r>
            <a:r>
              <a:rPr lang="ru-RU" sz="3600" dirty="0" err="1" smtClean="0">
                <a:latin typeface="Georgia" pitchFamily="18" charset="0"/>
              </a:rPr>
              <a:t>це</a:t>
            </a:r>
            <a:r>
              <a:rPr lang="ru-RU" sz="3600" dirty="0" smtClean="0">
                <a:latin typeface="Georgia" pitchFamily="18" charset="0"/>
              </a:rPr>
              <a:t>  прикраса,  </a:t>
            </a:r>
            <a:r>
              <a:rPr lang="ru-RU" sz="3600" dirty="0" err="1" smtClean="0">
                <a:latin typeface="Georgia" pitchFamily="18" charset="0"/>
              </a:rPr>
              <a:t>візерунок</a:t>
            </a:r>
            <a:r>
              <a:rPr lang="ru-RU" sz="3600" dirty="0" smtClean="0">
                <a:latin typeface="Georgia" pitchFamily="18" charset="0"/>
              </a:rPr>
              <a:t>,  </a:t>
            </a:r>
            <a:r>
              <a:rPr lang="ru-RU" sz="3600" dirty="0" err="1" smtClean="0">
                <a:latin typeface="Georgia" pitchFamily="18" charset="0"/>
              </a:rPr>
              <a:t>побудований</a:t>
            </a:r>
            <a:r>
              <a:rPr lang="ru-RU" sz="3600" dirty="0" smtClean="0">
                <a:latin typeface="Georgia" pitchFamily="18" charset="0"/>
              </a:rPr>
              <a:t>  на </a:t>
            </a:r>
            <a:r>
              <a:rPr lang="ru-RU" sz="3600" dirty="0" err="1" smtClean="0">
                <a:latin typeface="Georgia" pitchFamily="18" charset="0"/>
              </a:rPr>
              <a:t>ритмічному</a:t>
            </a:r>
            <a:r>
              <a:rPr lang="ru-RU" sz="3600" dirty="0" smtClean="0">
                <a:latin typeface="Georgia" pitchFamily="18" charset="0"/>
              </a:rPr>
              <a:t>  </a:t>
            </a:r>
            <a:r>
              <a:rPr lang="ru-RU" sz="3600" dirty="0" err="1" smtClean="0">
                <a:latin typeface="Georgia" pitchFamily="18" charset="0"/>
              </a:rPr>
              <a:t>чергуванні</a:t>
            </a:r>
            <a:r>
              <a:rPr lang="ru-RU" sz="3600" dirty="0" smtClean="0">
                <a:latin typeface="Georgia" pitchFamily="18" charset="0"/>
              </a:rPr>
              <a:t>  </a:t>
            </a:r>
            <a:r>
              <a:rPr lang="ru-RU" sz="3600" dirty="0" err="1" smtClean="0">
                <a:latin typeface="Georgia" pitchFamily="18" charset="0"/>
              </a:rPr>
              <a:t>геометричних</a:t>
            </a:r>
            <a:r>
              <a:rPr lang="ru-RU" sz="3600" dirty="0" smtClean="0">
                <a:latin typeface="Georgia" pitchFamily="18" charset="0"/>
              </a:rPr>
              <a:t>  </a:t>
            </a:r>
            <a:r>
              <a:rPr lang="ru-RU" sz="3600" dirty="0" err="1" smtClean="0">
                <a:latin typeface="Georgia" pitchFamily="18" charset="0"/>
              </a:rPr>
              <a:t>елементів</a:t>
            </a:r>
            <a:r>
              <a:rPr lang="ru-RU" sz="3600" dirty="0" smtClean="0">
                <a:latin typeface="Georgia" pitchFamily="18" charset="0"/>
              </a:rPr>
              <a:t>  </a:t>
            </a:r>
            <a:r>
              <a:rPr lang="ru-RU" sz="3600" dirty="0" err="1" smtClean="0">
                <a:latin typeface="Georgia" pitchFamily="18" charset="0"/>
              </a:rPr>
              <a:t>або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стилізованих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рослин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і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тварин</a:t>
            </a:r>
            <a:r>
              <a:rPr lang="ru-RU" sz="3600" dirty="0" smtClean="0">
                <a:latin typeface="Georgia" pitchFamily="18" charset="0"/>
              </a:rPr>
              <a:t>. 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228598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0298" y="285728"/>
            <a:ext cx="66437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err="1" smtClean="0">
                <a:latin typeface="Georgia" pitchFamily="18" charset="0"/>
              </a:rPr>
              <a:t>Орнаменти</a:t>
            </a:r>
            <a:r>
              <a:rPr lang="ru-RU" sz="3200" dirty="0" smtClean="0">
                <a:latin typeface="Georgia" pitchFamily="18" charset="0"/>
              </a:rPr>
              <a:t>  </a:t>
            </a:r>
            <a:r>
              <a:rPr lang="ru-RU" sz="3200" dirty="0" err="1" smtClean="0">
                <a:latin typeface="Georgia" pitchFamily="18" charset="0"/>
              </a:rPr>
              <a:t>використовують</a:t>
            </a:r>
            <a:r>
              <a:rPr lang="ru-RU" sz="3200" dirty="0" smtClean="0">
                <a:latin typeface="Georgia" pitchFamily="18" charset="0"/>
              </a:rPr>
              <a:t>  для  </a:t>
            </a:r>
            <a:r>
              <a:rPr lang="ru-RU" sz="3200" dirty="0" err="1" smtClean="0">
                <a:latin typeface="Georgia" pitchFamily="18" charset="0"/>
              </a:rPr>
              <a:t>оздоблення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3200" dirty="0" err="1" smtClean="0">
                <a:latin typeface="Georgia" pitchFamily="18" charset="0"/>
              </a:rPr>
              <a:t>національного</a:t>
            </a:r>
            <a:r>
              <a:rPr lang="ru-RU" sz="3200" dirty="0" smtClean="0">
                <a:latin typeface="Georgia" pitchFamily="18" charset="0"/>
              </a:rPr>
              <a:t>  </a:t>
            </a:r>
            <a:r>
              <a:rPr lang="ru-RU" sz="3200" dirty="0" err="1" smtClean="0">
                <a:latin typeface="Georgia" pitchFamily="18" charset="0"/>
              </a:rPr>
              <a:t>одягу</a:t>
            </a:r>
            <a:r>
              <a:rPr lang="ru-RU" sz="3200" dirty="0" smtClean="0">
                <a:latin typeface="Georgia" pitchFamily="18" charset="0"/>
              </a:rPr>
              <a:t>,  </a:t>
            </a:r>
            <a:r>
              <a:rPr lang="ru-RU" sz="3200" dirty="0" err="1" smtClean="0">
                <a:latin typeface="Georgia" pitchFamily="18" charset="0"/>
              </a:rPr>
              <a:t>їх</a:t>
            </a:r>
            <a:r>
              <a:rPr lang="ru-RU" sz="3200" dirty="0" smtClean="0">
                <a:latin typeface="Georgia" pitchFamily="18" charset="0"/>
              </a:rPr>
              <a:t>  </a:t>
            </a:r>
            <a:r>
              <a:rPr lang="ru-RU" sz="3200" dirty="0" err="1" smtClean="0">
                <a:latin typeface="Georgia" pitchFamily="18" charset="0"/>
              </a:rPr>
              <a:t>можна</a:t>
            </a:r>
            <a:r>
              <a:rPr lang="ru-RU" sz="3200" dirty="0" smtClean="0">
                <a:latin typeface="Georgia" pitchFamily="18" charset="0"/>
              </a:rPr>
              <a:t>  </a:t>
            </a:r>
            <a:r>
              <a:rPr lang="ru-RU" sz="3200" dirty="0" err="1" smtClean="0">
                <a:latin typeface="Georgia" pitchFamily="18" charset="0"/>
              </a:rPr>
              <a:t>побачити</a:t>
            </a:r>
            <a:r>
              <a:rPr lang="ru-RU" sz="3200" dirty="0" smtClean="0">
                <a:latin typeface="Georgia" pitchFamily="18" charset="0"/>
              </a:rPr>
              <a:t>  у  </a:t>
            </a:r>
            <a:r>
              <a:rPr lang="ru-RU" sz="3200" dirty="0" err="1" smtClean="0">
                <a:latin typeface="Georgia" pitchFamily="18" charset="0"/>
              </a:rPr>
              <a:t>вишивках</a:t>
            </a:r>
            <a:r>
              <a:rPr lang="ru-RU" sz="3200" dirty="0" smtClean="0">
                <a:latin typeface="Georgia" pitchFamily="18" charset="0"/>
              </a:rPr>
              <a:t>  на рушниках,  </a:t>
            </a:r>
            <a:r>
              <a:rPr lang="ru-RU" sz="3200" dirty="0" err="1" smtClean="0">
                <a:latin typeface="Georgia" pitchFamily="18" charset="0"/>
              </a:rPr>
              <a:t>розписах</a:t>
            </a:r>
            <a:r>
              <a:rPr lang="ru-RU" sz="3200" dirty="0" smtClean="0">
                <a:latin typeface="Georgia" pitchFamily="18" charset="0"/>
              </a:rPr>
              <a:t>, </a:t>
            </a:r>
            <a:r>
              <a:rPr lang="ru-RU" sz="3200" dirty="0" err="1" smtClean="0">
                <a:latin typeface="Georgia" pitchFamily="18" charset="0"/>
              </a:rPr>
              <a:t>різьбленні</a:t>
            </a:r>
            <a:r>
              <a:rPr lang="ru-RU" sz="3200" dirty="0" smtClean="0">
                <a:latin typeface="Georgia" pitchFamily="18" charset="0"/>
              </a:rPr>
              <a:t>.  Особливо  </a:t>
            </a:r>
            <a:r>
              <a:rPr lang="ru-RU" sz="3200" dirty="0" err="1" smtClean="0">
                <a:latin typeface="Georgia" pitchFamily="18" charset="0"/>
              </a:rPr>
              <a:t>яскраві</a:t>
            </a:r>
            <a:r>
              <a:rPr lang="ru-RU" sz="3200" dirty="0">
                <a:latin typeface="Georgia" pitchFamily="18" charset="0"/>
              </a:rPr>
              <a:t> </a:t>
            </a:r>
            <a:r>
              <a:rPr lang="ru-RU" sz="3200" dirty="0" err="1" smtClean="0">
                <a:latin typeface="Georgia" pitchFamily="18" charset="0"/>
              </a:rPr>
              <a:t>орнаменти</a:t>
            </a:r>
            <a:r>
              <a:rPr lang="ru-RU" sz="3200" dirty="0" smtClean="0">
                <a:latin typeface="Georgia" pitchFamily="18" charset="0"/>
              </a:rPr>
              <a:t>  </a:t>
            </a:r>
            <a:r>
              <a:rPr lang="ru-RU" sz="3200" dirty="0" err="1" smtClean="0">
                <a:latin typeface="Georgia" pitchFamily="18" charset="0"/>
              </a:rPr>
              <a:t>писанок</a:t>
            </a:r>
            <a:r>
              <a:rPr lang="ru-RU" sz="3200" dirty="0" smtClean="0">
                <a:latin typeface="Georgia" pitchFamily="18" charset="0"/>
              </a:rPr>
              <a:t>. 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429000"/>
            <a:ext cx="2286016" cy="21189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Народне мистецтво України ВКонтак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76" y="3429000"/>
            <a:ext cx="2905124" cy="29051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%25D0%25BF%25D0%25B0%25D1%2581%25D1%2585%25D0%25B0-1270307622_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684351"/>
            <a:ext cx="2928926" cy="217364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286488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488" y="785794"/>
            <a:ext cx="6000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Georgia" pitchFamily="18" charset="0"/>
              </a:rPr>
              <a:t>Декоративні</a:t>
            </a:r>
            <a:r>
              <a:rPr lang="ru-RU" sz="3600" dirty="0" smtClean="0">
                <a:latin typeface="Georgia" pitchFamily="18" charset="0"/>
              </a:rPr>
              <a:t>  </a:t>
            </a:r>
            <a:r>
              <a:rPr lang="ru-RU" sz="3600" dirty="0" err="1" smtClean="0">
                <a:latin typeface="Georgia" pitchFamily="18" charset="0"/>
              </a:rPr>
              <a:t>візерунки</a:t>
            </a:r>
            <a:r>
              <a:rPr lang="ru-RU" sz="3600" dirty="0" smtClean="0">
                <a:latin typeface="Georgia" pitchFamily="18" charset="0"/>
              </a:rPr>
              <a:t>  з  </a:t>
            </a:r>
            <a:r>
              <a:rPr lang="ru-RU" sz="3600" dirty="0" err="1" smtClean="0">
                <a:latin typeface="Georgia" pitchFamily="18" charset="0"/>
              </a:rPr>
              <a:t>давніх-давен</a:t>
            </a:r>
            <a:r>
              <a:rPr lang="ru-RU" sz="3600" dirty="0" smtClean="0">
                <a:latin typeface="Georgia" pitchFamily="18" charset="0"/>
              </a:rPr>
              <a:t>  </a:t>
            </a:r>
            <a:r>
              <a:rPr lang="ru-RU" sz="3600" dirty="0" err="1" smtClean="0">
                <a:latin typeface="Georgia" pitchFamily="18" charset="0"/>
              </a:rPr>
              <a:t>мали</a:t>
            </a:r>
            <a:r>
              <a:rPr lang="ru-RU" sz="3600" dirty="0" smtClean="0">
                <a:latin typeface="Georgia" pitchFamily="18" charset="0"/>
              </a:rPr>
              <a:t>  </a:t>
            </a:r>
            <a:r>
              <a:rPr lang="ru-RU" sz="3600" dirty="0" err="1" smtClean="0">
                <a:latin typeface="Georgia" pitchFamily="18" charset="0"/>
              </a:rPr>
              <a:t>важливе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значення</a:t>
            </a:r>
            <a:r>
              <a:rPr lang="ru-RU" sz="3600" dirty="0" smtClean="0">
                <a:latin typeface="Georgia" pitchFamily="18" charset="0"/>
              </a:rPr>
              <a:t>  для  </a:t>
            </a:r>
            <a:r>
              <a:rPr lang="ru-RU" sz="3600" dirty="0" err="1" smtClean="0">
                <a:latin typeface="Georgia" pitchFamily="18" charset="0"/>
              </a:rPr>
              <a:t>слов’ян</a:t>
            </a:r>
            <a:r>
              <a:rPr lang="ru-RU" sz="3600" dirty="0" smtClean="0">
                <a:latin typeface="Georgia" pitchFamily="18" charset="0"/>
              </a:rPr>
              <a:t>.  Люди  </a:t>
            </a:r>
            <a:r>
              <a:rPr lang="ru-RU" sz="3600" dirty="0" err="1" smtClean="0">
                <a:latin typeface="Georgia" pitchFamily="18" charset="0"/>
              </a:rPr>
              <a:t>вірили</a:t>
            </a:r>
            <a:r>
              <a:rPr lang="ru-RU" sz="3600" dirty="0" smtClean="0">
                <a:latin typeface="Georgia" pitchFamily="18" charset="0"/>
              </a:rPr>
              <a:t>,  </a:t>
            </a:r>
            <a:r>
              <a:rPr lang="ru-RU" sz="3600" dirty="0" err="1" smtClean="0">
                <a:latin typeface="Georgia" pitchFamily="18" charset="0"/>
              </a:rPr>
              <a:t>що</a:t>
            </a:r>
            <a:r>
              <a:rPr lang="ru-RU" sz="3600" dirty="0" smtClean="0">
                <a:latin typeface="Georgia" pitchFamily="18" charset="0"/>
              </a:rPr>
              <a:t>  вони  </a:t>
            </a:r>
            <a:r>
              <a:rPr lang="ru-RU" sz="3600" dirty="0" err="1" smtClean="0">
                <a:latin typeface="Georgia" pitchFamily="18" charset="0"/>
              </a:rPr>
              <a:t>оберігають</a:t>
            </a:r>
            <a:r>
              <a:rPr lang="ru-RU" sz="3600" dirty="0" smtClean="0">
                <a:latin typeface="Georgia" pitchFamily="18" charset="0"/>
              </a:rPr>
              <a:t>  </a:t>
            </a:r>
            <a:r>
              <a:rPr lang="ru-RU" sz="3600" dirty="0" err="1" smtClean="0">
                <a:latin typeface="Georgia" pitchFamily="18" charset="0"/>
              </a:rPr>
              <a:t>від</a:t>
            </a:r>
            <a:r>
              <a:rPr lang="ru-RU" sz="3600" dirty="0" smtClean="0">
                <a:latin typeface="Georgia" pitchFamily="18" charset="0"/>
              </a:rPr>
              <a:t> </a:t>
            </a:r>
          </a:p>
          <a:p>
            <a:r>
              <a:rPr lang="ru-RU" sz="3600" dirty="0" smtClean="0">
                <a:latin typeface="Georgia" pitchFamily="18" charset="0"/>
              </a:rPr>
              <a:t>лиха,  </a:t>
            </a:r>
            <a:r>
              <a:rPr lang="ru-RU" sz="3600" dirty="0" err="1" smtClean="0">
                <a:latin typeface="Georgia" pitchFamily="18" charset="0"/>
              </a:rPr>
              <a:t>допомагають</a:t>
            </a:r>
            <a:r>
              <a:rPr lang="ru-RU" sz="3600" dirty="0" smtClean="0">
                <a:latin typeface="Georgia" pitchFamily="18" charset="0"/>
              </a:rPr>
              <a:t>  в  </a:t>
            </a:r>
            <a:r>
              <a:rPr lang="ru-RU" sz="3600" dirty="0" err="1" smtClean="0">
                <a:latin typeface="Georgia" pitchFamily="18" charset="0"/>
              </a:rPr>
              <a:t>побуті</a:t>
            </a:r>
            <a:r>
              <a:rPr lang="ru-RU" sz="3600" dirty="0" smtClean="0">
                <a:latin typeface="Georgia" pitchFamily="18" charset="0"/>
              </a:rPr>
              <a:t>  та  </a:t>
            </a:r>
            <a:r>
              <a:rPr lang="ru-RU" sz="3600" dirty="0" err="1" smtClean="0">
                <a:latin typeface="Georgia" pitchFamily="18" charset="0"/>
              </a:rPr>
              <a:t>праці</a:t>
            </a:r>
            <a:r>
              <a:rPr lang="ru-RU" sz="3600" dirty="0" smtClean="0">
                <a:latin typeface="Georgia" pitchFamily="18" charset="0"/>
              </a:rPr>
              <a:t>.  Часто  люди </a:t>
            </a:r>
            <a:r>
              <a:rPr lang="ru-RU" sz="3600" dirty="0" err="1" smtClean="0">
                <a:latin typeface="Georgia" pitchFamily="18" charset="0"/>
              </a:rPr>
              <a:t>використовували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знаки-символи</a:t>
            </a:r>
            <a:r>
              <a:rPr lang="ru-RU" sz="3600" dirty="0" smtClean="0">
                <a:latin typeface="Georgia" pitchFamily="18" charset="0"/>
              </a:rPr>
              <a:t>.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2864883" cy="6858000"/>
          </a:xfrm>
          <a:prstGeom prst="rect">
            <a:avLst/>
          </a:prstGeom>
        </p:spPr>
      </p:pic>
      <p:pic>
        <p:nvPicPr>
          <p:cNvPr id="2050" name="Picture 2" descr="C:\Users\Инна\Desktop\2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85728"/>
            <a:ext cx="6184225" cy="267760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Users\Инна\Desktop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143248"/>
            <a:ext cx="6622552" cy="17437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Users\Инна\Desktop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5104691"/>
            <a:ext cx="6355744" cy="175330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304</Words>
  <Application>Microsoft Office PowerPoint</Application>
  <PresentationFormat>Экран (4:3)</PresentationFormat>
  <Paragraphs>44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</cp:lastModifiedBy>
  <cp:revision>8</cp:revision>
  <dcterms:created xsi:type="dcterms:W3CDTF">2018-01-17T17:06:53Z</dcterms:created>
  <dcterms:modified xsi:type="dcterms:W3CDTF">2018-01-17T18:20:53Z</dcterms:modified>
</cp:coreProperties>
</file>