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2" r:id="rId3"/>
    <p:sldId id="266" r:id="rId4"/>
    <p:sldId id="265" r:id="rId5"/>
    <p:sldId id="273" r:id="rId6"/>
    <p:sldId id="259" r:id="rId7"/>
    <p:sldId id="257" r:id="rId8"/>
    <p:sldId id="284" r:id="rId9"/>
    <p:sldId id="281" r:id="rId10"/>
    <p:sldId id="277" r:id="rId11"/>
    <p:sldId id="275" r:id="rId12"/>
    <p:sldId id="306" r:id="rId13"/>
    <p:sldId id="258" r:id="rId14"/>
    <p:sldId id="303" r:id="rId15"/>
    <p:sldId id="305" r:id="rId16"/>
    <p:sldId id="304" r:id="rId17"/>
    <p:sldId id="272" r:id="rId1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FBD38"/>
    <a:srgbClr val="0033CC"/>
    <a:srgbClr val="008000"/>
    <a:srgbClr val="006666"/>
    <a:srgbClr val="990000"/>
    <a:srgbClr val="CC6600"/>
    <a:srgbClr val="FF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70" autoAdjust="0"/>
  </p:normalViewPr>
  <p:slideViewPr>
    <p:cSldViewPr>
      <p:cViewPr>
        <p:scale>
          <a:sx n="90" d="100"/>
          <a:sy n="90" d="100"/>
        </p:scale>
        <p:origin x="-57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10A2-0B99-4FB6-9C1A-7598303BCF8C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F43B-8587-466A-8535-797602CD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9EB4-0862-4096-A1C9-CA051A42F07E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C37E-3810-4027-B27D-36D44C338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77F1-22E3-4FAD-8F6E-438CCE6ED79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925E-0B37-4D3F-A63B-AEF94C00E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DDF36-3BBB-41D4-A6D6-6C5ECDA82A7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35FA-DAA6-495F-A106-C072DD87A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E073-D715-41D3-AB31-FAE30466EE1E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1FDC-A5BF-4A00-BDB1-D159FD147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3FC9-1B6E-4B50-968F-6FA5C608143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5AF8-7381-4029-B297-A144E6A67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B625-93D2-4ED8-B4B3-DB995E619FA2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CB8A-306A-4CFF-AF20-BBDDDD3B5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F4AB-2ED9-464A-85E0-C5EBB145F43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E768-9052-4C68-93C2-63AC0001F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4FCE-D4B6-419B-8222-D1C0D40F4138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ECB3-7CD1-45BC-AE8A-03ED954DC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033A-6F8E-4757-BE0E-A8D91BF136D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33CB-B33B-45B1-AEFF-E7E230A25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E2AD-6F13-4ADD-9CB2-E3445EEBB00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FD7F-325A-4993-ABED-EAEB5D993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63B83-C9BC-40EC-9E52-BF478B0D96CD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C48F3B-32E6-448B-B630-D35790A73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isha\Desktop\&#1042;&#1110;&#1076;&#1082;&#1088;&#1080;&#1090;&#1080;&#1081;%20&#1091;&#1088;&#1086;&#1082;\&#1060;&#1110;&#1079;&#1082;&#1091;&#1083;&#1100;&#1090;&#1093;&#1074;&#1080;&#1083;&#1080;&#1085;&#1082;&#1072;%20&#1056;&#1072;&#1081;&#1076;&#1091;&#1075;&#1072;%20(1)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ha\Desktop\&#1042;&#1110;&#1076;&#1082;&#1088;&#1080;&#1090;&#1080;&#1081;%20&#1091;&#1088;&#1086;&#1082;\utrennyaya-melodiya-muzyka-zhizni.mp3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ha\Desktop\&#1042;&#1110;&#1076;&#1082;&#1088;&#1080;&#1090;&#1080;&#1081;%20&#1091;&#1088;&#1086;&#1082;\utrennyaya-muzyka-relaks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170238" y="4508500"/>
            <a:ext cx="5973762" cy="14700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  <a:latin typeface="Bookman Old Style" pitchFamily="18" charset="0"/>
              </a:rPr>
              <a:t>Реалізація компетентнісного підходу в організації та проведенні літніх мовних таборів з учнями молодших класів</a:t>
            </a:r>
          </a:p>
        </p:txBody>
      </p:sp>
      <p:sp>
        <p:nvSpPr>
          <p:cNvPr id="3584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43200" y="6788150"/>
            <a:ext cx="100013" cy="698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800" smtClean="0">
              <a:solidFill>
                <a:srgbClr val="898989"/>
              </a:solidFill>
            </a:endParaRP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9351975"/>
              </p:ext>
            </p:extLst>
          </p:nvPr>
        </p:nvGraphicFramePr>
        <p:xfrm>
          <a:off x="0" y="0"/>
          <a:ext cx="9144000" cy="6872288"/>
        </p:xfrm>
        <a:graphic>
          <a:graphicData uri="http://schemas.openxmlformats.org/presentationml/2006/ole">
            <p:oleObj spid="_x0000_s35856" name="Слайд" r:id="rId3" imgW="4286932" imgH="321241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/>
          <a:lstStyle/>
          <a:p>
            <a:pPr indent="900430">
              <a:spcAft>
                <a:spcPts val="0"/>
              </a:spcAft>
            </a:pPr>
            <a:r>
              <a:rPr lang="uk-UA" sz="5400" b="1" dirty="0" smtClean="0">
                <a:solidFill>
                  <a:srgbClr val="0000FF"/>
                </a:solidFill>
                <a:latin typeface="Bookman Old Style"/>
                <a:ea typeface="Times New Roman"/>
              </a:rPr>
              <a:t>Гра</a:t>
            </a:r>
            <a:br>
              <a:rPr lang="uk-UA" sz="5400" b="1" dirty="0" smtClean="0">
                <a:solidFill>
                  <a:srgbClr val="0000FF"/>
                </a:solidFill>
                <a:latin typeface="Bookman Old Style"/>
                <a:ea typeface="Times New Roman"/>
              </a:rPr>
            </a:br>
            <a:r>
              <a:rPr lang="uk-UA" sz="5400" b="1" dirty="0" err="1" smtClean="0">
                <a:solidFill>
                  <a:srgbClr val="0000FF"/>
                </a:solidFill>
                <a:latin typeface="Bookman Old Style"/>
                <a:ea typeface="Times New Roman"/>
              </a:rPr>
              <a:t>“Прислів</a:t>
            </a:r>
            <a:r>
              <a:rPr lang="en-US" sz="5400" b="1" dirty="0" smtClean="0">
                <a:solidFill>
                  <a:srgbClr val="0000FF"/>
                </a:solidFill>
                <a:latin typeface="Bookman Old Style"/>
                <a:ea typeface="Times New Roman"/>
              </a:rPr>
              <a:t>’</a:t>
            </a:r>
            <a:r>
              <a:rPr lang="uk-UA" sz="5400" b="1" dirty="0" smtClean="0">
                <a:solidFill>
                  <a:srgbClr val="0000FF"/>
                </a:solidFill>
                <a:latin typeface="Bookman Old Style"/>
                <a:ea typeface="Times New Roman"/>
              </a:rPr>
              <a:t>я з </a:t>
            </a:r>
            <a:r>
              <a:rPr lang="uk-UA" sz="5400" b="1" dirty="0" err="1" smtClean="0">
                <a:solidFill>
                  <a:srgbClr val="0000FF"/>
                </a:solidFill>
                <a:latin typeface="Bookman Old Style"/>
                <a:ea typeface="Times New Roman"/>
              </a:rPr>
              <a:t>лего”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928802"/>
            <a:ext cx="2286016" cy="114300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сонце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929198"/>
            <a:ext cx="2286016" cy="114300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воскресає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429000"/>
            <a:ext cx="2286016" cy="1143008"/>
          </a:xfrm>
          <a:prstGeom prst="rect">
            <a:avLst/>
          </a:prstGeom>
          <a:solidFill>
            <a:srgbClr val="0FBD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гріє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929198"/>
            <a:ext cx="2286016" cy="11430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сонце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429000"/>
            <a:ext cx="2286016" cy="1143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сяє</a:t>
            </a:r>
            <a:endParaRPr lang="uk-UA" sz="4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1928802"/>
            <a:ext cx="2286016" cy="11430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</a:rPr>
              <a:t>природа</a:t>
            </a:r>
            <a:endParaRPr lang="uk-U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5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4800" b="1" dirty="0" err="1" smtClean="0">
                <a:solidFill>
                  <a:srgbClr val="0000FF"/>
                </a:solidFill>
                <a:latin typeface="Bookman Old Style"/>
                <a:ea typeface="Times New Roman"/>
                <a:cs typeface="Times New Roman"/>
              </a:rPr>
              <a:t>Фізкультхвилинка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pic>
        <p:nvPicPr>
          <p:cNvPr id="5" name="Фізкультхвилинка Райдуга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428736"/>
            <a:ext cx="6334167" cy="47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2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4800" b="1" dirty="0" smtClean="0">
                <a:solidFill>
                  <a:srgbClr val="0000FF"/>
                </a:solidFill>
                <a:latin typeface="Bookman Old Style"/>
                <a:ea typeface="Times New Roman"/>
                <a:cs typeface="Times New Roman"/>
              </a:rPr>
              <a:t>Робота за стратегією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2643182"/>
            <a:ext cx="6392752" cy="2857520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uk-UA" sz="5400" b="1" dirty="0" err="1" smtClean="0">
                <a:solidFill>
                  <a:prstClr val="black"/>
                </a:solidFill>
                <a:latin typeface="Arial" charset="0"/>
              </a:rPr>
              <a:t>“Що</a:t>
            </a:r>
            <a:r>
              <a:rPr lang="uk-UA" sz="5400" b="1" dirty="0" smtClean="0">
                <a:solidFill>
                  <a:prstClr val="black"/>
                </a:solidFill>
                <a:latin typeface="Arial" charset="0"/>
              </a:rPr>
              <a:t>? – Отже, що? – Що тепер?”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2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85728"/>
            <a:ext cx="6048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357290" y="214290"/>
            <a:ext cx="6072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2898775" algn="l"/>
              </a:tabLst>
            </a:pPr>
            <a:r>
              <a:rPr lang="uk-UA" sz="2800" b="1" dirty="0" smtClean="0">
                <a:solidFill>
                  <a:srgbClr val="0033CC"/>
                </a:solidFill>
                <a:latin typeface="Forte" pitchFamily="66" charset="0"/>
              </a:rPr>
              <a:t>Зображення природи в картинах відомих художників</a:t>
            </a:r>
            <a:endParaRPr lang="en-US" sz="2800" b="1" dirty="0">
              <a:solidFill>
                <a:srgbClr val="0033CC"/>
              </a:solidFill>
              <a:latin typeface="Forte" pitchFamily="66" charset="0"/>
            </a:endParaRPr>
          </a:p>
        </p:txBody>
      </p:sp>
      <p:pic>
        <p:nvPicPr>
          <p:cNvPr id="56322" name="Picture 2" descr="Результат пошуку зображень за запитом &quot;шишкін літо&quot;"/>
          <p:cNvPicPr>
            <a:picLocks noChangeAspect="1" noChangeArrowheads="1"/>
          </p:cNvPicPr>
          <p:nvPr/>
        </p:nvPicPr>
        <p:blipFill>
          <a:blip r:embed="rId2"/>
          <a:srcRect b="11538"/>
          <a:stretch>
            <a:fillRect/>
          </a:stretch>
        </p:blipFill>
        <p:spPr bwMode="auto">
          <a:xfrm>
            <a:off x="1142975" y="1285860"/>
            <a:ext cx="4813455" cy="5286412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143636" y="3000372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І.Шишкін</a:t>
            </a:r>
            <a:endParaRPr 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лісі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85728"/>
            <a:ext cx="6048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428860" y="5500702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Гордєєва</a:t>
            </a:r>
            <a:endParaRPr 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Літній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день»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Літній д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94536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85728"/>
            <a:ext cx="6048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4514" name="Picture 2" descr="Результат пошуку зображень за запитом &quot;квітка петриків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4449428" cy="43514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571480"/>
            <a:ext cx="6291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Квітка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Петриківки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utrennyaya-melodiya-muzyka-zhiz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868" y="142873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85728"/>
            <a:ext cx="6048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8596" y="2428868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Сьогоднішній урок навчив мене ...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Прочитаний твір спонукає мене ...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Найцікавішим завданням було ...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5601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Незавершене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речення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428868"/>
            <a:ext cx="6926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Дякую за увагу!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endParaRPr lang="uk-UA" b="1" i="1" dirty="0" smtClean="0"/>
          </a:p>
          <a:p>
            <a:pPr>
              <a:buNone/>
            </a:pPr>
            <a:endParaRPr lang="uk-UA" b="1" i="1" dirty="0" smtClean="0"/>
          </a:p>
          <a:p>
            <a:pPr>
              <a:buNone/>
            </a:pPr>
            <a:endParaRPr lang="uk-UA" b="1" i="1" dirty="0" smtClean="0"/>
          </a:p>
          <a:p>
            <a:pPr>
              <a:buNone/>
            </a:pPr>
            <a:r>
              <a:rPr lang="uk-UA" b="1" i="1" dirty="0" smtClean="0"/>
              <a:t>      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142984"/>
            <a:ext cx="7500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latin typeface="Franklin Gothic Medium" pitchFamily="34" charset="0"/>
              </a:rPr>
              <a:t>Голова - щоб слухати.</a:t>
            </a:r>
          </a:p>
          <a:p>
            <a:pPr algn="ctr"/>
            <a:r>
              <a:rPr lang="uk-UA" sz="4400" dirty="0" smtClean="0">
                <a:latin typeface="Franklin Gothic Medium" pitchFamily="34" charset="0"/>
              </a:rPr>
              <a:t>Вуха - щоб чути.</a:t>
            </a:r>
          </a:p>
          <a:p>
            <a:pPr algn="ctr"/>
            <a:r>
              <a:rPr lang="uk-UA" sz="4400" dirty="0" smtClean="0">
                <a:latin typeface="Franklin Gothic Medium" pitchFamily="34" charset="0"/>
              </a:rPr>
              <a:t>Очі - щоб бачити.</a:t>
            </a:r>
          </a:p>
          <a:p>
            <a:pPr algn="ctr"/>
            <a:r>
              <a:rPr lang="uk-UA" sz="4400" dirty="0" smtClean="0">
                <a:latin typeface="Franklin Gothic Medium" pitchFamily="34" charset="0"/>
              </a:rPr>
              <a:t>Руки - щоб їх піднімати.</a:t>
            </a:r>
          </a:p>
          <a:p>
            <a:pPr algn="ctr"/>
            <a:r>
              <a:rPr lang="uk-UA" sz="4400" dirty="0" smtClean="0">
                <a:latin typeface="Franklin Gothic Medium" pitchFamily="34" charset="0"/>
              </a:rPr>
              <a:t>Серце - щоб усе відчувати і сприймати.</a:t>
            </a:r>
            <a:endParaRPr lang="uk-UA" sz="44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8715436" cy="3849291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4800" b="1" dirty="0" smtClean="0">
                <a:solidFill>
                  <a:srgbClr val="0000FF"/>
                </a:solidFill>
                <a:latin typeface="Bookman Old Style" pitchFamily="18" charset="0"/>
              </a:rPr>
              <a:t>Сонце гріє – аж пече,</a:t>
            </a: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00FF"/>
                </a:solidFill>
                <a:latin typeface="Bookman Old Style" pitchFamily="18" charset="0"/>
              </a:rPr>
              <a:t>з сома в морі піт тече,</a:t>
            </a: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00FF"/>
                </a:solidFill>
                <a:latin typeface="Bookman Old Style" pitchFamily="18" charset="0"/>
              </a:rPr>
              <a:t>радить сому сонний кит:</a:t>
            </a: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00FF"/>
                </a:solidFill>
                <a:latin typeface="Bookman Old Style" pitchFamily="18" charset="0"/>
              </a:rPr>
              <a:t>- Покупатись, соме, слід!</a:t>
            </a:r>
            <a:endParaRPr lang="ru-RU" sz="4800" b="1" dirty="0">
              <a:latin typeface="Bookman Old Style" pitchFamily="18" charset="0"/>
            </a:endParaRPr>
          </a:p>
          <a:p>
            <a:pPr marL="0" indent="0">
              <a:buNone/>
            </a:pPr>
            <a:endParaRPr lang="ru-RU" sz="4800" b="1" dirty="0" smtClean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00042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Скоромовка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2143116"/>
            <a:ext cx="345367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alt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ЛІТО</a:t>
            </a:r>
            <a:endParaRPr lang="uk-UA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785794"/>
            <a:ext cx="1500198" cy="92869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3857628"/>
            <a:ext cx="1500198" cy="92869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2357430"/>
            <a:ext cx="1500198" cy="92869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2357430"/>
            <a:ext cx="1500198" cy="92869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785794"/>
            <a:ext cx="1500198" cy="92869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3786190"/>
            <a:ext cx="1500198" cy="92869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3428992" y="185736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357422" y="27146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250397" y="3321843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0"/>
          </p:cNvCxnSpPr>
          <p:nvPr/>
        </p:nvCxnSpPr>
        <p:spPr>
          <a:xfrm rot="16200000" flipH="1">
            <a:off x="5125646" y="3303985"/>
            <a:ext cx="642940" cy="321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0" idx="1"/>
          </p:cNvCxnSpPr>
          <p:nvPr/>
        </p:nvCxnSpPr>
        <p:spPr>
          <a:xfrm>
            <a:off x="5572132" y="2786058"/>
            <a:ext cx="107157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2"/>
          </p:cNvCxnSpPr>
          <p:nvPr/>
        </p:nvCxnSpPr>
        <p:spPr>
          <a:xfrm rot="5400000" flipH="1" flipV="1">
            <a:off x="4839892" y="1875224"/>
            <a:ext cx="642942" cy="321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81988" cy="98744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0033CC"/>
                </a:solidFill>
                <a:latin typeface="Bookman Old Style" pitchFamily="18" charset="0"/>
              </a:rPr>
              <a:t>Тема уроку:</a:t>
            </a:r>
            <a:endParaRPr lang="ru-RU" dirty="0" smtClean="0">
              <a:solidFill>
                <a:srgbClr val="0033CC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14348" y="1500174"/>
            <a:ext cx="77153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Garamond" pitchFamily="18" charset="0"/>
              </a:rPr>
              <a:t>Марко Вовчок </a:t>
            </a:r>
          </a:p>
          <a:p>
            <a:pPr algn="ctr"/>
            <a:r>
              <a:rPr lang="uk-UA" sz="6600" b="1" dirty="0" err="1" smtClean="0">
                <a:solidFill>
                  <a:srgbClr val="7030A0"/>
                </a:solidFill>
                <a:latin typeface="Garamond" pitchFamily="18" charset="0"/>
              </a:rPr>
              <a:t>“Літній</a:t>
            </a:r>
            <a:r>
              <a:rPr lang="uk-UA" sz="6600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uk-UA" sz="6600" b="1" dirty="0" err="1" smtClean="0">
                <a:solidFill>
                  <a:srgbClr val="7030A0"/>
                </a:solidFill>
                <a:latin typeface="Garamond" pitchFamily="18" charset="0"/>
              </a:rPr>
              <a:t>ранок”</a:t>
            </a:r>
            <a:r>
              <a:rPr lang="uk-UA" sz="6600" b="1" dirty="0" smtClean="0">
                <a:solidFill>
                  <a:srgbClr val="7030A0"/>
                </a:solidFill>
                <a:latin typeface="Garamond" pitchFamily="18" charset="0"/>
              </a:rPr>
              <a:t>.</a:t>
            </a:r>
          </a:p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Garamond" pitchFamily="18" charset="0"/>
              </a:rPr>
              <a:t>Казкова квітка Петриківки.</a:t>
            </a:r>
            <a:endParaRPr lang="en-US" sz="6600" dirty="0">
              <a:solidFill>
                <a:srgbClr val="FF33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000100" y="214290"/>
            <a:ext cx="6543691" cy="12969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Довідкове бюро </a:t>
            </a:r>
          </a:p>
        </p:txBody>
      </p:sp>
      <p:pic>
        <p:nvPicPr>
          <p:cNvPr id="57346" name="Picture 2" descr="Результат пошуку зображень за запитом &quot;марко вовчо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88245"/>
            <a:ext cx="4286280" cy="4884027"/>
          </a:xfrm>
          <a:prstGeom prst="rect">
            <a:avLst/>
          </a:prstGeom>
          <a:noFill/>
        </p:spPr>
      </p:pic>
      <p:pic>
        <p:nvPicPr>
          <p:cNvPr id="5" name="utrennyaya-muzyka-rela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1428736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900430">
              <a:spcAft>
                <a:spcPts val="0"/>
              </a:spcAft>
            </a:pPr>
            <a:r>
              <a:rPr lang="uk-UA" b="1" dirty="0" smtClean="0">
                <a:solidFill>
                  <a:srgbClr val="0000FF"/>
                </a:solidFill>
                <a:latin typeface="Bookman Old Style"/>
                <a:ea typeface="Times New Roman"/>
              </a:rPr>
              <a:t>Читання луною</a:t>
            </a:r>
            <a:endParaRPr lang="ru-RU" b="1" dirty="0" smtClean="0">
              <a:solidFill>
                <a:srgbClr val="008080"/>
              </a:solidFill>
              <a:latin typeface="Bookman Old Style" pitchFamily="18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142976" y="1500174"/>
            <a:ext cx="7043758" cy="3087794"/>
          </a:xfrm>
        </p:spPr>
        <p:txBody>
          <a:bodyPr numCol="2"/>
          <a:lstStyle/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луки</a:t>
            </a:r>
          </a:p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пташки</a:t>
            </a:r>
          </a:p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схованок</a:t>
            </a:r>
          </a:p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здіймається</a:t>
            </a:r>
          </a:p>
          <a:p>
            <a:pPr eaLnBrk="1" hangingPunct="1">
              <a:buFont typeface="Arial" charset="0"/>
              <a:buNone/>
            </a:pPr>
            <a:endParaRPr lang="uk-UA" sz="4400" b="1" dirty="0" smtClean="0"/>
          </a:p>
          <a:p>
            <a:pPr eaLnBrk="1" hangingPunct="1">
              <a:buFont typeface="Arial" charset="0"/>
              <a:buNone/>
            </a:pPr>
            <a:endParaRPr lang="uk-UA" sz="4400" b="1" dirty="0" smtClean="0"/>
          </a:p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росяними</a:t>
            </a:r>
          </a:p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навкруги</a:t>
            </a:r>
          </a:p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життєдайного</a:t>
            </a:r>
          </a:p>
          <a:p>
            <a:pPr eaLnBrk="1" hangingPunct="1">
              <a:buFont typeface="Arial" charset="0"/>
              <a:buNone/>
            </a:pPr>
            <a:r>
              <a:rPr lang="uk-UA" sz="4400" b="1" dirty="0" smtClean="0"/>
              <a:t>прокидається</a:t>
            </a:r>
          </a:p>
          <a:p>
            <a:pPr eaLnBrk="1" hangingPunct="1">
              <a:buFont typeface="Arial" charset="0"/>
              <a:buNone/>
            </a:pPr>
            <a:endParaRPr lang="en-US" b="1" dirty="0" smtClean="0"/>
          </a:p>
          <a:p>
            <a:pPr eaLnBrk="1" hangingPunct="1">
              <a:buFont typeface="Arial" charset="0"/>
              <a:buNone/>
            </a:pPr>
            <a:endParaRPr lang="ru-RU" sz="2200" dirty="0" smtClean="0">
              <a:solidFill>
                <a:srgbClr val="00808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  <a:latin typeface="Bookman Old Style"/>
                <a:ea typeface="Times New Roman"/>
              </a:rPr>
              <a:t>Гра</a:t>
            </a:r>
            <a:br>
              <a:rPr lang="uk-UA" b="1" dirty="0" smtClean="0">
                <a:solidFill>
                  <a:srgbClr val="0000FF"/>
                </a:solidFill>
                <a:latin typeface="Bookman Old Style"/>
                <a:ea typeface="Times New Roman"/>
              </a:rPr>
            </a:br>
            <a:r>
              <a:rPr lang="uk-UA" b="1" dirty="0" err="1" smtClean="0">
                <a:solidFill>
                  <a:srgbClr val="0000FF"/>
                </a:solidFill>
                <a:latin typeface="Bookman Old Style"/>
                <a:ea typeface="Times New Roman"/>
              </a:rPr>
              <a:t>“Літературознавці”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7583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3600" b="1" dirty="0" smtClean="0"/>
              <a:t>  - знайди порівняння;</a:t>
            </a:r>
          </a:p>
          <a:p>
            <a:pPr>
              <a:buNone/>
            </a:pPr>
            <a:r>
              <a:rPr lang="uk-UA" sz="3600" b="1" dirty="0" smtClean="0"/>
              <a:t>  - добери епітети.</a:t>
            </a:r>
            <a:endParaRPr lang="en-US" sz="3600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3250" name="Picture 2" descr="Результат пошуку зображень за запитом &quot;дитина з книжко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8"/>
            <a:ext cx="4929222" cy="3561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46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0000FF"/>
                </a:solidFill>
                <a:latin typeface="Bookman Old Style"/>
                <a:ea typeface="Times New Roman"/>
                <a:cs typeface="Times New Roman"/>
              </a:rPr>
              <a:t>Гра</a:t>
            </a:r>
            <a:br>
              <a:rPr lang="uk-UA" sz="5400" b="1" dirty="0" smtClean="0">
                <a:solidFill>
                  <a:srgbClr val="0000FF"/>
                </a:solidFill>
                <a:latin typeface="Bookman Old Style"/>
                <a:ea typeface="Times New Roman"/>
                <a:cs typeface="Times New Roman"/>
              </a:rPr>
            </a:br>
            <a:r>
              <a:rPr lang="uk-UA" sz="5400" b="1" dirty="0" err="1" smtClean="0">
                <a:solidFill>
                  <a:srgbClr val="0000FF"/>
                </a:solidFill>
                <a:latin typeface="Bookman Old Style"/>
                <a:ea typeface="Times New Roman"/>
                <a:cs typeface="Times New Roman"/>
              </a:rPr>
              <a:t>“Пошуковці”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14554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 smtClean="0">
                <a:solidFill>
                  <a:prstClr val="black"/>
                </a:solidFill>
              </a:rPr>
              <a:t>   Знайди речення зі словами: </a:t>
            </a:r>
            <a:r>
              <a:rPr lang="uk-UA" sz="3600" b="1" dirty="0" err="1" smtClean="0">
                <a:solidFill>
                  <a:prstClr val="black"/>
                </a:solidFill>
              </a:rPr>
              <a:t>“пеленою”</a:t>
            </a:r>
            <a:r>
              <a:rPr lang="uk-UA" sz="3600" b="1" dirty="0" smtClean="0">
                <a:solidFill>
                  <a:prstClr val="black"/>
                </a:solidFill>
              </a:rPr>
              <a:t>, </a:t>
            </a:r>
            <a:r>
              <a:rPr lang="uk-UA" sz="3600" b="1" dirty="0" err="1" smtClean="0">
                <a:solidFill>
                  <a:prstClr val="black"/>
                </a:solidFill>
              </a:rPr>
              <a:t>“гори”</a:t>
            </a:r>
            <a:r>
              <a:rPr lang="uk-UA" sz="3600" b="1" dirty="0" smtClean="0">
                <a:solidFill>
                  <a:prstClr val="black"/>
                </a:solidFill>
              </a:rPr>
              <a:t>, </a:t>
            </a:r>
            <a:r>
              <a:rPr lang="uk-UA" sz="3600" b="1" dirty="0" err="1" smtClean="0">
                <a:solidFill>
                  <a:prstClr val="black"/>
                </a:solidFill>
              </a:rPr>
              <a:t>“пташки”</a:t>
            </a:r>
            <a:r>
              <a:rPr lang="uk-UA" sz="3600" b="1" dirty="0" smtClean="0">
                <a:solidFill>
                  <a:prstClr val="black"/>
                </a:solidFill>
              </a:rPr>
              <a:t>, </a:t>
            </a:r>
            <a:r>
              <a:rPr lang="uk-UA" sz="3600" b="1" dirty="0" err="1" smtClean="0">
                <a:solidFill>
                  <a:prstClr val="black"/>
                </a:solidFill>
              </a:rPr>
              <a:t>“луки”</a:t>
            </a:r>
            <a:r>
              <a:rPr lang="uk-UA" sz="3600" b="1" dirty="0" smtClean="0">
                <a:solidFill>
                  <a:prstClr val="black"/>
                </a:solidFill>
              </a:rPr>
              <a:t>, </a:t>
            </a:r>
            <a:r>
              <a:rPr lang="uk-UA" sz="3600" b="1" dirty="0" err="1" smtClean="0">
                <a:solidFill>
                  <a:prstClr val="black"/>
                </a:solidFill>
              </a:rPr>
              <a:t>“жвавості”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2226" name="AutoShape 2" descr="Результат пошуку зображень за запитом &quot;дитина з лупо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228" name="AutoShape 4" descr="Результат пошуку зображень за запитом &quot;дитина з лупо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690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ія про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проект</Template>
  <TotalTime>516</TotalTime>
  <Words>199</Words>
  <Application>Microsoft Office PowerPoint</Application>
  <PresentationFormat>Экран (4:3)</PresentationFormat>
  <Paragraphs>60</Paragraphs>
  <Slides>17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презентація проект</vt:lpstr>
      <vt:lpstr>Слайд</vt:lpstr>
      <vt:lpstr>Реалізація компетентнісного підходу в організації та проведенні літніх мовних таборів з учнями молодших класів</vt:lpstr>
      <vt:lpstr>Слайд 2</vt:lpstr>
      <vt:lpstr>Слайд 3</vt:lpstr>
      <vt:lpstr>Слайд 4</vt:lpstr>
      <vt:lpstr>Тема уроку:</vt:lpstr>
      <vt:lpstr>Слайд 6</vt:lpstr>
      <vt:lpstr>Читання луною</vt:lpstr>
      <vt:lpstr>Гра “Літературознавці”</vt:lpstr>
      <vt:lpstr>Гра “Пошуковці”</vt:lpstr>
      <vt:lpstr>Гра “Прислів’я з лего”</vt:lpstr>
      <vt:lpstr>  Фізкультхвилинка </vt:lpstr>
      <vt:lpstr>  Робота за стратегією 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компетентнісного підходу в організації та проведенні літніх мовних таборів з учнями молодших класів</dc:title>
  <dc:creator>Гуменюк</dc:creator>
  <cp:lastModifiedBy>Михайло</cp:lastModifiedBy>
  <cp:revision>54</cp:revision>
  <cp:lastPrinted>2016-06-16T12:01:53Z</cp:lastPrinted>
  <dcterms:created xsi:type="dcterms:W3CDTF">2015-07-02T04:46:59Z</dcterms:created>
  <dcterms:modified xsi:type="dcterms:W3CDTF">2019-12-05T19:52:24Z</dcterms:modified>
</cp:coreProperties>
</file>