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0" r:id="rId9"/>
    <p:sldId id="263" r:id="rId10"/>
    <p:sldId id="264" r:id="rId11"/>
    <p:sldId id="265" r:id="rId12"/>
    <p:sldId id="271" r:id="rId13"/>
    <p:sldId id="272" r:id="rId14"/>
    <p:sldId id="273" r:id="rId15"/>
    <p:sldId id="274" r:id="rId16"/>
    <p:sldId id="267" r:id="rId17"/>
    <p:sldId id="268" r:id="rId18"/>
    <p:sldId id="269" r:id="rId19"/>
    <p:sldId id="276" r:id="rId20"/>
    <p:sldId id="275" r:id="rId21"/>
    <p:sldId id="279" r:id="rId22"/>
    <p:sldId id="277" r:id="rId23"/>
    <p:sldId id="278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12.01.2020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12.01.2020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12.01.2020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12.01.2020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12.01.2020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A%D0%BE%D1%86%D1%8E%D0%B1%D0%B8%D0%BD%D1%81%D1%8C%D0%BA%D0%B8%D0%B9_%D0%9C%D0%B8%D1%85%D0%B0%D0%B9%D0%BB%D0%BE_%D0%9C%D0%B8%D1%85%D0%B0%D0%B9%D0%BB%D0%BE%D0%B2%D0%B8%D1%87" TargetMode="External"/><Relationship Id="rId2" Type="http://schemas.openxmlformats.org/officeDocument/2006/relationships/hyperlink" Target="https://uk.wikipedia.org/wiki/%D0%86%D0%BC%D0%BF%D1%80%D0%B5%D1%81%D1%96%D0%BE%D0%BD%D1%96%D0%B7%D0%B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uk.wikipedia.org/wiki/%D0%A7%D0%B5%D1%80%D0%BD%D1%96%D0%B3%D1%96%D0%B2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uk.wikipedia.org/wiki/%D0%9C%D0%B8%D1%82%D0%B5%D1%86%D1%8C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uk.wikipedia.org/wiki/%D0%A1%D0%B2%D1%96%D0%B4%D0%BE%D0%BC%D1%96%D1%81%D1%82%D1%8C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1571612"/>
            <a:ext cx="6172200" cy="3446950"/>
          </a:xfrm>
        </p:spPr>
        <p:txBody>
          <a:bodyPr>
            <a:normAutofit/>
          </a:bodyPr>
          <a:lstStyle/>
          <a:p>
            <a:r>
              <a:rPr lang="ru-RU" dirty="0" err="1" smtClean="0">
                <a:solidFill>
                  <a:srgbClr val="002060"/>
                </a:solidFill>
              </a:rPr>
              <a:t>Майстерн</a:t>
            </a:r>
            <a:r>
              <a:rPr lang="uk-UA" dirty="0" err="1" smtClean="0">
                <a:solidFill>
                  <a:srgbClr val="002060"/>
                </a:solidFill>
              </a:rPr>
              <a:t>ість</a:t>
            </a:r>
            <a:r>
              <a:rPr lang="uk-UA" dirty="0" smtClean="0">
                <a:solidFill>
                  <a:srgbClr val="002060"/>
                </a:solidFill>
              </a:rPr>
              <a:t> психологічного аналізу внутрішнього світу людини в етюді М. Коцюбинського</a:t>
            </a:r>
            <a:br>
              <a:rPr lang="uk-UA" dirty="0" smtClean="0">
                <a:solidFill>
                  <a:srgbClr val="002060"/>
                </a:solidFill>
              </a:rPr>
            </a:br>
            <a:r>
              <a:rPr lang="uk-UA" dirty="0" smtClean="0">
                <a:solidFill>
                  <a:srgbClr val="002060"/>
                </a:solidFill>
              </a:rPr>
              <a:t>“ Цвіт </a:t>
            </a:r>
            <a:r>
              <a:rPr lang="uk-UA" dirty="0" err="1" smtClean="0">
                <a:solidFill>
                  <a:srgbClr val="002060"/>
                </a:solidFill>
              </a:rPr>
              <a:t>яблуні”</a:t>
            </a:r>
            <a:r>
              <a:rPr lang="uk-UA" dirty="0" smtClean="0">
                <a:solidFill>
                  <a:srgbClr val="002060"/>
                </a:solidFill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Підготувала вчитель </a:t>
            </a:r>
            <a:r>
              <a:rPr lang="uk-UA" dirty="0" err="1" smtClean="0">
                <a:solidFill>
                  <a:srgbClr val="FF0000"/>
                </a:solidFill>
              </a:rPr>
              <a:t>Красносільської</a:t>
            </a:r>
            <a:r>
              <a:rPr lang="uk-UA" dirty="0" smtClean="0">
                <a:solidFill>
                  <a:srgbClr val="FF0000"/>
                </a:solidFill>
              </a:rPr>
              <a:t> </a:t>
            </a:r>
            <a:r>
              <a:rPr lang="uk-UA" smtClean="0">
                <a:solidFill>
                  <a:srgbClr val="FF0000"/>
                </a:solidFill>
              </a:rPr>
              <a:t>ЗШ </a:t>
            </a:r>
            <a:endParaRPr lang="uk-UA" smtClean="0">
              <a:solidFill>
                <a:srgbClr val="FF0000"/>
              </a:solidFill>
            </a:endParaRPr>
          </a:p>
          <a:p>
            <a:r>
              <a:rPr lang="uk-UA" smtClean="0">
                <a:solidFill>
                  <a:srgbClr val="FF0000"/>
                </a:solidFill>
              </a:rPr>
              <a:t>І- </a:t>
            </a:r>
            <a:r>
              <a:rPr lang="uk-UA" dirty="0" smtClean="0">
                <a:solidFill>
                  <a:srgbClr val="FF0000"/>
                </a:solidFill>
              </a:rPr>
              <a:t>ІІІ ступенів</a:t>
            </a:r>
          </a:p>
          <a:p>
            <a:r>
              <a:rPr lang="uk-UA" dirty="0" err="1" smtClean="0">
                <a:solidFill>
                  <a:srgbClr val="FF0000"/>
                </a:solidFill>
              </a:rPr>
              <a:t>КЗ</a:t>
            </a:r>
            <a:r>
              <a:rPr lang="uk-UA" dirty="0" smtClean="0">
                <a:solidFill>
                  <a:srgbClr val="FF0000"/>
                </a:solidFill>
              </a:rPr>
              <a:t> “ </a:t>
            </a:r>
            <a:r>
              <a:rPr lang="uk-UA" dirty="0" err="1" smtClean="0">
                <a:solidFill>
                  <a:srgbClr val="FF0000"/>
                </a:solidFill>
              </a:rPr>
              <a:t>Красносільське</a:t>
            </a:r>
            <a:r>
              <a:rPr lang="uk-UA" dirty="0" smtClean="0">
                <a:solidFill>
                  <a:srgbClr val="FF0000"/>
                </a:solidFill>
              </a:rPr>
              <a:t> НВО”</a:t>
            </a:r>
          </a:p>
          <a:p>
            <a:r>
              <a:rPr lang="uk-UA" dirty="0" smtClean="0">
                <a:solidFill>
                  <a:srgbClr val="FF0000"/>
                </a:solidFill>
              </a:rPr>
              <a:t>УЛЬЯНИЧ ВАЛЕРІЯ БОРИСІВНА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User\Desktop\картинки\Без названия (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428604"/>
            <a:ext cx="2466975" cy="1847850"/>
          </a:xfrm>
          <a:prstGeom prst="rect">
            <a:avLst/>
          </a:prstGeom>
          <a:noFill/>
        </p:spPr>
      </p:pic>
      <p:pic>
        <p:nvPicPr>
          <p:cNvPr id="1027" name="Picture 3" descr="C:\Users\User\Desktop\картинки\images (3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500042"/>
            <a:ext cx="2190753" cy="25460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b="1" dirty="0" smtClean="0">
                <a:solidFill>
                  <a:srgbClr val="C00000"/>
                </a:solidFill>
              </a:rPr>
              <a:t>Що таке неоромантизм?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Неоромантизм</a:t>
            </a:r>
            <a:r>
              <a:rPr lang="ru-RU" dirty="0" smtClean="0">
                <a:solidFill>
                  <a:srgbClr val="C00000"/>
                </a:solidFill>
              </a:rPr>
              <a:t> </a:t>
            </a:r>
            <a:r>
              <a:rPr lang="ru-RU" dirty="0" smtClean="0"/>
              <a:t>- </a:t>
            </a:r>
            <a:r>
              <a:rPr lang="ru-RU" dirty="0" err="1" smtClean="0"/>
              <a:t>стильова</a:t>
            </a:r>
            <a:r>
              <a:rPr lang="ru-RU" dirty="0" smtClean="0"/>
              <a:t> </a:t>
            </a:r>
            <a:r>
              <a:rPr lang="ru-RU" dirty="0" err="1" smtClean="0"/>
              <a:t>хвиля</a:t>
            </a:r>
            <a:r>
              <a:rPr lang="ru-RU" dirty="0" smtClean="0"/>
              <a:t> </a:t>
            </a:r>
            <a:r>
              <a:rPr lang="ru-RU" dirty="0" err="1" smtClean="0"/>
              <a:t>модернізму</a:t>
            </a:r>
            <a:r>
              <a:rPr lang="ru-RU" dirty="0" smtClean="0"/>
              <a:t> </a:t>
            </a:r>
            <a:r>
              <a:rPr lang="ru-RU" dirty="0" err="1" smtClean="0"/>
              <a:t>визначальною</a:t>
            </a:r>
            <a:r>
              <a:rPr lang="ru-RU" dirty="0" smtClean="0"/>
              <a:t> </a:t>
            </a:r>
            <a:r>
              <a:rPr lang="ru-RU" dirty="0" err="1" smtClean="0"/>
              <a:t>рисою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подолання</a:t>
            </a:r>
            <a:r>
              <a:rPr lang="ru-RU" dirty="0" smtClean="0"/>
              <a:t> </a:t>
            </a:r>
            <a:r>
              <a:rPr lang="ru-RU" dirty="0" err="1" smtClean="0"/>
              <a:t>розриву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дійсністю</a:t>
            </a:r>
            <a:r>
              <a:rPr lang="ru-RU" dirty="0" smtClean="0"/>
              <a:t> та </a:t>
            </a:r>
            <a:r>
              <a:rPr lang="ru-RU" dirty="0" err="1" smtClean="0"/>
              <a:t>ідеалом</a:t>
            </a:r>
            <a:r>
              <a:rPr lang="ru-RU" dirty="0" smtClean="0"/>
              <a:t>, </a:t>
            </a:r>
            <a:r>
              <a:rPr lang="ru-RU" dirty="0" err="1" smtClean="0"/>
              <a:t>характерним</a:t>
            </a:r>
            <a:r>
              <a:rPr lang="ru-RU" dirty="0" smtClean="0"/>
              <a:t> для романтизму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могутній</a:t>
            </a:r>
            <a:r>
              <a:rPr lang="ru-RU" dirty="0" smtClean="0"/>
              <a:t> </a:t>
            </a:r>
            <a:r>
              <a:rPr lang="ru-RU" dirty="0" err="1" smtClean="0"/>
              <a:t>силі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 (</a:t>
            </a:r>
            <a:r>
              <a:rPr lang="ru-RU" dirty="0" err="1" smtClean="0"/>
              <a:t>надособистість</a:t>
            </a:r>
            <a:r>
              <a:rPr lang="ru-RU" dirty="0" smtClean="0"/>
              <a:t>), </a:t>
            </a:r>
            <a:r>
              <a:rPr lang="ru-RU" dirty="0" err="1" smtClean="0"/>
              <a:t>здатно</a:t>
            </a:r>
            <a:r>
              <a:rPr lang="ru-RU" dirty="0" smtClean="0"/>
              <a:t> </a:t>
            </a:r>
            <a:r>
              <a:rPr lang="ru-RU" dirty="0" err="1" smtClean="0"/>
              <a:t>перетворити</a:t>
            </a:r>
            <a:r>
              <a:rPr lang="ru-RU" dirty="0" smtClean="0"/>
              <a:t> </a:t>
            </a:r>
            <a:r>
              <a:rPr lang="ru-RU" dirty="0" err="1" smtClean="0"/>
              <a:t>бажане</a:t>
            </a:r>
            <a:r>
              <a:rPr lang="ru-RU" dirty="0" smtClean="0"/>
              <a:t> на </a:t>
            </a:r>
            <a:r>
              <a:rPr lang="ru-RU" dirty="0" err="1" smtClean="0"/>
              <a:t>дійсне</a:t>
            </a:r>
            <a:r>
              <a:rPr lang="ru-RU" dirty="0" smtClean="0"/>
              <a:t>. </a:t>
            </a:r>
            <a:r>
              <a:rPr lang="ru-RU" dirty="0" err="1" smtClean="0"/>
              <a:t>Представники</a:t>
            </a:r>
            <a:r>
              <a:rPr lang="ru-RU" dirty="0" smtClean="0"/>
              <a:t> : Кнут </a:t>
            </a:r>
            <a:r>
              <a:rPr lang="ru-RU" dirty="0" err="1" smtClean="0"/>
              <a:t>Тамсон</a:t>
            </a:r>
            <a:r>
              <a:rPr lang="ru-RU" dirty="0" smtClean="0"/>
              <a:t>, </a:t>
            </a:r>
            <a:r>
              <a:rPr lang="ru-RU" dirty="0" err="1" smtClean="0"/>
              <a:t>Стівенсон</a:t>
            </a:r>
            <a:r>
              <a:rPr lang="ru-RU" dirty="0" smtClean="0"/>
              <a:t>, </a:t>
            </a:r>
            <a:r>
              <a:rPr lang="ru-RU" dirty="0" err="1" smtClean="0"/>
              <a:t>Кіплінг</a:t>
            </a:r>
            <a:r>
              <a:rPr lang="ru-RU" dirty="0" smtClean="0"/>
              <a:t>, Леся </a:t>
            </a:r>
            <a:r>
              <a:rPr lang="ru-RU" dirty="0" err="1" smtClean="0"/>
              <a:t>Українка</a:t>
            </a:r>
            <a:r>
              <a:rPr lang="ru-RU" dirty="0" smtClean="0"/>
              <a:t>, </a:t>
            </a:r>
            <a:r>
              <a:rPr lang="ru-RU" dirty="0" err="1" smtClean="0"/>
              <a:t>Олена</a:t>
            </a:r>
            <a:r>
              <a:rPr lang="ru-RU" dirty="0" smtClean="0"/>
              <a:t> </a:t>
            </a:r>
            <a:r>
              <a:rPr lang="ru-RU" dirty="0" err="1" smtClean="0"/>
              <a:t>Теліга</a:t>
            </a:r>
            <a:r>
              <a:rPr lang="ru-RU" dirty="0" smtClean="0"/>
              <a:t>, Олег </a:t>
            </a:r>
            <a:r>
              <a:rPr lang="ru-RU" dirty="0" err="1" smtClean="0"/>
              <a:t>Ольжич</a:t>
            </a:r>
            <a:r>
              <a:rPr lang="ru-RU" dirty="0" smtClean="0"/>
              <a:t>.</a:t>
            </a:r>
          </a:p>
          <a:p>
            <a:pPr fontAlgn="ctr"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1266" name="Picture 2" descr="C:\Users\User\Desktop\картинки\images (1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4362450"/>
            <a:ext cx="1838325" cy="2495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b="1" dirty="0" smtClean="0">
                <a:solidFill>
                  <a:schemeClr val="tx1"/>
                </a:solidFill>
              </a:rPr>
              <a:t>Що таке імпресіонізм?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58204" cy="4873752"/>
          </a:xfrm>
        </p:spPr>
        <p:txBody>
          <a:bodyPr>
            <a:normAutofit/>
          </a:bodyPr>
          <a:lstStyle/>
          <a:p>
            <a:r>
              <a:rPr lang="ru-RU" b="1" dirty="0" err="1" smtClean="0"/>
              <a:t>Імпресіонізм</a:t>
            </a:r>
            <a:r>
              <a:rPr lang="ru-RU" b="1" dirty="0" smtClean="0"/>
              <a:t> </a:t>
            </a:r>
            <a:r>
              <a:rPr lang="ru-RU" dirty="0" smtClean="0"/>
              <a:t>— </a:t>
            </a:r>
            <a:r>
              <a:rPr lang="ru-RU" dirty="0" err="1" smtClean="0"/>
              <a:t>художній</a:t>
            </a:r>
            <a:r>
              <a:rPr lang="ru-RU" dirty="0" smtClean="0"/>
              <a:t> </a:t>
            </a:r>
            <a:r>
              <a:rPr lang="ru-RU" dirty="0" err="1" smtClean="0"/>
              <a:t>напрям</a:t>
            </a:r>
            <a:r>
              <a:rPr lang="ru-RU" dirty="0" smtClean="0"/>
              <a:t>, </a:t>
            </a:r>
            <a:r>
              <a:rPr lang="ru-RU" dirty="0" err="1" smtClean="0"/>
              <a:t>заснований</a:t>
            </a:r>
            <a:r>
              <a:rPr lang="ru-RU" dirty="0" smtClean="0"/>
              <a:t> на </a:t>
            </a:r>
            <a:r>
              <a:rPr lang="ru-RU" dirty="0" err="1" smtClean="0"/>
              <a:t>принципі</a:t>
            </a:r>
            <a:r>
              <a:rPr lang="ru-RU" dirty="0" smtClean="0"/>
              <a:t> </a:t>
            </a:r>
            <a:r>
              <a:rPr lang="ru-RU" dirty="0" err="1" smtClean="0"/>
              <a:t>безпосередньої</a:t>
            </a:r>
            <a:r>
              <a:rPr lang="ru-RU" dirty="0" smtClean="0"/>
              <a:t> </a:t>
            </a:r>
            <a:r>
              <a:rPr lang="ru-RU" dirty="0" err="1" smtClean="0"/>
              <a:t>фіксації</a:t>
            </a:r>
            <a:r>
              <a:rPr lang="ru-RU" dirty="0" smtClean="0"/>
              <a:t> </a:t>
            </a:r>
            <a:r>
              <a:rPr lang="ru-RU" dirty="0" err="1" smtClean="0"/>
              <a:t>вражень</a:t>
            </a:r>
            <a:r>
              <a:rPr lang="ru-RU" dirty="0" smtClean="0"/>
              <a:t>, </a:t>
            </a:r>
            <a:r>
              <a:rPr lang="ru-RU" dirty="0" err="1" smtClean="0"/>
              <a:t>спостережень</a:t>
            </a:r>
            <a:r>
              <a:rPr lang="ru-RU" dirty="0" smtClean="0"/>
              <a:t>, </a:t>
            </a:r>
            <a:r>
              <a:rPr lang="ru-RU" dirty="0" err="1" smtClean="0"/>
              <a:t>співпереживань</a:t>
            </a:r>
            <a:r>
              <a:rPr lang="ru-RU" dirty="0" smtClean="0"/>
              <a:t>. </a:t>
            </a:r>
            <a:r>
              <a:rPr lang="ru-RU" dirty="0" err="1" smtClean="0"/>
              <a:t>Сформувався</a:t>
            </a:r>
            <a:r>
              <a:rPr lang="ru-RU" dirty="0" smtClean="0"/>
              <a:t> у </a:t>
            </a:r>
            <a:r>
              <a:rPr lang="ru-RU" dirty="0" err="1" smtClean="0"/>
              <a:t>Франції</a:t>
            </a:r>
            <a:r>
              <a:rPr lang="ru-RU" dirty="0" smtClean="0"/>
              <a:t> в </a:t>
            </a:r>
            <a:r>
              <a:rPr lang="ru-RU" dirty="0" err="1" smtClean="0"/>
              <a:t>другій</a:t>
            </a:r>
            <a:r>
              <a:rPr lang="ru-RU" dirty="0" smtClean="0"/>
              <a:t> </a:t>
            </a:r>
            <a:r>
              <a:rPr lang="ru-RU" dirty="0" err="1" smtClean="0"/>
              <a:t>половині</a:t>
            </a:r>
            <a:r>
              <a:rPr lang="ru-RU" dirty="0" smtClean="0"/>
              <a:t> </a:t>
            </a:r>
            <a:r>
              <a:rPr lang="en-US" dirty="0" smtClean="0"/>
              <a:t>XIX </a:t>
            </a:r>
            <a:r>
              <a:rPr lang="ru-RU" dirty="0" smtClean="0"/>
              <a:t>ст., </a:t>
            </a:r>
            <a:r>
              <a:rPr lang="ru-RU" dirty="0" err="1" smtClean="0"/>
              <a:t>насамперед</a:t>
            </a:r>
            <a:r>
              <a:rPr lang="ru-RU" dirty="0" smtClean="0"/>
              <a:t> у </a:t>
            </a:r>
            <a:r>
              <a:rPr lang="ru-RU" dirty="0" err="1" smtClean="0"/>
              <a:t>малярстві</a:t>
            </a:r>
            <a:r>
              <a:rPr lang="ru-RU" dirty="0" smtClean="0"/>
              <a:t>. </a:t>
            </a:r>
            <a:r>
              <a:rPr lang="ru-RU" dirty="0" err="1" smtClean="0"/>
              <a:t>Визначення</a:t>
            </a:r>
            <a:r>
              <a:rPr lang="ru-RU" dirty="0" smtClean="0"/>
              <a:t> походить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 </a:t>
            </a:r>
            <a:r>
              <a:rPr lang="ru-RU" dirty="0" err="1" smtClean="0"/>
              <a:t>картини</a:t>
            </a:r>
            <a:r>
              <a:rPr lang="ru-RU" dirty="0" smtClean="0"/>
              <a:t> Клода Моне «</a:t>
            </a:r>
            <a:r>
              <a:rPr lang="ru-RU" dirty="0" err="1" smtClean="0"/>
              <a:t>Враження</a:t>
            </a:r>
            <a:r>
              <a:rPr lang="ru-RU" dirty="0" smtClean="0"/>
              <a:t>. </a:t>
            </a:r>
            <a:r>
              <a:rPr lang="ru-RU" dirty="0" err="1" smtClean="0"/>
              <a:t>Схід</a:t>
            </a:r>
            <a:r>
              <a:rPr lang="ru-RU" dirty="0" smtClean="0"/>
              <a:t> </a:t>
            </a:r>
            <a:r>
              <a:rPr lang="ru-RU" dirty="0" err="1" smtClean="0"/>
              <a:t>сонця</a:t>
            </a:r>
            <a:r>
              <a:rPr lang="ru-RU" dirty="0" smtClean="0"/>
              <a:t>» («</a:t>
            </a:r>
            <a:r>
              <a:rPr lang="en-US" dirty="0" smtClean="0"/>
              <a:t>Impression. Soleil </a:t>
            </a:r>
            <a:r>
              <a:rPr lang="en-US" dirty="0" err="1" smtClean="0"/>
              <a:t>levaht</a:t>
            </a:r>
            <a:r>
              <a:rPr lang="en-US" dirty="0" smtClean="0"/>
              <a:t>», 1873). </a:t>
            </a:r>
            <a:r>
              <a:rPr lang="ru-RU" dirty="0" err="1" smtClean="0"/>
              <a:t>Напри­кінці</a:t>
            </a:r>
            <a:r>
              <a:rPr lang="ru-RU" dirty="0" smtClean="0"/>
              <a:t> </a:t>
            </a:r>
            <a:r>
              <a:rPr lang="en-US" dirty="0" smtClean="0"/>
              <a:t>XIX </a:t>
            </a:r>
            <a:r>
              <a:rPr lang="ru-RU" dirty="0" smtClean="0"/>
              <a:t>ст. </a:t>
            </a:r>
            <a:r>
              <a:rPr lang="ru-RU" dirty="0" err="1" smtClean="0"/>
              <a:t>імпресіонізм</a:t>
            </a:r>
            <a:r>
              <a:rPr lang="ru-RU" dirty="0" smtClean="0"/>
              <a:t> </a:t>
            </a:r>
            <a:r>
              <a:rPr lang="ru-RU" dirty="0" err="1" smtClean="0"/>
              <a:t>поширився</a:t>
            </a:r>
            <a:r>
              <a:rPr lang="ru-RU" dirty="0" smtClean="0"/>
              <a:t> в </a:t>
            </a:r>
            <a:r>
              <a:rPr lang="ru-RU" dirty="0" err="1" smtClean="0"/>
              <a:t>європейському</a:t>
            </a:r>
            <a:r>
              <a:rPr lang="ru-RU" dirty="0" smtClean="0"/>
              <a:t> </a:t>
            </a:r>
            <a:r>
              <a:rPr lang="ru-RU" dirty="0" err="1" smtClean="0"/>
              <a:t>пись­менстві</a:t>
            </a:r>
            <a:r>
              <a:rPr lang="ru-RU" dirty="0" smtClean="0"/>
              <a:t>. </a:t>
            </a:r>
            <a:r>
              <a:rPr lang="ru-RU" dirty="0" err="1" smtClean="0"/>
              <a:t>Засновниками</a:t>
            </a:r>
            <a:r>
              <a:rPr lang="ru-RU" dirty="0" smtClean="0"/>
              <a:t> </a:t>
            </a:r>
            <a:r>
              <a:rPr lang="ru-RU" dirty="0" err="1" smtClean="0"/>
              <a:t>літературного</a:t>
            </a:r>
            <a:r>
              <a:rPr lang="ru-RU" dirty="0" smtClean="0"/>
              <a:t> </a:t>
            </a:r>
            <a:r>
              <a:rPr lang="ru-RU" dirty="0" err="1" smtClean="0"/>
              <a:t>імпресіонізму</a:t>
            </a:r>
            <a:r>
              <a:rPr lang="ru-RU" dirty="0" smtClean="0"/>
              <a:t> </a:t>
            </a:r>
            <a:r>
              <a:rPr lang="ru-RU" dirty="0" err="1" smtClean="0"/>
              <a:t>вважаються</a:t>
            </a:r>
            <a:r>
              <a:rPr lang="ru-RU" dirty="0" smtClean="0"/>
              <a:t> </a:t>
            </a:r>
            <a:r>
              <a:rPr lang="ru-RU" dirty="0" err="1" smtClean="0"/>
              <a:t>брати</a:t>
            </a:r>
            <a:r>
              <a:rPr lang="ru-RU" dirty="0" smtClean="0"/>
              <a:t> </a:t>
            </a:r>
            <a:r>
              <a:rPr lang="ru-RU" dirty="0" err="1" smtClean="0"/>
              <a:t>Конкури</a:t>
            </a:r>
            <a:r>
              <a:rPr lang="ru-RU" dirty="0" smtClean="0"/>
              <a:t>. </a:t>
            </a:r>
            <a:r>
              <a:rPr lang="ru-RU" dirty="0" err="1" smtClean="0"/>
              <a:t>Виявився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у </a:t>
            </a:r>
            <a:r>
              <a:rPr lang="ru-RU" dirty="0" err="1" smtClean="0"/>
              <a:t>творчості</a:t>
            </a:r>
            <a:r>
              <a:rPr lang="ru-RU" dirty="0" smtClean="0"/>
              <a:t> </a:t>
            </a:r>
            <a:r>
              <a:rPr lang="ru-RU" dirty="0" err="1" smtClean="0"/>
              <a:t>Ґі</a:t>
            </a:r>
            <a:r>
              <a:rPr lang="ru-RU" dirty="0" smtClean="0"/>
              <a:t> де Мопассана, М. Пруста, К. Гамсуна, О. Уайльда, Р.Л. </a:t>
            </a:r>
            <a:r>
              <a:rPr lang="ru-RU" dirty="0" err="1" smtClean="0"/>
              <a:t>Стівенсона</a:t>
            </a:r>
            <a:r>
              <a:rPr lang="ru-RU" dirty="0" smtClean="0"/>
              <a:t>, А. </a:t>
            </a:r>
            <a:r>
              <a:rPr lang="ru-RU" dirty="0" err="1" smtClean="0"/>
              <a:t>Шніц</a:t>
            </a:r>
            <a:r>
              <a:rPr lang="ru-RU" dirty="0" smtClean="0"/>
              <a:t>- </a:t>
            </a:r>
            <a:r>
              <a:rPr lang="ru-RU" dirty="0" err="1" smtClean="0"/>
              <a:t>лера</a:t>
            </a:r>
            <a:r>
              <a:rPr lang="ru-RU" dirty="0" smtClean="0"/>
              <a:t>, А. Чехова, І. </a:t>
            </a:r>
            <a:r>
              <a:rPr lang="ru-RU" dirty="0" err="1" smtClean="0"/>
              <a:t>Буніна</a:t>
            </a:r>
            <a:r>
              <a:rPr lang="ru-RU" dirty="0" smtClean="0"/>
              <a:t>, А. </a:t>
            </a:r>
            <a:r>
              <a:rPr lang="ru-RU" dirty="0" err="1" smtClean="0"/>
              <a:t>Анненського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8329642" cy="6116786"/>
          </a:xfrm>
        </p:spPr>
        <p:txBody>
          <a:bodyPr>
            <a:normAutofit/>
          </a:bodyPr>
          <a:lstStyle/>
          <a:p>
            <a:r>
              <a:rPr lang="ru-RU" b="1" dirty="0" smtClean="0"/>
              <a:t>«</a:t>
            </a:r>
            <a:r>
              <a:rPr lang="ru-RU" b="1" dirty="0" err="1" smtClean="0"/>
              <a:t>Цвіт</a:t>
            </a:r>
            <a:r>
              <a:rPr lang="ru-RU" b="1" dirty="0" smtClean="0"/>
              <a:t> </a:t>
            </a:r>
            <a:r>
              <a:rPr lang="ru-RU" b="1" dirty="0" err="1" smtClean="0"/>
              <a:t>яблуні</a:t>
            </a:r>
            <a:r>
              <a:rPr lang="ru-RU" b="1" dirty="0" smtClean="0"/>
              <a:t>»</a:t>
            </a:r>
            <a:r>
              <a:rPr lang="ru-RU" dirty="0" smtClean="0"/>
              <a:t> — </a:t>
            </a:r>
            <a:r>
              <a:rPr lang="ru-RU" dirty="0" err="1" smtClean="0">
                <a:hlinkClick r:id="rId2" tooltip="Імпресіонізм"/>
              </a:rPr>
              <a:t>імпресіоністичний</a:t>
            </a:r>
            <a:r>
              <a:rPr lang="ru-RU" dirty="0" smtClean="0"/>
              <a:t> </a:t>
            </a:r>
            <a:r>
              <a:rPr lang="ru-RU" dirty="0" err="1" smtClean="0"/>
              <a:t>етюд</a:t>
            </a:r>
            <a:r>
              <a:rPr lang="ru-RU" dirty="0" smtClean="0"/>
              <a:t> </a:t>
            </a:r>
            <a:r>
              <a:rPr lang="ru-RU" dirty="0" smtClean="0">
                <a:hlinkClick r:id="rId3" tooltip="Коцюбинський Михайло Михайлович"/>
              </a:rPr>
              <a:t>М. </a:t>
            </a:r>
            <a:r>
              <a:rPr lang="ru-RU" dirty="0" err="1" smtClean="0">
                <a:hlinkClick r:id="rId3" tooltip="Коцюбинський Михайло Михайлович"/>
              </a:rPr>
              <a:t>Коцюбинського</a:t>
            </a:r>
            <a:r>
              <a:rPr lang="ru-RU" dirty="0" smtClean="0"/>
              <a:t>, написаний у 1902 </a:t>
            </a:r>
            <a:r>
              <a:rPr lang="ru-RU" dirty="0" err="1" smtClean="0"/>
              <a:t>році</a:t>
            </a:r>
            <a:r>
              <a:rPr lang="ru-RU" dirty="0" smtClean="0"/>
              <a:t> в </a:t>
            </a:r>
            <a:r>
              <a:rPr lang="ru-RU" dirty="0" err="1" smtClean="0">
                <a:hlinkClick r:id="rId4" tooltip="Чернігів"/>
              </a:rPr>
              <a:t>Чернігові</a:t>
            </a:r>
            <a:r>
              <a:rPr lang="ru-RU" dirty="0" smtClean="0"/>
              <a:t>. </a:t>
            </a:r>
            <a:r>
              <a:rPr lang="ru-RU" dirty="0" err="1" smtClean="0"/>
              <a:t>Зразок</a:t>
            </a:r>
            <a:r>
              <a:rPr lang="ru-RU" dirty="0" smtClean="0"/>
              <a:t> </a:t>
            </a:r>
            <a:r>
              <a:rPr lang="ru-RU" dirty="0" err="1" smtClean="0"/>
              <a:t>глибинного</a:t>
            </a:r>
            <a:r>
              <a:rPr lang="ru-RU" dirty="0" smtClean="0"/>
              <a:t> </a:t>
            </a:r>
            <a:r>
              <a:rPr lang="ru-RU" dirty="0" err="1" smtClean="0"/>
              <a:t>проникання</a:t>
            </a:r>
            <a:r>
              <a:rPr lang="ru-RU" dirty="0" smtClean="0"/>
              <a:t> </a:t>
            </a:r>
            <a:r>
              <a:rPr lang="ru-RU" dirty="0" err="1" smtClean="0"/>
              <a:t>письменника</a:t>
            </a:r>
            <a:r>
              <a:rPr lang="ru-RU" dirty="0" smtClean="0"/>
              <a:t> в </a:t>
            </a:r>
            <a:r>
              <a:rPr lang="ru-RU" dirty="0" err="1" smtClean="0"/>
              <a:t>психічне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uk-UA" dirty="0" smtClean="0"/>
          </a:p>
          <a:p>
            <a:pPr algn="ctr">
              <a:buNone/>
            </a:pPr>
            <a:r>
              <a:rPr lang="uk-UA" sz="4400" dirty="0" smtClean="0">
                <a:solidFill>
                  <a:srgbClr val="C00000"/>
                </a:solidFill>
              </a:rPr>
              <a:t>Що таке ЕТЮД?</a:t>
            </a:r>
          </a:p>
          <a:p>
            <a:pPr algn="ctr">
              <a:buNone/>
            </a:pPr>
            <a:r>
              <a:rPr lang="ru-RU" sz="4400" dirty="0" err="1" smtClean="0"/>
              <a:t>Етюд</a:t>
            </a:r>
            <a:r>
              <a:rPr lang="ru-RU" sz="4400" dirty="0" smtClean="0"/>
              <a:t> - </a:t>
            </a:r>
            <a:r>
              <a:rPr lang="ru-RU" sz="4400" dirty="0" err="1" smtClean="0"/>
              <a:t>невеличкий</a:t>
            </a:r>
            <a:r>
              <a:rPr lang="ru-RU" sz="4400" dirty="0" smtClean="0"/>
              <a:t> за </a:t>
            </a:r>
            <a:r>
              <a:rPr lang="ru-RU" sz="4400" dirty="0" err="1" smtClean="0"/>
              <a:t>обсягом</a:t>
            </a:r>
            <a:r>
              <a:rPr lang="ru-RU" sz="4400" dirty="0" smtClean="0"/>
              <a:t> , </a:t>
            </a:r>
            <a:r>
              <a:rPr lang="ru-RU" sz="4400" dirty="0" err="1" smtClean="0"/>
              <a:t>переважно</a:t>
            </a:r>
            <a:r>
              <a:rPr lang="ru-RU" sz="4400" dirty="0" smtClean="0"/>
              <a:t> </a:t>
            </a:r>
            <a:r>
              <a:rPr lang="ru-RU" sz="4400" dirty="0" err="1" smtClean="0"/>
              <a:t>безсюжетний</a:t>
            </a:r>
            <a:r>
              <a:rPr lang="ru-RU" sz="4400" dirty="0" smtClean="0"/>
              <a:t> </a:t>
            </a:r>
            <a:r>
              <a:rPr lang="ru-RU" sz="4400" dirty="0" err="1" smtClean="0"/>
              <a:t>твір</a:t>
            </a:r>
            <a:r>
              <a:rPr lang="ru-RU" sz="4400" dirty="0" smtClean="0"/>
              <a:t> </a:t>
            </a:r>
            <a:r>
              <a:rPr lang="ru-RU" sz="4400" dirty="0" err="1" smtClean="0"/>
              <a:t>настроєвого</a:t>
            </a:r>
            <a:r>
              <a:rPr lang="ru-RU" sz="4400" dirty="0" smtClean="0"/>
              <a:t> характеру.</a:t>
            </a:r>
            <a:endParaRPr lang="ru-RU" sz="4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Сюжет та </a:t>
            </a:r>
            <a:r>
              <a:rPr lang="ru-RU" b="1" dirty="0" err="1" smtClean="0">
                <a:solidFill>
                  <a:schemeClr val="tx1"/>
                </a:solidFill>
              </a:rPr>
              <a:t>композиція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твору</a:t>
            </a:r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8329642" cy="5473844"/>
          </a:xfrm>
        </p:spPr>
        <p:txBody>
          <a:bodyPr>
            <a:normAutofit/>
          </a:bodyPr>
          <a:lstStyle/>
          <a:p>
            <a:r>
              <a:rPr lang="ru-RU" i="1" dirty="0" err="1" smtClean="0"/>
              <a:t>Першою</a:t>
            </a:r>
            <a:r>
              <a:rPr lang="ru-RU" i="1" dirty="0" smtClean="0"/>
              <a:t> темою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пронизує</a:t>
            </a:r>
            <a:r>
              <a:rPr lang="ru-RU" dirty="0" smtClean="0"/>
              <a:t> «</a:t>
            </a:r>
            <a:r>
              <a:rPr lang="ru-RU" dirty="0" err="1" smtClean="0"/>
              <a:t>Цвіт</a:t>
            </a:r>
            <a:r>
              <a:rPr lang="ru-RU" dirty="0" smtClean="0"/>
              <a:t> </a:t>
            </a:r>
            <a:r>
              <a:rPr lang="ru-RU" dirty="0" err="1" smtClean="0"/>
              <a:t>яблуні</a:t>
            </a:r>
            <a:r>
              <a:rPr lang="ru-RU" dirty="0" smtClean="0"/>
              <a:t>»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розвивається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усього</a:t>
            </a:r>
            <a:r>
              <a:rPr lang="ru-RU" dirty="0" smtClean="0"/>
              <a:t> </a:t>
            </a:r>
            <a:r>
              <a:rPr lang="ru-RU" dirty="0" err="1" smtClean="0"/>
              <a:t>твору</a:t>
            </a:r>
            <a:r>
              <a:rPr lang="ru-RU" dirty="0" smtClean="0"/>
              <a:t>, </a:t>
            </a:r>
            <a:r>
              <a:rPr lang="ru-RU" dirty="0" err="1" smtClean="0"/>
              <a:t>є</a:t>
            </a:r>
            <a:r>
              <a:rPr lang="ru-RU" dirty="0" smtClean="0"/>
              <a:t> смерть </a:t>
            </a:r>
            <a:r>
              <a:rPr lang="ru-RU" dirty="0" err="1" smtClean="0"/>
              <a:t>маленької</a:t>
            </a:r>
            <a:r>
              <a:rPr lang="ru-RU" dirty="0" smtClean="0"/>
              <a:t> </a:t>
            </a:r>
            <a:r>
              <a:rPr lang="ru-RU" dirty="0" err="1" smtClean="0"/>
              <a:t>дівчинки</a:t>
            </a:r>
            <a:r>
              <a:rPr lang="ru-RU" dirty="0" smtClean="0"/>
              <a:t>.</a:t>
            </a:r>
          </a:p>
          <a:p>
            <a:r>
              <a:rPr lang="ru-RU" i="1" dirty="0" smtClean="0"/>
              <a:t>Другою темою</a:t>
            </a:r>
            <a:r>
              <a:rPr lang="ru-RU" dirty="0" smtClean="0"/>
              <a:t>, яка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прихованою</a:t>
            </a:r>
            <a:r>
              <a:rPr lang="ru-RU" dirty="0" smtClean="0"/>
              <a:t>,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прочитується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рядками </a:t>
            </a:r>
            <a:r>
              <a:rPr lang="ru-RU" dirty="0" err="1" smtClean="0"/>
              <a:t>читачем</a:t>
            </a:r>
            <a:r>
              <a:rPr lang="ru-RU" dirty="0" smtClean="0"/>
              <a:t>,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філософська</a:t>
            </a:r>
            <a:r>
              <a:rPr lang="ru-RU" dirty="0" smtClean="0"/>
              <a:t> проблема </a:t>
            </a:r>
            <a:r>
              <a:rPr lang="ru-RU" dirty="0" err="1" smtClean="0"/>
              <a:t>життя</a:t>
            </a:r>
            <a:r>
              <a:rPr lang="ru-RU" dirty="0" smtClean="0"/>
              <a:t> та </a:t>
            </a:r>
            <a:r>
              <a:rPr lang="ru-RU" dirty="0" err="1" smtClean="0"/>
              <a:t>смерті</a:t>
            </a:r>
            <a:r>
              <a:rPr lang="ru-RU" dirty="0" smtClean="0"/>
              <a:t>, проблема </a:t>
            </a:r>
            <a:r>
              <a:rPr lang="ru-RU" dirty="0" err="1" smtClean="0"/>
              <a:t>невідворотності</a:t>
            </a:r>
            <a:r>
              <a:rPr lang="ru-RU" dirty="0" smtClean="0"/>
              <a:t>. </a:t>
            </a:r>
            <a:endParaRPr lang="ru-RU" dirty="0" smtClean="0"/>
          </a:p>
          <a:p>
            <a:r>
              <a:rPr lang="ru-RU" i="1" dirty="0" err="1" smtClean="0"/>
              <a:t>Третя</a:t>
            </a:r>
            <a:r>
              <a:rPr lang="ru-RU" i="1" dirty="0" smtClean="0"/>
              <a:t> </a:t>
            </a:r>
            <a:r>
              <a:rPr lang="ru-RU" i="1" dirty="0" smtClean="0"/>
              <a:t>тема</a:t>
            </a:r>
            <a:r>
              <a:rPr lang="ru-RU" dirty="0" smtClean="0"/>
              <a:t> </a:t>
            </a:r>
            <a:r>
              <a:rPr lang="ru-RU" dirty="0" err="1" smtClean="0"/>
              <a:t>невидимими</a:t>
            </a:r>
            <a:r>
              <a:rPr lang="ru-RU" dirty="0" smtClean="0"/>
              <a:t> нитками </a:t>
            </a:r>
            <a:r>
              <a:rPr lang="ru-RU" dirty="0" err="1" smtClean="0"/>
              <a:t>поєднує</a:t>
            </a:r>
            <a:r>
              <a:rPr lang="ru-RU" dirty="0" smtClean="0"/>
              <a:t> </a:t>
            </a:r>
            <a:r>
              <a:rPr lang="ru-RU" dirty="0" err="1" smtClean="0"/>
              <a:t>обидві</a:t>
            </a:r>
            <a:r>
              <a:rPr lang="ru-RU" dirty="0" smtClean="0"/>
              <a:t> теми в </a:t>
            </a:r>
            <a:r>
              <a:rPr lang="ru-RU" dirty="0" err="1" smtClean="0"/>
              <a:t>єдине</a:t>
            </a:r>
            <a:r>
              <a:rPr lang="ru-RU" dirty="0" smtClean="0"/>
              <a:t> </a:t>
            </a:r>
            <a:r>
              <a:rPr lang="ru-RU" dirty="0" err="1" smtClean="0"/>
              <a:t>ціле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проблема </a:t>
            </a:r>
            <a:r>
              <a:rPr lang="ru-RU" dirty="0" err="1" smtClean="0">
                <a:hlinkClick r:id="rId2" tooltip="Митець"/>
              </a:rPr>
              <a:t>митця</a:t>
            </a:r>
            <a:r>
              <a:rPr lang="ru-RU" dirty="0" smtClean="0"/>
              <a:t>, </a:t>
            </a:r>
            <a:r>
              <a:rPr lang="ru-RU" dirty="0" err="1" smtClean="0"/>
              <a:t>проблема</a:t>
            </a:r>
            <a:r>
              <a:rPr lang="ru-RU" dirty="0" smtClean="0"/>
              <a:t> </a:t>
            </a:r>
            <a:r>
              <a:rPr lang="ru-RU" dirty="0" err="1" smtClean="0"/>
              <a:t>психології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, </a:t>
            </a:r>
            <a:r>
              <a:rPr lang="ru-RU" dirty="0" err="1" smtClean="0"/>
              <a:t>проблема</a:t>
            </a:r>
            <a:r>
              <a:rPr lang="ru-RU" dirty="0" smtClean="0"/>
              <a:t> </a:t>
            </a:r>
            <a:r>
              <a:rPr lang="ru-RU" dirty="0" err="1" smtClean="0"/>
              <a:t>вибору</a:t>
            </a:r>
            <a:r>
              <a:rPr lang="ru-RU" dirty="0" smtClean="0"/>
              <a:t>, яка </a:t>
            </a:r>
            <a:r>
              <a:rPr lang="ru-RU" dirty="0" err="1" smtClean="0"/>
              <a:t>пов'язана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смертю</a:t>
            </a:r>
            <a:r>
              <a:rPr lang="ru-RU" dirty="0" smtClean="0"/>
              <a:t> </a:t>
            </a:r>
            <a:r>
              <a:rPr lang="ru-RU" dirty="0" err="1" smtClean="0"/>
              <a:t>дитини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філософією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присутня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 сюжетному </a:t>
            </a:r>
            <a:r>
              <a:rPr lang="ru-RU" dirty="0" err="1" smtClean="0"/>
              <a:t>змісті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прихована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рядками.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8329642" cy="6116786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4800" dirty="0" smtClean="0"/>
          </a:p>
          <a:p>
            <a:pPr algn="ctr">
              <a:buNone/>
            </a:pPr>
            <a:r>
              <a:rPr lang="ru-RU" sz="4800" dirty="0" err="1" smtClean="0"/>
              <a:t>Із</a:t>
            </a:r>
            <a:r>
              <a:rPr lang="ru-RU" sz="4800" dirty="0" smtClean="0"/>
              <a:t> </a:t>
            </a:r>
            <a:r>
              <a:rPr lang="ru-RU" sz="4800" dirty="0" err="1" smtClean="0"/>
              <a:t>трьома</a:t>
            </a:r>
            <a:r>
              <a:rPr lang="ru-RU" sz="4800" dirty="0" smtClean="0"/>
              <a:t> </a:t>
            </a:r>
            <a:r>
              <a:rPr lang="ru-RU" sz="4800" dirty="0" err="1" smtClean="0"/>
              <a:t>смисловими</a:t>
            </a:r>
            <a:r>
              <a:rPr lang="ru-RU" sz="4800" dirty="0" smtClean="0"/>
              <a:t> </a:t>
            </a:r>
            <a:r>
              <a:rPr lang="ru-RU" sz="4800" dirty="0" smtClean="0"/>
              <a:t>темами </a:t>
            </a:r>
            <a:r>
              <a:rPr lang="ru-RU" sz="4800" dirty="0" err="1" smtClean="0"/>
              <a:t>пов'язана</a:t>
            </a:r>
            <a:r>
              <a:rPr lang="ru-RU" sz="4800" dirty="0" smtClean="0"/>
              <a:t> </a:t>
            </a:r>
            <a:r>
              <a:rPr lang="ru-RU" sz="4800" i="1" dirty="0" err="1" smtClean="0"/>
              <a:t>трирівнева</a:t>
            </a:r>
            <a:r>
              <a:rPr lang="ru-RU" sz="4800" i="1" dirty="0" smtClean="0"/>
              <a:t> </a:t>
            </a:r>
            <a:r>
              <a:rPr lang="ru-RU" sz="4800" i="1" dirty="0" err="1" smtClean="0"/>
              <a:t>будова</a:t>
            </a:r>
            <a:r>
              <a:rPr lang="ru-RU" sz="4800" i="1" dirty="0" smtClean="0"/>
              <a:t> </a:t>
            </a:r>
            <a:r>
              <a:rPr lang="ru-RU" sz="4800" i="1" dirty="0" err="1" smtClean="0">
                <a:hlinkClick r:id="rId2" tooltip="Свідомість"/>
              </a:rPr>
              <a:t>свідомості</a:t>
            </a:r>
            <a:r>
              <a:rPr lang="ru-RU" sz="4800" dirty="0" smtClean="0"/>
              <a:t> </a:t>
            </a:r>
            <a:endParaRPr lang="ru-RU" sz="4800" dirty="0" smtClean="0"/>
          </a:p>
          <a:p>
            <a:pPr algn="ctr">
              <a:buNone/>
            </a:pPr>
            <a:r>
              <a:rPr lang="ru-RU" sz="4800" dirty="0" err="1" smtClean="0"/>
              <a:t>нашого</a:t>
            </a:r>
            <a:r>
              <a:rPr lang="ru-RU" sz="4800" dirty="0" smtClean="0"/>
              <a:t> </a:t>
            </a:r>
            <a:r>
              <a:rPr lang="ru-RU" sz="4800" dirty="0" smtClean="0"/>
              <a:t>героя. 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b="1" dirty="0" smtClean="0">
                <a:solidFill>
                  <a:schemeClr val="tx1"/>
                </a:solidFill>
              </a:rPr>
              <a:t>Гра кольорів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uk-UA" sz="5400" dirty="0" smtClean="0"/>
              <a:t>Чорний</a:t>
            </a:r>
          </a:p>
          <a:p>
            <a:r>
              <a:rPr lang="uk-UA" sz="5400" dirty="0" smtClean="0"/>
              <a:t>Білий</a:t>
            </a:r>
          </a:p>
          <a:p>
            <a:r>
              <a:rPr lang="uk-UA" sz="5400" dirty="0" smtClean="0"/>
              <a:t>Синій</a:t>
            </a:r>
          </a:p>
          <a:p>
            <a:r>
              <a:rPr lang="uk-UA" sz="5400" dirty="0" smtClean="0"/>
              <a:t>Жовтий  </a:t>
            </a:r>
            <a:endParaRPr lang="ru-RU" sz="5400" dirty="0"/>
          </a:p>
        </p:txBody>
      </p:sp>
      <p:pic>
        <p:nvPicPr>
          <p:cNvPr id="1029" name="Picture 5" descr="C:\Users\User\Desktop\картинки\Без названия (8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1928802"/>
            <a:ext cx="4059731" cy="3143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tx1"/>
                </a:solidFill>
              </a:rPr>
              <a:t>Слухові образи - символи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8258204" cy="540240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Образ-символ </a:t>
            </a:r>
            <a:r>
              <a:rPr lang="ru-RU" b="1" dirty="0" smtClean="0"/>
              <a:t>свисту:</a:t>
            </a:r>
            <a:r>
              <a:rPr lang="ru-RU" dirty="0" smtClean="0"/>
              <a:t> 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вирізняється</a:t>
            </a:r>
            <a:r>
              <a:rPr lang="ru-RU" dirty="0" smtClean="0"/>
              <a:t> на </a:t>
            </a:r>
            <a:r>
              <a:rPr lang="ru-RU" dirty="0" err="1" smtClean="0"/>
              <a:t>тлі</a:t>
            </a:r>
            <a:r>
              <a:rPr lang="ru-RU" dirty="0" smtClean="0"/>
              <a:t>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образів-символів</a:t>
            </a:r>
            <a:r>
              <a:rPr lang="ru-RU" dirty="0" smtClean="0"/>
              <a:t>, </a:t>
            </a:r>
            <a:r>
              <a:rPr lang="ru-RU" dirty="0" err="1" smtClean="0"/>
              <a:t>присутній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початку новели до </a:t>
            </a:r>
            <a:r>
              <a:rPr lang="ru-RU" dirty="0" err="1" smtClean="0"/>
              <a:t>кінцевого</a:t>
            </a:r>
            <a:r>
              <a:rPr lang="ru-RU" dirty="0" smtClean="0"/>
              <a:t> </a:t>
            </a:r>
            <a:r>
              <a:rPr lang="ru-RU" dirty="0" err="1" smtClean="0"/>
              <a:t>враження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передсмертного</a:t>
            </a:r>
            <a:r>
              <a:rPr lang="ru-RU" dirty="0" smtClean="0"/>
              <a:t>, </a:t>
            </a:r>
            <a:r>
              <a:rPr lang="ru-RU" dirty="0" err="1" smtClean="0"/>
              <a:t>стишеного</a:t>
            </a:r>
            <a:r>
              <a:rPr lang="ru-RU" dirty="0" smtClean="0"/>
              <a:t> свисту.</a:t>
            </a:r>
          </a:p>
          <a:p>
            <a:r>
              <a:rPr lang="ru-RU" b="1" dirty="0" err="1" smtClean="0"/>
              <a:t>Калатало</a:t>
            </a:r>
            <a:r>
              <a:rPr lang="ru-RU" b="1" dirty="0" smtClean="0"/>
              <a:t> </a:t>
            </a:r>
            <a:r>
              <a:rPr lang="ru-RU" b="1" dirty="0" err="1" smtClean="0"/>
              <a:t>нічного</a:t>
            </a:r>
            <a:r>
              <a:rPr lang="ru-RU" b="1" dirty="0" smtClean="0"/>
              <a:t> сторожа.</a:t>
            </a:r>
            <a:r>
              <a:rPr lang="ru-RU" dirty="0" smtClean="0"/>
              <a:t> </a:t>
            </a:r>
            <a:r>
              <a:rPr lang="ru-RU" dirty="0" err="1" smtClean="0"/>
              <a:t>Калатало</a:t>
            </a:r>
            <a:r>
              <a:rPr lang="ru-RU" dirty="0" smtClean="0"/>
              <a:t> </a:t>
            </a:r>
            <a:r>
              <a:rPr lang="ru-RU" dirty="0" err="1" smtClean="0"/>
              <a:t>своїм</a:t>
            </a:r>
            <a:r>
              <a:rPr lang="ru-RU" dirty="0" smtClean="0"/>
              <a:t> </a:t>
            </a:r>
            <a:r>
              <a:rPr lang="ru-RU" dirty="0" err="1" smtClean="0"/>
              <a:t>безперервним</a:t>
            </a:r>
            <a:r>
              <a:rPr lang="ru-RU" dirty="0" smtClean="0"/>
              <a:t> ритмом </a:t>
            </a:r>
            <a:r>
              <a:rPr lang="ru-RU" dirty="0" err="1" smtClean="0"/>
              <a:t>однакового</a:t>
            </a:r>
            <a:r>
              <a:rPr lang="ru-RU" dirty="0" smtClean="0"/>
              <a:t> звуку </a:t>
            </a:r>
            <a:r>
              <a:rPr lang="ru-RU" dirty="0" err="1" smtClean="0"/>
              <a:t>нагадує</a:t>
            </a:r>
            <a:r>
              <a:rPr lang="ru-RU" dirty="0" smtClean="0"/>
              <a:t> </a:t>
            </a:r>
            <a:r>
              <a:rPr lang="ru-RU" dirty="0" err="1" smtClean="0"/>
              <a:t>нерозривне</a:t>
            </a:r>
            <a:r>
              <a:rPr lang="ru-RU" dirty="0" smtClean="0"/>
              <a:t> коло </a:t>
            </a:r>
            <a:r>
              <a:rPr lang="ru-RU" dirty="0" err="1" smtClean="0"/>
              <a:t>життя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обов'язково</a:t>
            </a:r>
            <a:r>
              <a:rPr lang="ru-RU" dirty="0" smtClean="0"/>
              <a:t> проходить через смерть. </a:t>
            </a:r>
            <a:r>
              <a:rPr lang="ru-RU" dirty="0" err="1" smtClean="0"/>
              <a:t>Калатало</a:t>
            </a:r>
            <a:r>
              <a:rPr lang="ru-RU" dirty="0" smtClean="0"/>
              <a:t> для героя — </a:t>
            </a:r>
            <a:r>
              <a:rPr lang="ru-RU" dirty="0" err="1" smtClean="0"/>
              <a:t>зв'язок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минулим</a:t>
            </a:r>
            <a:r>
              <a:rPr lang="ru-RU" dirty="0" smtClean="0"/>
              <a:t>,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пращурами. </a:t>
            </a:r>
            <a:r>
              <a:rPr lang="ru-RU" dirty="0" err="1" smtClean="0"/>
              <a:t>Своїм</a:t>
            </a:r>
            <a:r>
              <a:rPr lang="ru-RU" dirty="0" smtClean="0"/>
              <a:t> звуком </a:t>
            </a:r>
            <a:r>
              <a:rPr lang="ru-RU" dirty="0" err="1" smtClean="0"/>
              <a:t>воно</a:t>
            </a:r>
            <a:r>
              <a:rPr lang="ru-RU" dirty="0" smtClean="0"/>
              <a:t> раз у раз </a:t>
            </a:r>
            <a:r>
              <a:rPr lang="ru-RU" dirty="0" err="1" smtClean="0"/>
              <a:t>повертає</a:t>
            </a:r>
            <a:r>
              <a:rPr lang="ru-RU" dirty="0" smtClean="0"/>
              <a:t> героя в </a:t>
            </a:r>
            <a:r>
              <a:rPr lang="ru-RU" dirty="0" err="1" smtClean="0"/>
              <a:t>реальність</a:t>
            </a:r>
            <a:r>
              <a:rPr lang="ru-RU" dirty="0" smtClean="0"/>
              <a:t>, </a:t>
            </a:r>
            <a:r>
              <a:rPr lang="ru-RU" dirty="0" err="1" smtClean="0"/>
              <a:t>нагадує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поза межами </a:t>
            </a:r>
            <a:r>
              <a:rPr lang="ru-RU" dirty="0" err="1" smtClean="0"/>
              <a:t>кімнати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Символічна</a:t>
            </a:r>
            <a:r>
              <a:rPr lang="ru-RU" dirty="0" smtClean="0"/>
              <a:t> </a:t>
            </a:r>
            <a:r>
              <a:rPr lang="ru-RU" b="1" dirty="0" smtClean="0"/>
              <a:t>арфа.</a:t>
            </a:r>
            <a:r>
              <a:rPr lang="ru-RU" dirty="0" smtClean="0"/>
              <a:t> Образ-символ </a:t>
            </a:r>
            <a:r>
              <a:rPr lang="ru-RU" dirty="0" err="1" smtClean="0"/>
              <a:t>арфи</a:t>
            </a:r>
            <a:r>
              <a:rPr lang="ru-RU" dirty="0" smtClean="0"/>
              <a:t> </a:t>
            </a:r>
            <a:r>
              <a:rPr lang="ru-RU" dirty="0" err="1" smtClean="0"/>
              <a:t>передає</a:t>
            </a:r>
            <a:r>
              <a:rPr lang="ru-RU" dirty="0" smtClean="0"/>
              <a:t> </a:t>
            </a:r>
            <a:r>
              <a:rPr lang="ru-RU" dirty="0" err="1" smtClean="0"/>
              <a:t>внутрішню</a:t>
            </a:r>
            <a:r>
              <a:rPr lang="ru-RU" dirty="0" smtClean="0"/>
              <a:t> </a:t>
            </a:r>
            <a:r>
              <a:rPr lang="ru-RU" dirty="0" err="1" smtClean="0"/>
              <a:t>тривогу</a:t>
            </a:r>
            <a:r>
              <a:rPr lang="ru-RU" dirty="0" smtClean="0"/>
              <a:t> головного героя,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неспокійний</a:t>
            </a:r>
            <a:r>
              <a:rPr lang="ru-RU" dirty="0" smtClean="0"/>
              <a:t>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дратують</a:t>
            </a:r>
            <a:r>
              <a:rPr lang="ru-RU" dirty="0" smtClean="0"/>
              <a:t> звуки, запахи, </a:t>
            </a:r>
            <a:r>
              <a:rPr lang="ru-RU" dirty="0" err="1" smtClean="0"/>
              <a:t>деталі</a:t>
            </a:r>
            <a:r>
              <a:rPr lang="ru-RU" dirty="0" smtClean="0"/>
              <a:t> </a:t>
            </a:r>
            <a:r>
              <a:rPr lang="ru-RU" dirty="0" err="1" smtClean="0"/>
              <a:t>побуту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Годинник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Годинник</a:t>
            </a:r>
            <a:r>
              <a:rPr lang="ru-RU" dirty="0" smtClean="0"/>
              <a:t> </a:t>
            </a:r>
            <a:r>
              <a:rPr lang="ru-RU" dirty="0" err="1" smtClean="0"/>
              <a:t>символізує</a:t>
            </a:r>
            <a:r>
              <a:rPr lang="ru-RU" dirty="0" smtClean="0"/>
              <a:t>  </a:t>
            </a:r>
            <a:r>
              <a:rPr lang="ru-RU" dirty="0" err="1" smtClean="0"/>
              <a:t>невблаганний</a:t>
            </a:r>
            <a:r>
              <a:rPr lang="ru-RU" dirty="0" smtClean="0"/>
              <a:t> час,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невпинно</a:t>
            </a:r>
            <a:r>
              <a:rPr lang="ru-RU" dirty="0" smtClean="0"/>
              <a:t> </a:t>
            </a:r>
            <a:r>
              <a:rPr lang="ru-RU" dirty="0" err="1" smtClean="0"/>
              <a:t>приближає</a:t>
            </a:r>
            <a:r>
              <a:rPr lang="ru-RU" dirty="0" smtClean="0"/>
              <a:t> смерть  </a:t>
            </a:r>
            <a:r>
              <a:rPr lang="ru-RU" dirty="0" err="1" smtClean="0"/>
              <a:t>єдиної</a:t>
            </a:r>
            <a:r>
              <a:rPr lang="ru-RU" dirty="0" smtClean="0"/>
              <a:t> </a:t>
            </a:r>
            <a:r>
              <a:rPr lang="ru-RU" dirty="0" err="1" smtClean="0"/>
              <a:t>батькової</a:t>
            </a:r>
            <a:r>
              <a:rPr lang="ru-RU" dirty="0" smtClean="0"/>
              <a:t> </a:t>
            </a:r>
            <a:r>
              <a:rPr lang="ru-RU" dirty="0" err="1" smtClean="0"/>
              <a:t>втіхи</a:t>
            </a:r>
            <a:r>
              <a:rPr lang="ru-RU" dirty="0" smtClean="0"/>
              <a:t> — </a:t>
            </a:r>
            <a:r>
              <a:rPr lang="ru-RU" dirty="0" err="1" smtClean="0"/>
              <a:t>маленької</a:t>
            </a:r>
            <a:r>
              <a:rPr lang="ru-RU" dirty="0" smtClean="0"/>
              <a:t> </a:t>
            </a:r>
            <a:r>
              <a:rPr lang="ru-RU" dirty="0" err="1" smtClean="0"/>
              <a:t>донечки</a:t>
            </a:r>
            <a:r>
              <a:rPr lang="ru-RU" dirty="0" smtClean="0"/>
              <a:t> </a:t>
            </a:r>
            <a:r>
              <a:rPr lang="ru-RU" dirty="0" err="1" smtClean="0"/>
              <a:t>Оленки</a:t>
            </a:r>
            <a:r>
              <a:rPr lang="ru-RU" dirty="0" smtClean="0"/>
              <a:t>. Образ  </a:t>
            </a:r>
            <a:r>
              <a:rPr lang="ru-RU" dirty="0" err="1" smtClean="0"/>
              <a:t>є</a:t>
            </a:r>
            <a:r>
              <a:rPr lang="ru-RU" dirty="0" smtClean="0"/>
              <a:t> символом </a:t>
            </a:r>
            <a:r>
              <a:rPr lang="ru-RU" dirty="0" err="1" smtClean="0"/>
              <a:t>плину</a:t>
            </a:r>
            <a:r>
              <a:rPr lang="ru-RU" dirty="0" smtClean="0"/>
              <a:t> </a:t>
            </a:r>
            <a:r>
              <a:rPr lang="ru-RU" dirty="0" err="1" smtClean="0"/>
              <a:t>людського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скороминучості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ніби</a:t>
            </a:r>
            <a:r>
              <a:rPr lang="ru-RU" dirty="0" smtClean="0"/>
              <a:t> </a:t>
            </a:r>
            <a:r>
              <a:rPr lang="ru-RU" dirty="0" err="1" smtClean="0"/>
              <a:t>нагадує</a:t>
            </a:r>
            <a:r>
              <a:rPr lang="ru-RU" dirty="0" smtClean="0"/>
              <a:t> нам, </a:t>
            </a:r>
            <a:r>
              <a:rPr lang="ru-RU" dirty="0" err="1" smtClean="0"/>
              <a:t>що</a:t>
            </a:r>
            <a:r>
              <a:rPr lang="ru-RU" dirty="0" smtClean="0"/>
              <a:t> час на </a:t>
            </a:r>
            <a:r>
              <a:rPr lang="ru-RU" dirty="0" err="1" smtClean="0"/>
              <a:t>цій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зліченим</a:t>
            </a:r>
            <a:r>
              <a:rPr lang="ru-RU" dirty="0" smtClean="0"/>
              <a:t> для кожного.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своєрідний</a:t>
            </a:r>
            <a:r>
              <a:rPr lang="ru-RU" dirty="0" smtClean="0"/>
              <a:t> </a:t>
            </a:r>
            <a:r>
              <a:rPr lang="ru-RU" dirty="0" err="1" smtClean="0"/>
              <a:t>показник</a:t>
            </a:r>
            <a:r>
              <a:rPr lang="ru-RU" dirty="0" smtClean="0"/>
              <a:t> </a:t>
            </a:r>
            <a:r>
              <a:rPr lang="ru-RU" dirty="0" err="1" smtClean="0"/>
              <a:t>змін</a:t>
            </a:r>
            <a:r>
              <a:rPr lang="ru-RU" dirty="0" smtClean="0"/>
              <a:t>, </a:t>
            </a:r>
            <a:r>
              <a:rPr lang="ru-RU" dirty="0" err="1" smtClean="0"/>
              <a:t>найчастіше</a:t>
            </a:r>
            <a:r>
              <a:rPr lang="ru-RU" dirty="0" smtClean="0"/>
              <a:t> </a:t>
            </a:r>
            <a:r>
              <a:rPr lang="ru-RU" dirty="0" err="1" smtClean="0"/>
              <a:t>сумних</a:t>
            </a:r>
            <a:r>
              <a:rPr lang="ru-RU" dirty="0" smtClean="0"/>
              <a:t> та </a:t>
            </a:r>
            <a:r>
              <a:rPr lang="ru-RU" dirty="0" err="1" smtClean="0"/>
              <a:t>болісних</a:t>
            </a:r>
            <a:r>
              <a:rPr lang="ru-RU" dirty="0" smtClean="0"/>
              <a:t>, </a:t>
            </a:r>
            <a:r>
              <a:rPr lang="ru-RU" dirty="0" err="1" smtClean="0"/>
              <a:t>ознака</a:t>
            </a:r>
            <a:r>
              <a:rPr lang="ru-RU" dirty="0" smtClean="0"/>
              <a:t> </a:t>
            </a:r>
            <a:r>
              <a:rPr lang="ru-RU" dirty="0" err="1" smtClean="0"/>
              <a:t>близької</a:t>
            </a:r>
            <a:r>
              <a:rPr lang="ru-RU" dirty="0" smtClean="0"/>
              <a:t> </a:t>
            </a:r>
            <a:r>
              <a:rPr lang="ru-RU" dirty="0" err="1" smtClean="0"/>
              <a:t>розлуки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</a:rPr>
              <a:t>Зорові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образи-символи</a:t>
            </a:r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8186766" cy="5402406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err="1" smtClean="0"/>
              <a:t>Блимання</a:t>
            </a:r>
            <a:r>
              <a:rPr lang="ru-RU" b="1" dirty="0" smtClean="0"/>
              <a:t> </a:t>
            </a:r>
            <a:r>
              <a:rPr lang="ru-RU" b="1" dirty="0" err="1" smtClean="0"/>
              <a:t>лампи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Ця</a:t>
            </a:r>
            <a:r>
              <a:rPr lang="ru-RU" dirty="0" smtClean="0"/>
              <a:t> лампа </a:t>
            </a:r>
            <a:r>
              <a:rPr lang="ru-RU" dirty="0" err="1" smtClean="0"/>
              <a:t>символізує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сторони</a:t>
            </a:r>
            <a:r>
              <a:rPr lang="ru-RU" dirty="0" smtClean="0"/>
              <a:t>, груди </a:t>
            </a:r>
            <a:r>
              <a:rPr lang="ru-RU" dirty="0" err="1" smtClean="0"/>
              <a:t>дитини</a:t>
            </a:r>
            <a:r>
              <a:rPr lang="ru-RU" dirty="0" smtClean="0"/>
              <a:t>, яка скоро </a:t>
            </a:r>
            <a:r>
              <a:rPr lang="ru-RU" dirty="0" err="1" smtClean="0"/>
              <a:t>помре</a:t>
            </a:r>
            <a:r>
              <a:rPr lang="ru-RU" dirty="0" smtClean="0"/>
              <a:t>, 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іншої</a:t>
            </a:r>
            <a:r>
              <a:rPr lang="ru-RU" dirty="0" smtClean="0"/>
              <a:t>  –  </a:t>
            </a:r>
            <a:r>
              <a:rPr lang="ru-RU" dirty="0" err="1" smtClean="0"/>
              <a:t>вічну</a:t>
            </a:r>
            <a:r>
              <a:rPr lang="ru-RU" dirty="0" smtClean="0"/>
              <a:t> </a:t>
            </a:r>
            <a:r>
              <a:rPr lang="ru-RU" dirty="0" err="1" smtClean="0"/>
              <a:t>боротьбу</a:t>
            </a:r>
            <a:r>
              <a:rPr lang="ru-RU" dirty="0" smtClean="0"/>
              <a:t> </a:t>
            </a:r>
            <a:r>
              <a:rPr lang="ru-RU" dirty="0" err="1" smtClean="0"/>
              <a:t>світла-життя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темнотою-смертю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Символічний</a:t>
            </a:r>
            <a:r>
              <a:rPr lang="ru-RU" dirty="0" smtClean="0"/>
              <a:t> образ </a:t>
            </a:r>
            <a:r>
              <a:rPr lang="ru-RU" b="1" dirty="0" err="1" smtClean="0"/>
              <a:t>зелених</a:t>
            </a:r>
            <a:r>
              <a:rPr lang="ru-RU" b="1" dirty="0" smtClean="0"/>
              <a:t> </a:t>
            </a:r>
            <a:r>
              <a:rPr lang="ru-RU" b="1" dirty="0" err="1" smtClean="0"/>
              <a:t>луків</a:t>
            </a:r>
            <a:r>
              <a:rPr lang="ru-RU" b="1" dirty="0" smtClean="0"/>
              <a:t>.</a:t>
            </a:r>
            <a:r>
              <a:rPr lang="ru-RU" dirty="0" smtClean="0"/>
              <a:t> Усе,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пов'язане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природою, для батька </a:t>
            </a:r>
            <a:r>
              <a:rPr lang="ru-RU" dirty="0" err="1" smtClean="0"/>
              <a:t>асоціюється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відпочинком</a:t>
            </a:r>
            <a:r>
              <a:rPr lang="ru-RU" dirty="0" smtClean="0"/>
              <a:t> для </a:t>
            </a:r>
            <a:r>
              <a:rPr lang="ru-RU" dirty="0" err="1" smtClean="0"/>
              <a:t>втомленої</a:t>
            </a:r>
            <a:r>
              <a:rPr lang="ru-RU" dirty="0" smtClean="0"/>
              <a:t> </a:t>
            </a:r>
            <a:r>
              <a:rPr lang="ru-RU" dirty="0" err="1" smtClean="0"/>
              <a:t>душі</a:t>
            </a:r>
            <a:r>
              <a:rPr lang="ru-RU" dirty="0" smtClean="0"/>
              <a:t>. Зелена трава, луки та </a:t>
            </a:r>
            <a:r>
              <a:rPr lang="ru-RU" dirty="0" err="1" smtClean="0"/>
              <a:t>п'янка</a:t>
            </a:r>
            <a:r>
              <a:rPr lang="ru-RU" dirty="0" smtClean="0"/>
              <a:t> природа — символ </a:t>
            </a:r>
            <a:r>
              <a:rPr lang="ru-RU" dirty="0" err="1" smtClean="0"/>
              <a:t>відпочинку</a:t>
            </a:r>
            <a:r>
              <a:rPr lang="ru-RU" dirty="0" smtClean="0"/>
              <a:t>, </a:t>
            </a:r>
            <a:r>
              <a:rPr lang="ru-RU" dirty="0" err="1" smtClean="0"/>
              <a:t>гармонії</a:t>
            </a:r>
            <a:r>
              <a:rPr lang="ru-RU" dirty="0" smtClean="0"/>
              <a:t>, </a:t>
            </a:r>
            <a:r>
              <a:rPr lang="ru-RU" dirty="0" err="1" smtClean="0"/>
              <a:t>легкості</a:t>
            </a:r>
            <a:r>
              <a:rPr lang="ru-RU" dirty="0" smtClean="0"/>
              <a:t>, </a:t>
            </a:r>
            <a:r>
              <a:rPr lang="ru-RU" dirty="0" err="1" smtClean="0"/>
              <a:t>ніжності</a:t>
            </a:r>
            <a:r>
              <a:rPr lang="ru-RU" dirty="0" smtClean="0"/>
              <a:t>.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знайти</a:t>
            </a:r>
            <a:r>
              <a:rPr lang="ru-RU" dirty="0" smtClean="0"/>
              <a:t> </a:t>
            </a:r>
            <a:r>
              <a:rPr lang="ru-RU" dirty="0" err="1" smtClean="0"/>
              <a:t>заспокоєння</a:t>
            </a:r>
            <a:r>
              <a:rPr lang="ru-RU" dirty="0" smtClean="0"/>
              <a:t> для </a:t>
            </a:r>
            <a:r>
              <a:rPr lang="ru-RU" dirty="0" err="1" smtClean="0"/>
              <a:t>розбурханої</a:t>
            </a:r>
            <a:r>
              <a:rPr lang="ru-RU" dirty="0" smtClean="0"/>
              <a:t> </a:t>
            </a:r>
            <a:r>
              <a:rPr lang="ru-RU" dirty="0" err="1" smtClean="0"/>
              <a:t>свідомості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Головним</a:t>
            </a:r>
            <a:r>
              <a:rPr lang="ru-RU" dirty="0" smtClean="0"/>
              <a:t> символом,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наявний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у </a:t>
            </a:r>
            <a:r>
              <a:rPr lang="ru-RU" dirty="0" err="1" smtClean="0"/>
              <a:t>назві</a:t>
            </a:r>
            <a:r>
              <a:rPr lang="ru-RU" dirty="0" smtClean="0"/>
              <a:t> </a:t>
            </a:r>
            <a:r>
              <a:rPr lang="ru-RU" dirty="0" err="1" smtClean="0"/>
              <a:t>твору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сюжетній</a:t>
            </a:r>
            <a:r>
              <a:rPr lang="ru-RU" dirty="0" smtClean="0"/>
              <a:t> </a:t>
            </a:r>
            <a:r>
              <a:rPr lang="ru-RU" dirty="0" err="1" smtClean="0"/>
              <a:t>канві</a:t>
            </a:r>
            <a:r>
              <a:rPr lang="ru-RU" dirty="0" smtClean="0"/>
              <a:t> новели </a:t>
            </a:r>
            <a:r>
              <a:rPr lang="ru-RU" dirty="0" err="1" smtClean="0"/>
              <a:t>є</a:t>
            </a:r>
            <a:r>
              <a:rPr lang="ru-RU" dirty="0" smtClean="0"/>
              <a:t> </a:t>
            </a:r>
            <a:r>
              <a:rPr lang="ru-RU" b="1" dirty="0" err="1" smtClean="0"/>
              <a:t>яблуневий</a:t>
            </a:r>
            <a:r>
              <a:rPr lang="ru-RU" b="1" dirty="0" smtClean="0"/>
              <a:t> </a:t>
            </a:r>
            <a:r>
              <a:rPr lang="ru-RU" b="1" dirty="0" err="1" smtClean="0"/>
              <a:t>цвіт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віднести</a:t>
            </a:r>
            <a:r>
              <a:rPr lang="ru-RU" dirty="0" smtClean="0"/>
              <a:t> не </a:t>
            </a:r>
            <a:r>
              <a:rPr lang="ru-RU" dirty="0" err="1" smtClean="0"/>
              <a:t>лише</a:t>
            </a:r>
            <a:r>
              <a:rPr lang="ru-RU" dirty="0" smtClean="0"/>
              <a:t> до </a:t>
            </a:r>
            <a:r>
              <a:rPr lang="ru-RU" dirty="0" err="1" smtClean="0"/>
              <a:t>зорових</a:t>
            </a:r>
            <a:r>
              <a:rPr lang="ru-RU" dirty="0" smtClean="0"/>
              <a:t> </a:t>
            </a:r>
            <a:r>
              <a:rPr lang="ru-RU" dirty="0" err="1" smtClean="0"/>
              <a:t>образів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до</a:t>
            </a:r>
            <a:r>
              <a:rPr lang="ru-RU" dirty="0" smtClean="0"/>
              <a:t> </a:t>
            </a:r>
            <a:r>
              <a:rPr lang="ru-RU" dirty="0" err="1" smtClean="0"/>
              <a:t>чуттєвих</a:t>
            </a:r>
            <a:r>
              <a:rPr lang="ru-RU" dirty="0" smtClean="0"/>
              <a:t>.  Цей символ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важливим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у </a:t>
            </a:r>
            <a:r>
              <a:rPr lang="ru-RU" dirty="0" err="1" smtClean="0"/>
              <a:t>нашому</a:t>
            </a:r>
            <a:r>
              <a:rPr lang="ru-RU" dirty="0" smtClean="0"/>
              <a:t> </a:t>
            </a:r>
            <a:r>
              <a:rPr lang="ru-RU" dirty="0" err="1" smtClean="0"/>
              <a:t>етюді</a:t>
            </a:r>
            <a:r>
              <a:rPr lang="ru-RU" dirty="0" smtClean="0"/>
              <a:t>, а </a:t>
            </a:r>
            <a:r>
              <a:rPr lang="ru-RU" dirty="0" err="1" smtClean="0"/>
              <a:t>й</a:t>
            </a:r>
            <a:r>
              <a:rPr lang="ru-RU" dirty="0" smtClean="0"/>
              <a:t> у </a:t>
            </a:r>
            <a:r>
              <a:rPr lang="ru-RU" dirty="0" err="1" smtClean="0"/>
              <a:t>особистому</a:t>
            </a:r>
            <a:r>
              <a:rPr lang="ru-RU" dirty="0" smtClean="0"/>
              <a:t>  </a:t>
            </a:r>
            <a:r>
              <a:rPr lang="ru-RU" dirty="0" err="1" smtClean="0"/>
              <a:t>житті</a:t>
            </a:r>
            <a:r>
              <a:rPr lang="ru-RU" dirty="0" smtClean="0"/>
              <a:t> </a:t>
            </a:r>
            <a:r>
              <a:rPr lang="ru-RU" dirty="0" err="1" smtClean="0"/>
              <a:t>письменника</a:t>
            </a:r>
            <a:r>
              <a:rPr lang="ru-RU" dirty="0" smtClean="0"/>
              <a:t>. У </a:t>
            </a:r>
            <a:r>
              <a:rPr lang="ru-RU" dirty="0" err="1" smtClean="0"/>
              <a:t>творі</a:t>
            </a:r>
            <a:r>
              <a:rPr lang="ru-RU" dirty="0" smtClean="0"/>
              <a:t> — </a:t>
            </a:r>
            <a:r>
              <a:rPr lang="ru-RU" dirty="0" err="1" smtClean="0"/>
              <a:t>це</a:t>
            </a:r>
            <a:r>
              <a:rPr lang="ru-RU" dirty="0" smtClean="0"/>
              <a:t> символ </a:t>
            </a:r>
            <a:r>
              <a:rPr lang="ru-RU" dirty="0" err="1" smtClean="0"/>
              <a:t>ніжності</a:t>
            </a:r>
            <a:r>
              <a:rPr lang="ru-RU" dirty="0" smtClean="0"/>
              <a:t>, </a:t>
            </a:r>
            <a:r>
              <a:rPr lang="ru-RU" dirty="0" err="1" smtClean="0"/>
              <a:t>розквіту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 </a:t>
            </a:r>
            <a:r>
              <a:rPr lang="ru-RU" dirty="0" err="1" smtClean="0"/>
              <a:t>Батько</a:t>
            </a:r>
            <a:r>
              <a:rPr lang="ru-RU" dirty="0" smtClean="0"/>
              <a:t> </a:t>
            </a:r>
            <a:r>
              <a:rPr lang="ru-RU" dirty="0" err="1" smtClean="0"/>
              <a:t>порівнює</a:t>
            </a:r>
            <a:r>
              <a:rPr lang="ru-RU" dirty="0" smtClean="0"/>
              <a:t> </a:t>
            </a:r>
            <a:r>
              <a:rPr lang="ru-RU" dirty="0" err="1" smtClean="0"/>
              <a:t>цвіт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донечкою</a:t>
            </a:r>
            <a:r>
              <a:rPr lang="ru-RU" dirty="0" smtClean="0"/>
              <a:t>, такою ж </a:t>
            </a:r>
            <a:r>
              <a:rPr lang="ru-RU" dirty="0" err="1" smtClean="0"/>
              <a:t>світлою</a:t>
            </a:r>
            <a:r>
              <a:rPr lang="ru-RU" dirty="0" smtClean="0"/>
              <a:t> та </a:t>
            </a:r>
            <a:r>
              <a:rPr lang="ru-RU" dirty="0" err="1" smtClean="0"/>
              <a:t>ніжною</a:t>
            </a:r>
            <a:r>
              <a:rPr lang="ru-RU" dirty="0" smtClean="0"/>
              <a:t>, як </a:t>
            </a:r>
            <a:r>
              <a:rPr lang="ru-RU" dirty="0" err="1" smtClean="0"/>
              <a:t>яблуневі</a:t>
            </a:r>
            <a:r>
              <a:rPr lang="ru-RU" dirty="0" smtClean="0"/>
              <a:t> </a:t>
            </a:r>
            <a:r>
              <a:rPr lang="ru-RU" dirty="0" err="1" smtClean="0"/>
              <a:t>пелюстки</a:t>
            </a:r>
            <a:r>
              <a:rPr lang="ru-RU" dirty="0" smtClean="0"/>
              <a:t>.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батько</a:t>
            </a:r>
            <a:r>
              <a:rPr lang="ru-RU" dirty="0" smtClean="0"/>
              <a:t> </a:t>
            </a:r>
            <a:r>
              <a:rPr lang="ru-RU" dirty="0" err="1" smtClean="0"/>
              <a:t>розуміє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краса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пелюсток</a:t>
            </a:r>
            <a:r>
              <a:rPr lang="ru-RU" dirty="0" smtClean="0"/>
              <a:t> — </a:t>
            </a:r>
            <a:r>
              <a:rPr lang="ru-RU" dirty="0" err="1" smtClean="0"/>
              <a:t>тимчасова</a:t>
            </a:r>
            <a:r>
              <a:rPr lang="ru-RU" dirty="0" smtClean="0"/>
              <a:t>, скоро вони </a:t>
            </a:r>
            <a:r>
              <a:rPr lang="ru-RU" dirty="0" err="1" smtClean="0"/>
              <a:t>опадуть</a:t>
            </a:r>
            <a:r>
              <a:rPr lang="ru-RU" dirty="0" smtClean="0"/>
              <a:t>, </a:t>
            </a:r>
            <a:r>
              <a:rPr lang="ru-RU" dirty="0" err="1" smtClean="0"/>
              <a:t>зав'януть</a:t>
            </a:r>
            <a:r>
              <a:rPr lang="ru-RU" dirty="0" smtClean="0"/>
              <a:t>, як </a:t>
            </a:r>
            <a:r>
              <a:rPr lang="ru-RU" dirty="0" err="1" smtClean="0"/>
              <a:t>і</a:t>
            </a:r>
            <a:r>
              <a:rPr lang="ru-RU" dirty="0" smtClean="0"/>
              <a:t> сталось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життям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дівчинки</a:t>
            </a:r>
            <a:r>
              <a:rPr lang="ru-RU" dirty="0" smtClean="0"/>
              <a:t>, яке просто </a:t>
            </a:r>
            <a:r>
              <a:rPr lang="ru-RU" dirty="0" err="1" smtClean="0"/>
              <a:t>згасло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25602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>
                <a:solidFill>
                  <a:srgbClr val="FF0000"/>
                </a:solidFill>
              </a:rPr>
              <a:t>Міні-диспут</a:t>
            </a: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uk-UA" b="1" dirty="0" smtClean="0">
                <a:solidFill>
                  <a:srgbClr val="FF0000"/>
                </a:solidFill>
              </a:rPr>
              <a:t>Перемагає митець. </a:t>
            </a:r>
            <a:r>
              <a:rPr lang="uk-UA" b="1" dirty="0" smtClean="0">
                <a:solidFill>
                  <a:srgbClr val="FF0000"/>
                </a:solidFill>
              </a:rPr>
              <a:t/>
            </a:r>
            <a:br>
              <a:rPr lang="uk-UA" b="1" dirty="0" smtClean="0">
                <a:solidFill>
                  <a:srgbClr val="FF0000"/>
                </a:solidFill>
              </a:rPr>
            </a:br>
            <a:r>
              <a:rPr lang="uk-UA" b="1" dirty="0" smtClean="0">
                <a:solidFill>
                  <a:srgbClr val="FF0000"/>
                </a:solidFill>
              </a:rPr>
              <a:t>Як </a:t>
            </a:r>
            <a:r>
              <a:rPr lang="uk-UA" b="1" dirty="0" smtClean="0">
                <a:solidFill>
                  <a:srgbClr val="FF0000"/>
                </a:solidFill>
              </a:rPr>
              <a:t>ви вважаєте, чому?</a:t>
            </a: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29642" cy="4873752"/>
          </a:xfrm>
        </p:spPr>
        <p:txBody>
          <a:bodyPr>
            <a:normAutofit/>
          </a:bodyPr>
          <a:lstStyle/>
          <a:p>
            <a:r>
              <a:rPr lang="uk-UA" dirty="0" smtClean="0"/>
              <a:t>Швидше всього, переміг навіть не митець, а саме життя. Неможливо зрозуміти, чому помирає дитина, важко прийняти таку несправедливість. Можливо, Бог посилає людині випробування, щоб зробити сильнішою, або ж нагадує людям, що вони всього лише люди, і все в руках Божих. Хтозна.  </a:t>
            </a:r>
            <a:endParaRPr lang="ru-RU" dirty="0" smtClean="0"/>
          </a:p>
          <a:p>
            <a:r>
              <a:rPr lang="uk-UA" dirty="0" smtClean="0"/>
              <a:t> Мабуть, у цьому велика сила і мудрість природи. Батько знаходить мужність жити далі й думати про майбутнє. Недарма американський психолог Рейнольд  </a:t>
            </a:r>
            <a:r>
              <a:rPr lang="uk-UA" dirty="0" err="1" smtClean="0"/>
              <a:t>Нейборо</a:t>
            </a:r>
            <a:r>
              <a:rPr lang="uk-UA" dirty="0" smtClean="0"/>
              <a:t> </a:t>
            </a:r>
            <a:r>
              <a:rPr lang="uk-UA" dirty="0" smtClean="0"/>
              <a:t>сказав:</a:t>
            </a:r>
            <a:r>
              <a:rPr lang="ru-RU" dirty="0" smtClean="0"/>
              <a:t> «</a:t>
            </a:r>
            <a:r>
              <a:rPr lang="uk-UA" dirty="0" smtClean="0"/>
              <a:t>Господи</a:t>
            </a:r>
            <a:r>
              <a:rPr lang="uk-UA" dirty="0" smtClean="0"/>
              <a:t>, дай мені терпіння прийняти те, що я не силах </a:t>
            </a:r>
            <a:r>
              <a:rPr lang="uk-UA" dirty="0" smtClean="0"/>
              <a:t>змінити…”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296974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FF0000"/>
                </a:solidFill>
              </a:rPr>
              <a:t>Тести </a:t>
            </a: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uk-UA" b="1" dirty="0" smtClean="0">
                <a:solidFill>
                  <a:srgbClr val="FF0000"/>
                </a:solidFill>
              </a:rPr>
              <a:t>М. Коцюбинський  «Цвіт яблуні»</a:t>
            </a: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1500174"/>
            <a:ext cx="7467600" cy="4873752"/>
          </a:xfrm>
        </p:spPr>
        <p:txBody>
          <a:bodyPr>
            <a:normAutofit/>
          </a:bodyPr>
          <a:lstStyle/>
          <a:p>
            <a:r>
              <a:rPr lang="uk-UA" sz="3600" b="1" dirty="0" smtClean="0"/>
              <a:t>1 Автор визначив новелу «Цвіт яблуні»  </a:t>
            </a:r>
            <a:r>
              <a:rPr lang="uk-UA" sz="3600" b="1" dirty="0" smtClean="0"/>
              <a:t>як:</a:t>
            </a:r>
            <a:endParaRPr lang="ru-RU" sz="3600" dirty="0" smtClean="0"/>
          </a:p>
          <a:p>
            <a:pPr>
              <a:buNone/>
            </a:pPr>
            <a:r>
              <a:rPr lang="uk-UA" sz="3600" dirty="0" smtClean="0"/>
              <a:t> </a:t>
            </a:r>
            <a:endParaRPr lang="ru-RU" sz="3600" dirty="0" smtClean="0"/>
          </a:p>
          <a:p>
            <a:r>
              <a:rPr lang="uk-UA" sz="3600" dirty="0" smtClean="0"/>
              <a:t>а  </a:t>
            </a:r>
            <a:r>
              <a:rPr lang="uk-UA" sz="3600" dirty="0" smtClean="0"/>
              <a:t>акварель;</a:t>
            </a:r>
            <a:endParaRPr lang="ru-RU" sz="3600" dirty="0" smtClean="0"/>
          </a:p>
          <a:p>
            <a:r>
              <a:rPr lang="uk-UA" sz="3600" dirty="0" smtClean="0"/>
              <a:t>б  </a:t>
            </a:r>
            <a:r>
              <a:rPr lang="uk-UA" sz="3600" dirty="0" smtClean="0"/>
              <a:t>етюд;</a:t>
            </a:r>
            <a:endParaRPr lang="ru-RU" sz="3600" dirty="0" smtClean="0"/>
          </a:p>
          <a:p>
            <a:r>
              <a:rPr lang="uk-UA" sz="3600" dirty="0" smtClean="0"/>
              <a:t>в  </a:t>
            </a:r>
            <a:r>
              <a:rPr lang="uk-UA" sz="3600" dirty="0" smtClean="0"/>
              <a:t>есе.</a:t>
            </a:r>
            <a:endParaRPr lang="ru-RU" sz="3600" dirty="0" smtClean="0"/>
          </a:p>
          <a:p>
            <a:endParaRPr lang="ru-RU" sz="3600" dirty="0"/>
          </a:p>
        </p:txBody>
      </p:sp>
      <p:pic>
        <p:nvPicPr>
          <p:cNvPr id="3074" name="Picture 2" descr="C:\Users\User\Desktop\картинки\Без названия (9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2786058"/>
            <a:ext cx="2905132" cy="36604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800" b="1" dirty="0" smtClean="0">
                <a:solidFill>
                  <a:srgbClr val="002060"/>
                </a:solidFill>
              </a:rPr>
              <a:t>Мета уроку:</a:t>
            </a:r>
            <a:endParaRPr lang="ru-RU" sz="48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uk-UA" sz="2800" dirty="0" smtClean="0"/>
              <a:t>Ознайомити учнів з прийомами аналізу внутрішнього світу людини, визначити проблематику та тематику твору;</a:t>
            </a:r>
          </a:p>
          <a:p>
            <a:r>
              <a:rPr lang="uk-UA" sz="2800" dirty="0" smtClean="0"/>
              <a:t> розвивати вміння аналізувати художній твір; </a:t>
            </a:r>
          </a:p>
          <a:p>
            <a:r>
              <a:rPr lang="uk-UA" sz="2800" dirty="0" smtClean="0"/>
              <a:t>виховувати в учнів почуття любові та співчуття до ближнього.</a:t>
            </a:r>
            <a:endParaRPr lang="ru-RU" sz="2800" dirty="0"/>
          </a:p>
        </p:txBody>
      </p:sp>
      <p:pic>
        <p:nvPicPr>
          <p:cNvPr id="6146" name="Picture 2" descr="C:\Users\User\Desktop\картинки\images (2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4357694"/>
            <a:ext cx="2028825" cy="22574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85794"/>
            <a:ext cx="7467600" cy="5688158"/>
          </a:xfrm>
        </p:spPr>
        <p:txBody>
          <a:bodyPr>
            <a:normAutofit/>
          </a:bodyPr>
          <a:lstStyle/>
          <a:p>
            <a:r>
              <a:rPr lang="uk-UA" sz="3600" b="1" dirty="0" smtClean="0"/>
              <a:t>2.  </a:t>
            </a:r>
            <a:r>
              <a:rPr lang="uk-UA" sz="3600" b="1" dirty="0" smtClean="0"/>
              <a:t>Тема твору:</a:t>
            </a:r>
            <a:endParaRPr lang="ru-RU" sz="3600" dirty="0" smtClean="0"/>
          </a:p>
          <a:p>
            <a:r>
              <a:rPr lang="uk-UA" sz="3600" dirty="0" smtClean="0"/>
              <a:t> </a:t>
            </a:r>
            <a:endParaRPr lang="ru-RU" sz="3600" dirty="0" smtClean="0"/>
          </a:p>
          <a:p>
            <a:r>
              <a:rPr lang="uk-UA" sz="3600" dirty="0" smtClean="0"/>
              <a:t>а  герой зачарований цвітом </a:t>
            </a:r>
            <a:r>
              <a:rPr lang="uk-UA" sz="3600" dirty="0" smtClean="0"/>
              <a:t>яблунь;</a:t>
            </a:r>
            <a:endParaRPr lang="ru-RU" sz="3600" dirty="0" smtClean="0"/>
          </a:p>
          <a:p>
            <a:r>
              <a:rPr lang="uk-UA" sz="3600" dirty="0" smtClean="0"/>
              <a:t>б  переживання батька,  що втрачає єдину </a:t>
            </a:r>
            <a:r>
              <a:rPr lang="uk-UA" sz="3600" dirty="0" smtClean="0"/>
              <a:t>дитину;</a:t>
            </a:r>
            <a:endParaRPr lang="ru-RU" sz="3600" dirty="0" smtClean="0"/>
          </a:p>
          <a:p>
            <a:r>
              <a:rPr lang="uk-UA" sz="3600" dirty="0" smtClean="0"/>
              <a:t>в  оспівування краси природи як джерело натхнення й </a:t>
            </a:r>
            <a:r>
              <a:rPr lang="uk-UA" sz="3600" dirty="0" smtClean="0"/>
              <a:t>гармонії.</a:t>
            </a:r>
            <a:endParaRPr lang="ru-RU" sz="3600" dirty="0" smtClean="0"/>
          </a:p>
          <a:p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sz="3600" b="1" dirty="0" smtClean="0"/>
              <a:t>3.Сюжет </a:t>
            </a:r>
            <a:r>
              <a:rPr lang="uk-UA" sz="3600" b="1" dirty="0" smtClean="0"/>
              <a:t>твору складається </a:t>
            </a:r>
            <a:r>
              <a:rPr lang="uk-UA" sz="3600" b="1" dirty="0" smtClean="0"/>
              <a:t>:</a:t>
            </a:r>
            <a:endParaRPr lang="ru-RU" sz="3600" dirty="0" smtClean="0"/>
          </a:p>
          <a:p>
            <a:endParaRPr lang="ru-RU" sz="3600" dirty="0" smtClean="0"/>
          </a:p>
          <a:p>
            <a:r>
              <a:rPr lang="uk-UA" sz="3600" dirty="0" smtClean="0"/>
              <a:t>а  двох основних </a:t>
            </a:r>
            <a:r>
              <a:rPr lang="uk-UA" sz="3600" dirty="0" smtClean="0"/>
              <a:t>ліній;</a:t>
            </a:r>
            <a:endParaRPr lang="ru-RU" sz="3600" dirty="0" smtClean="0"/>
          </a:p>
          <a:p>
            <a:r>
              <a:rPr lang="uk-UA" sz="3600" dirty="0" smtClean="0"/>
              <a:t>б  трьох основних </a:t>
            </a:r>
            <a:r>
              <a:rPr lang="uk-UA" sz="3600" dirty="0" smtClean="0"/>
              <a:t>ліній;</a:t>
            </a:r>
            <a:endParaRPr lang="ru-RU" sz="3600" dirty="0" smtClean="0"/>
          </a:p>
          <a:p>
            <a:r>
              <a:rPr lang="uk-UA" sz="3600" dirty="0" smtClean="0"/>
              <a:t>в  немає </a:t>
            </a:r>
            <a:r>
              <a:rPr lang="uk-UA" sz="3600" dirty="0" smtClean="0"/>
              <a:t>сюжету.</a:t>
            </a:r>
            <a:endParaRPr lang="ru-RU" sz="36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8258204" cy="5616720"/>
          </a:xfrm>
        </p:spPr>
        <p:txBody>
          <a:bodyPr/>
          <a:lstStyle/>
          <a:p>
            <a:r>
              <a:rPr lang="uk-UA" b="1" dirty="0" smtClean="0"/>
              <a:t>4 </a:t>
            </a:r>
            <a:r>
              <a:rPr lang="uk-UA" b="1" dirty="0" smtClean="0"/>
              <a:t>. </a:t>
            </a:r>
            <a:r>
              <a:rPr lang="uk-UA" sz="3600" b="1" dirty="0" smtClean="0"/>
              <a:t>Який звук обриває  батькове </a:t>
            </a:r>
            <a:r>
              <a:rPr lang="uk-UA" sz="3600" b="1" dirty="0" smtClean="0"/>
              <a:t>серце?</a:t>
            </a:r>
          </a:p>
          <a:p>
            <a:pPr>
              <a:buNone/>
            </a:pPr>
            <a:endParaRPr lang="ru-RU" sz="3600" dirty="0" smtClean="0"/>
          </a:p>
          <a:p>
            <a:r>
              <a:rPr lang="uk-UA" sz="3600" dirty="0" smtClean="0"/>
              <a:t>5 .</a:t>
            </a:r>
            <a:r>
              <a:rPr lang="uk-UA" sz="3600" b="1" dirty="0" smtClean="0"/>
              <a:t>У </a:t>
            </a:r>
            <a:r>
              <a:rPr lang="uk-UA" sz="3600" b="1" dirty="0" smtClean="0"/>
              <a:t>душі героя борються два почуття. Які</a:t>
            </a:r>
            <a:r>
              <a:rPr lang="uk-UA" sz="3600" dirty="0" smtClean="0"/>
              <a:t> ?</a:t>
            </a:r>
            <a:endParaRPr lang="ru-RU" sz="3600" dirty="0" smtClean="0"/>
          </a:p>
          <a:p>
            <a:pPr>
              <a:buNone/>
            </a:pPr>
            <a:r>
              <a:rPr lang="uk-UA" sz="3600" dirty="0" smtClean="0"/>
              <a:t> </a:t>
            </a:r>
            <a:endParaRPr lang="ru-RU" sz="3600" dirty="0" smtClean="0"/>
          </a:p>
          <a:p>
            <a:r>
              <a:rPr lang="uk-UA" sz="3600" b="1" dirty="0" smtClean="0"/>
              <a:t>6 </a:t>
            </a:r>
            <a:r>
              <a:rPr lang="uk-UA" sz="3600" b="1" dirty="0" smtClean="0"/>
              <a:t>. </a:t>
            </a:r>
            <a:r>
              <a:rPr lang="uk-UA" sz="3600" b="1" dirty="0" smtClean="0"/>
              <a:t>Цвіт яблуні у творі  </a:t>
            </a:r>
            <a:r>
              <a:rPr lang="uk-UA" sz="3600" b="1" dirty="0" smtClean="0"/>
              <a:t>символізує…</a:t>
            </a:r>
            <a:endParaRPr lang="ru-RU" sz="3600" dirty="0" smtClean="0"/>
          </a:p>
          <a:p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7467600" cy="6116786"/>
          </a:xfrm>
        </p:spPr>
        <p:txBody>
          <a:bodyPr>
            <a:normAutofit fontScale="55000" lnSpcReduction="20000"/>
          </a:bodyPr>
          <a:lstStyle/>
          <a:p>
            <a:r>
              <a:rPr lang="uk-UA" sz="3600" b="1" dirty="0" smtClean="0"/>
              <a:t>7. </a:t>
            </a:r>
            <a:r>
              <a:rPr lang="uk-UA" sz="3600" b="1" dirty="0" smtClean="0"/>
              <a:t>Установіть відповідність між образами та символами</a:t>
            </a:r>
            <a:endParaRPr lang="ru-RU" sz="3600" b="1" dirty="0" smtClean="0"/>
          </a:p>
          <a:p>
            <a:pPr>
              <a:buNone/>
            </a:pPr>
            <a:r>
              <a:rPr lang="uk-UA" sz="3300" b="1" dirty="0" smtClean="0"/>
              <a:t> </a:t>
            </a:r>
            <a:endParaRPr lang="ru-RU" sz="3300" b="1" dirty="0" smtClean="0"/>
          </a:p>
          <a:p>
            <a:r>
              <a:rPr lang="uk-UA" sz="3600" b="1" dirty="0" smtClean="0"/>
              <a:t>а  </a:t>
            </a:r>
            <a:r>
              <a:rPr lang="uk-UA" sz="3600" b="1" dirty="0" smtClean="0"/>
              <a:t>     лампа  </a:t>
            </a:r>
            <a:r>
              <a:rPr lang="uk-UA" sz="3600" b="1" dirty="0" smtClean="0"/>
              <a:t>		</a:t>
            </a:r>
            <a:r>
              <a:rPr lang="uk-UA" sz="3600" b="1" dirty="0" smtClean="0"/>
              <a:t>1 </a:t>
            </a:r>
            <a:r>
              <a:rPr lang="uk-UA" sz="3600" b="1" dirty="0" smtClean="0"/>
              <a:t>ніжність і чистота</a:t>
            </a:r>
            <a:endParaRPr lang="ru-RU" sz="3600" b="1" dirty="0" smtClean="0"/>
          </a:p>
          <a:p>
            <a:pPr>
              <a:buNone/>
            </a:pPr>
            <a:r>
              <a:rPr lang="uk-UA" sz="3600" b="1" dirty="0" smtClean="0"/>
              <a:t> </a:t>
            </a:r>
            <a:endParaRPr lang="ru-RU" sz="3600" b="1" dirty="0" smtClean="0"/>
          </a:p>
          <a:p>
            <a:r>
              <a:rPr lang="uk-UA" sz="3600" b="1" dirty="0" smtClean="0"/>
              <a:t>б </a:t>
            </a:r>
            <a:r>
              <a:rPr lang="uk-UA" sz="3600" b="1" dirty="0" smtClean="0"/>
              <a:t>      арфа</a:t>
            </a:r>
            <a:r>
              <a:rPr lang="uk-UA" sz="3600" b="1" dirty="0" smtClean="0"/>
              <a:t>			2 радість життя	</a:t>
            </a:r>
            <a:endParaRPr lang="ru-RU" sz="3600" b="1" dirty="0" smtClean="0"/>
          </a:p>
          <a:p>
            <a:pPr>
              <a:buNone/>
            </a:pPr>
            <a:r>
              <a:rPr lang="uk-UA" sz="3600" b="1" dirty="0" smtClean="0"/>
              <a:t> </a:t>
            </a:r>
            <a:endParaRPr lang="ru-RU" sz="3600" b="1" dirty="0" smtClean="0"/>
          </a:p>
          <a:p>
            <a:r>
              <a:rPr lang="uk-UA" sz="3600" b="1" dirty="0" smtClean="0"/>
              <a:t>в  </a:t>
            </a:r>
            <a:r>
              <a:rPr lang="uk-UA" sz="3600" b="1" dirty="0" smtClean="0"/>
              <a:t>     цвіт </a:t>
            </a:r>
            <a:r>
              <a:rPr lang="uk-UA" sz="3600" b="1" dirty="0" smtClean="0"/>
              <a:t>яблуні 		3 перепочинок стомленої </a:t>
            </a:r>
            <a:r>
              <a:rPr lang="uk-UA" sz="3600" b="1" dirty="0" smtClean="0"/>
              <a:t> душі</a:t>
            </a:r>
            <a:endParaRPr lang="ru-RU" sz="3600" b="1" dirty="0" smtClean="0"/>
          </a:p>
          <a:p>
            <a:pPr>
              <a:buNone/>
            </a:pPr>
            <a:r>
              <a:rPr lang="uk-UA" sz="3600" b="1" dirty="0" smtClean="0"/>
              <a:t> </a:t>
            </a:r>
            <a:endParaRPr lang="ru-RU" sz="3600" b="1" dirty="0" smtClean="0"/>
          </a:p>
          <a:p>
            <a:r>
              <a:rPr lang="uk-UA" sz="3600" b="1" dirty="0" smtClean="0"/>
              <a:t>г  </a:t>
            </a:r>
            <a:r>
              <a:rPr lang="uk-UA" sz="3600" b="1" dirty="0" smtClean="0"/>
              <a:t>    годинник </a:t>
            </a:r>
            <a:r>
              <a:rPr lang="uk-UA" sz="3600" b="1" dirty="0" smtClean="0"/>
              <a:t>		</a:t>
            </a:r>
            <a:r>
              <a:rPr lang="uk-UA" sz="3600" b="1" dirty="0" smtClean="0"/>
              <a:t>4  </a:t>
            </a:r>
            <a:r>
              <a:rPr lang="uk-UA" sz="3600" b="1" dirty="0" smtClean="0"/>
              <a:t>життя – смерть 			</a:t>
            </a:r>
            <a:endParaRPr lang="ru-RU" sz="3600" b="1" dirty="0" smtClean="0"/>
          </a:p>
          <a:p>
            <a:pPr>
              <a:buNone/>
            </a:pPr>
            <a:r>
              <a:rPr lang="uk-UA" sz="3600" b="1" dirty="0" smtClean="0"/>
              <a:t> </a:t>
            </a:r>
            <a:endParaRPr lang="ru-RU" sz="3600" b="1" dirty="0" smtClean="0"/>
          </a:p>
          <a:p>
            <a:r>
              <a:rPr lang="uk-UA" sz="3600" b="1" dirty="0" smtClean="0"/>
              <a:t>д </a:t>
            </a:r>
            <a:r>
              <a:rPr lang="uk-UA" sz="3600" b="1" dirty="0" smtClean="0"/>
              <a:t>   </a:t>
            </a:r>
            <a:r>
              <a:rPr lang="uk-UA" sz="3600" b="1" dirty="0" smtClean="0"/>
              <a:t>зелені луки		5 напруження</a:t>
            </a:r>
            <a:endParaRPr lang="ru-RU" sz="3600" b="1" dirty="0" smtClean="0"/>
          </a:p>
          <a:p>
            <a:pPr>
              <a:buNone/>
            </a:pPr>
            <a:r>
              <a:rPr lang="uk-UA" sz="3600" b="1" dirty="0" smtClean="0"/>
              <a:t> </a:t>
            </a:r>
            <a:endParaRPr lang="ru-RU" sz="3600" b="1" dirty="0" smtClean="0"/>
          </a:p>
          <a:p>
            <a:r>
              <a:rPr lang="uk-UA" sz="3600" b="1" dirty="0" smtClean="0"/>
              <a:t>е </a:t>
            </a:r>
            <a:r>
              <a:rPr lang="uk-UA" sz="3600" b="1" dirty="0" smtClean="0"/>
              <a:t>   свист  </a:t>
            </a:r>
            <a:r>
              <a:rPr lang="uk-UA" sz="3600" b="1" dirty="0" smtClean="0"/>
              <a:t>із грудей	</a:t>
            </a:r>
            <a:r>
              <a:rPr lang="uk-UA" sz="3600" b="1" dirty="0" smtClean="0"/>
              <a:t>6  </a:t>
            </a:r>
            <a:r>
              <a:rPr lang="uk-UA" sz="3600" b="1" dirty="0" smtClean="0"/>
              <a:t>нагадування про горе</a:t>
            </a:r>
            <a:endParaRPr lang="ru-RU" sz="3600" b="1" dirty="0" smtClean="0"/>
          </a:p>
          <a:p>
            <a:pPr>
              <a:buNone/>
            </a:pPr>
            <a:r>
              <a:rPr lang="uk-UA" sz="3600" b="1" dirty="0" smtClean="0"/>
              <a:t> </a:t>
            </a:r>
            <a:endParaRPr lang="ru-RU" sz="3600" b="1" dirty="0" smtClean="0"/>
          </a:p>
          <a:p>
            <a:endParaRPr lang="ru-RU" dirty="0" smtClean="0"/>
          </a:p>
          <a:p>
            <a:pPr>
              <a:buNone/>
            </a:pPr>
            <a:r>
              <a:rPr lang="uk-UA" dirty="0" smtClean="0"/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42918"/>
            <a:ext cx="7467600" cy="5831034"/>
          </a:xfrm>
        </p:spPr>
        <p:txBody>
          <a:bodyPr>
            <a:normAutofit fontScale="92500"/>
          </a:bodyPr>
          <a:lstStyle/>
          <a:p>
            <a:r>
              <a:rPr lang="uk-UA" b="1" dirty="0" smtClean="0"/>
              <a:t>8 </a:t>
            </a:r>
            <a:r>
              <a:rPr lang="uk-UA" b="1" dirty="0" smtClean="0"/>
              <a:t>. </a:t>
            </a:r>
            <a:r>
              <a:rPr lang="uk-UA" b="1" dirty="0" smtClean="0"/>
              <a:t>Установити  відповідність між  цитатою та художнім засобом</a:t>
            </a:r>
            <a:endParaRPr lang="ru-RU" dirty="0" smtClean="0"/>
          </a:p>
          <a:p>
            <a:r>
              <a:rPr lang="uk-UA" dirty="0" smtClean="0"/>
              <a:t> </a:t>
            </a:r>
            <a:endParaRPr lang="ru-RU" dirty="0" smtClean="0"/>
          </a:p>
          <a:p>
            <a:r>
              <a:rPr lang="uk-UA" dirty="0" smtClean="0"/>
              <a:t>а     за мною  тихо волочиться тінь	</a:t>
            </a:r>
            <a:r>
              <a:rPr lang="uk-UA" dirty="0" smtClean="0"/>
              <a:t>1  </a:t>
            </a:r>
            <a:r>
              <a:rPr lang="uk-UA" dirty="0" smtClean="0"/>
              <a:t>епітет	</a:t>
            </a:r>
            <a:endParaRPr lang="ru-RU" dirty="0" smtClean="0"/>
          </a:p>
          <a:p>
            <a:r>
              <a:rPr lang="uk-UA" dirty="0" smtClean="0"/>
              <a:t> </a:t>
            </a:r>
            <a:endParaRPr lang="ru-RU" dirty="0" smtClean="0"/>
          </a:p>
          <a:p>
            <a:r>
              <a:rPr lang="uk-UA" dirty="0" smtClean="0"/>
              <a:t>б  десь далеко стукає калатало		2 метафора</a:t>
            </a:r>
            <a:endParaRPr lang="ru-RU" dirty="0" smtClean="0"/>
          </a:p>
          <a:p>
            <a:r>
              <a:rPr lang="uk-UA" dirty="0" smtClean="0"/>
              <a:t>    нічного сторожа</a:t>
            </a:r>
            <a:endParaRPr lang="ru-RU" dirty="0" smtClean="0"/>
          </a:p>
          <a:p>
            <a:r>
              <a:rPr lang="uk-UA" dirty="0" smtClean="0"/>
              <a:t> </a:t>
            </a:r>
            <a:endParaRPr lang="ru-RU" dirty="0" smtClean="0"/>
          </a:p>
          <a:p>
            <a:r>
              <a:rPr lang="uk-UA" dirty="0" smtClean="0"/>
              <a:t>в  перед нити простягаються 		</a:t>
            </a:r>
            <a:r>
              <a:rPr lang="uk-UA" dirty="0" smtClean="0"/>
              <a:t>3 </a:t>
            </a:r>
            <a:r>
              <a:rPr lang="uk-UA" dirty="0" smtClean="0"/>
              <a:t>уособлення</a:t>
            </a:r>
            <a:endParaRPr lang="ru-RU" dirty="0" smtClean="0"/>
          </a:p>
          <a:p>
            <a:r>
              <a:rPr lang="uk-UA" dirty="0" smtClean="0"/>
              <a:t>    зелені луки з такою свіжою</a:t>
            </a:r>
            <a:endParaRPr lang="ru-RU" dirty="0" smtClean="0"/>
          </a:p>
          <a:p>
            <a:r>
              <a:rPr lang="uk-UA" dirty="0" smtClean="0"/>
              <a:t>   травою</a:t>
            </a:r>
            <a:endParaRPr lang="ru-RU" dirty="0" smtClean="0"/>
          </a:p>
          <a:p>
            <a:r>
              <a:rPr lang="uk-UA" dirty="0" smtClean="0"/>
              <a:t> </a:t>
            </a:r>
            <a:endParaRPr lang="ru-RU" dirty="0" smtClean="0"/>
          </a:p>
          <a:p>
            <a:r>
              <a:rPr lang="uk-UA" dirty="0" smtClean="0"/>
              <a:t>г  вишня була вся в цвіту як </a:t>
            </a:r>
            <a:r>
              <a:rPr lang="uk-UA" dirty="0" smtClean="0"/>
              <a:t>букет      4  </a:t>
            </a:r>
            <a:r>
              <a:rPr lang="uk-UA" dirty="0" smtClean="0"/>
              <a:t>порівняння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42918"/>
            <a:ext cx="7467600" cy="5831034"/>
          </a:xfrm>
        </p:spPr>
        <p:txBody>
          <a:bodyPr/>
          <a:lstStyle/>
          <a:p>
            <a:r>
              <a:rPr lang="uk-UA" sz="3600" dirty="0" smtClean="0"/>
              <a:t>9 </a:t>
            </a:r>
            <a:r>
              <a:rPr lang="uk-UA" sz="3600" dirty="0" smtClean="0"/>
              <a:t>. Пояснити </a:t>
            </a:r>
            <a:r>
              <a:rPr lang="uk-UA" sz="3600" dirty="0" smtClean="0"/>
              <a:t>слова : « Господи, дай мені терпіння прийняти те, що я не в силах змінити»</a:t>
            </a:r>
            <a:endParaRPr lang="ru-RU" sz="3600" dirty="0" smtClean="0"/>
          </a:p>
          <a:p>
            <a:endParaRPr lang="ru-RU" sz="3600" dirty="0"/>
          </a:p>
        </p:txBody>
      </p:sp>
      <p:pic>
        <p:nvPicPr>
          <p:cNvPr id="2051" name="Picture 3" descr="C:\Users\User\Desktop\картинки\images (3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2714620"/>
            <a:ext cx="4243841" cy="34290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ПЕРЕВІРЯЄМО!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uk-UA" b="1" dirty="0" smtClean="0"/>
              <a:t>Відповіді :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uk-UA" dirty="0" smtClean="0"/>
              <a:t>1 – б</a:t>
            </a:r>
            <a:endParaRPr lang="ru-RU" dirty="0" smtClean="0"/>
          </a:p>
          <a:p>
            <a:r>
              <a:rPr lang="uk-UA" dirty="0" smtClean="0"/>
              <a:t>2 – б</a:t>
            </a:r>
            <a:endParaRPr lang="ru-RU" dirty="0" smtClean="0"/>
          </a:p>
          <a:p>
            <a:r>
              <a:rPr lang="uk-UA" dirty="0" smtClean="0"/>
              <a:t>3 – в</a:t>
            </a:r>
            <a:endParaRPr lang="ru-RU" dirty="0" smtClean="0"/>
          </a:p>
          <a:p>
            <a:r>
              <a:rPr lang="uk-UA" dirty="0" smtClean="0"/>
              <a:t>4 – звук годинника</a:t>
            </a:r>
            <a:endParaRPr lang="ru-RU" dirty="0" smtClean="0"/>
          </a:p>
          <a:p>
            <a:r>
              <a:rPr lang="uk-UA" dirty="0" smtClean="0"/>
              <a:t>5 -  батька і митця</a:t>
            </a:r>
            <a:endParaRPr lang="ru-RU" dirty="0" smtClean="0"/>
          </a:p>
          <a:p>
            <a:r>
              <a:rPr lang="uk-UA" dirty="0" smtClean="0"/>
              <a:t>6 – відновлення  життя, невидиму грань між життям і смертю</a:t>
            </a:r>
            <a:endParaRPr lang="ru-RU" dirty="0" smtClean="0"/>
          </a:p>
          <a:p>
            <a:r>
              <a:rPr lang="uk-UA" dirty="0" smtClean="0"/>
              <a:t>7 </a:t>
            </a:r>
            <a:r>
              <a:rPr lang="uk-UA" dirty="0" smtClean="0"/>
              <a:t>а </a:t>
            </a:r>
            <a:r>
              <a:rPr lang="uk-UA" dirty="0" smtClean="0"/>
              <a:t>– 4, б – 5, в – 1, г – 6, д – 3, е – 2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uk-UA" sz="9600" dirty="0" smtClean="0"/>
              <a:t>Дякую за увагу!</a:t>
            </a:r>
            <a:endParaRPr lang="ru-RU" sz="9600" dirty="0"/>
          </a:p>
        </p:txBody>
      </p:sp>
      <p:pic>
        <p:nvPicPr>
          <p:cNvPr id="12290" name="Picture 2" descr="C:\Users\User\Desktop\картинки\image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4286256"/>
            <a:ext cx="1905000" cy="2409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C00000"/>
                </a:solidFill>
              </a:rPr>
              <a:t>Літературний диктант </a:t>
            </a:r>
            <a:r>
              <a:rPr lang="uk-UA" b="1" dirty="0" smtClean="0">
                <a:solidFill>
                  <a:srgbClr val="C00000"/>
                </a:solidFill>
              </a:rPr>
              <a:t/>
            </a:r>
            <a:br>
              <a:rPr lang="uk-UA" b="1" dirty="0" smtClean="0">
                <a:solidFill>
                  <a:srgbClr val="C00000"/>
                </a:solidFill>
              </a:rPr>
            </a:br>
            <a:r>
              <a:rPr lang="uk-UA" b="1" dirty="0" smtClean="0">
                <a:solidFill>
                  <a:srgbClr val="C00000"/>
                </a:solidFill>
              </a:rPr>
              <a:t>( </a:t>
            </a:r>
            <a:r>
              <a:rPr lang="uk-UA" b="1" dirty="0" smtClean="0">
                <a:solidFill>
                  <a:srgbClr val="C00000"/>
                </a:solidFill>
              </a:rPr>
              <a:t>за біографією М. Коцюбинського)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42910" y="1571612"/>
            <a:ext cx="8072494" cy="4873752"/>
          </a:xfrm>
        </p:spPr>
        <p:txBody>
          <a:bodyPr>
            <a:normAutofit lnSpcReduction="10000"/>
          </a:bodyPr>
          <a:lstStyle/>
          <a:p>
            <a:r>
              <a:rPr lang="uk-UA" b="1" dirty="0" smtClean="0"/>
              <a:t>1 М.Коцюбинський в українській літературі є представником</a:t>
            </a:r>
            <a:endParaRPr lang="ru-RU" dirty="0" smtClean="0"/>
          </a:p>
          <a:p>
            <a:r>
              <a:rPr lang="uk-UA" dirty="0" smtClean="0"/>
              <a:t>а – </a:t>
            </a:r>
            <a:r>
              <a:rPr lang="uk-UA" dirty="0" smtClean="0"/>
              <a:t>реалізму;</a:t>
            </a:r>
            <a:endParaRPr lang="ru-RU" dirty="0" smtClean="0"/>
          </a:p>
          <a:p>
            <a:r>
              <a:rPr lang="uk-UA" dirty="0" smtClean="0"/>
              <a:t>б – </a:t>
            </a:r>
            <a:r>
              <a:rPr lang="uk-UA" dirty="0" smtClean="0"/>
              <a:t>модернізму;</a:t>
            </a:r>
            <a:endParaRPr lang="ru-RU" dirty="0" smtClean="0"/>
          </a:p>
          <a:p>
            <a:r>
              <a:rPr lang="uk-UA" dirty="0" smtClean="0"/>
              <a:t>в – </a:t>
            </a:r>
            <a:r>
              <a:rPr lang="uk-UA" dirty="0" smtClean="0"/>
              <a:t>романтизму;</a:t>
            </a:r>
            <a:endParaRPr lang="ru-RU" dirty="0" smtClean="0"/>
          </a:p>
          <a:p>
            <a:r>
              <a:rPr lang="uk-UA" dirty="0" smtClean="0"/>
              <a:t>г </a:t>
            </a:r>
            <a:r>
              <a:rPr lang="uk-UA" dirty="0" smtClean="0"/>
              <a:t>сентименталізму.</a:t>
            </a:r>
            <a:endParaRPr lang="ru-RU" dirty="0" smtClean="0"/>
          </a:p>
          <a:p>
            <a:r>
              <a:rPr lang="uk-UA" b="1" dirty="0" smtClean="0"/>
              <a:t>2 Перший твір, вірш для дітей «Наша хатка» з`явився 1890 року друком у журналі</a:t>
            </a:r>
            <a:endParaRPr lang="ru-RU" dirty="0" smtClean="0"/>
          </a:p>
          <a:p>
            <a:r>
              <a:rPr lang="uk-UA" dirty="0" smtClean="0"/>
              <a:t>а – «Студент</a:t>
            </a:r>
            <a:r>
              <a:rPr lang="uk-UA" dirty="0" smtClean="0"/>
              <a:t>»;</a:t>
            </a:r>
            <a:endParaRPr lang="ru-RU" dirty="0" smtClean="0"/>
          </a:p>
          <a:p>
            <a:r>
              <a:rPr lang="uk-UA" dirty="0" smtClean="0"/>
              <a:t>б – «Гудок</a:t>
            </a:r>
            <a:r>
              <a:rPr lang="uk-UA" dirty="0" smtClean="0"/>
              <a:t>»;</a:t>
            </a:r>
            <a:endParaRPr lang="ru-RU" dirty="0" smtClean="0"/>
          </a:p>
          <a:p>
            <a:r>
              <a:rPr lang="uk-UA" dirty="0" smtClean="0"/>
              <a:t>в – «Дзвінок</a:t>
            </a:r>
            <a:r>
              <a:rPr lang="uk-UA" dirty="0" smtClean="0"/>
              <a:t>»;</a:t>
            </a:r>
            <a:endParaRPr lang="ru-RU" dirty="0" smtClean="0"/>
          </a:p>
          <a:p>
            <a:r>
              <a:rPr lang="uk-UA" dirty="0" smtClean="0"/>
              <a:t>г – «Час</a:t>
            </a:r>
            <a:r>
              <a:rPr lang="uk-UA" dirty="0" smtClean="0"/>
              <a:t>».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5122" name="Picture 2" descr="C:\Users\User\Desktop\картинки\images (2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2285992"/>
            <a:ext cx="1243300" cy="1552578"/>
          </a:xfrm>
          <a:prstGeom prst="rect">
            <a:avLst/>
          </a:prstGeom>
          <a:noFill/>
        </p:spPr>
      </p:pic>
      <p:pic>
        <p:nvPicPr>
          <p:cNvPr id="5123" name="Picture 3" descr="C:\Users\User\Desktop\картинки\images (2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4786322"/>
            <a:ext cx="1622185" cy="17573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85794"/>
            <a:ext cx="8329642" cy="5688158"/>
          </a:xfrm>
        </p:spPr>
        <p:txBody>
          <a:bodyPr>
            <a:normAutofit/>
          </a:bodyPr>
          <a:lstStyle/>
          <a:p>
            <a:r>
              <a:rPr lang="uk-UA" b="1" dirty="0" smtClean="0"/>
              <a:t>3  Основним предметом зображення в повісті «Тіні забутих предків» є</a:t>
            </a:r>
            <a:endParaRPr lang="ru-RU" dirty="0" smtClean="0"/>
          </a:p>
          <a:p>
            <a:r>
              <a:rPr lang="uk-UA" dirty="0" smtClean="0"/>
              <a:t>а – міфологічний </a:t>
            </a:r>
            <a:r>
              <a:rPr lang="uk-UA" dirty="0" smtClean="0"/>
              <a:t>світ;</a:t>
            </a:r>
            <a:endParaRPr lang="ru-RU" dirty="0" smtClean="0"/>
          </a:p>
          <a:p>
            <a:r>
              <a:rPr lang="uk-UA" dirty="0" smtClean="0"/>
              <a:t>б – життя Івана </a:t>
            </a:r>
            <a:r>
              <a:rPr lang="uk-UA" dirty="0" err="1" smtClean="0"/>
              <a:t>Палійчука</a:t>
            </a:r>
            <a:r>
              <a:rPr lang="uk-UA" dirty="0" smtClean="0"/>
              <a:t>;</a:t>
            </a:r>
            <a:endParaRPr lang="ru-RU" dirty="0" smtClean="0"/>
          </a:p>
          <a:p>
            <a:r>
              <a:rPr lang="uk-UA" dirty="0" smtClean="0"/>
              <a:t>в – кохання Івана та </a:t>
            </a:r>
            <a:r>
              <a:rPr lang="uk-UA" dirty="0" smtClean="0"/>
              <a:t>Марічки;</a:t>
            </a:r>
            <a:endParaRPr lang="ru-RU" dirty="0" smtClean="0"/>
          </a:p>
          <a:p>
            <a:r>
              <a:rPr lang="uk-UA" dirty="0" smtClean="0"/>
              <a:t>г – побут, вірування й легенди </a:t>
            </a:r>
            <a:r>
              <a:rPr lang="uk-UA" dirty="0" smtClean="0"/>
              <a:t>гуцулів.</a:t>
            </a:r>
            <a:endParaRPr lang="ru-RU" dirty="0" smtClean="0"/>
          </a:p>
          <a:p>
            <a:r>
              <a:rPr lang="uk-UA" b="1" dirty="0" smtClean="0"/>
              <a:t>4 Укажіть, який художній засіб використано автором у словах: « На небі сонце – серед нив   я»?</a:t>
            </a:r>
            <a:endParaRPr lang="ru-RU" dirty="0" smtClean="0"/>
          </a:p>
          <a:p>
            <a:r>
              <a:rPr lang="uk-UA" dirty="0" smtClean="0"/>
              <a:t>а – </a:t>
            </a:r>
            <a:r>
              <a:rPr lang="uk-UA" dirty="0" smtClean="0"/>
              <a:t>іронію;</a:t>
            </a:r>
            <a:endParaRPr lang="ru-RU" dirty="0" smtClean="0"/>
          </a:p>
          <a:p>
            <a:r>
              <a:rPr lang="uk-UA" dirty="0" smtClean="0"/>
              <a:t>б – </a:t>
            </a:r>
            <a:r>
              <a:rPr lang="uk-UA" dirty="0" smtClean="0"/>
              <a:t>інверсію;</a:t>
            </a:r>
            <a:endParaRPr lang="ru-RU" dirty="0" smtClean="0"/>
          </a:p>
          <a:p>
            <a:r>
              <a:rPr lang="uk-UA" dirty="0" smtClean="0"/>
              <a:t>в – </a:t>
            </a:r>
            <a:r>
              <a:rPr lang="uk-UA" dirty="0" smtClean="0"/>
              <a:t>паралелізм;</a:t>
            </a:r>
            <a:endParaRPr lang="ru-RU" dirty="0" smtClean="0"/>
          </a:p>
          <a:p>
            <a:r>
              <a:rPr lang="uk-UA" dirty="0" smtClean="0"/>
              <a:t>г – </a:t>
            </a:r>
            <a:r>
              <a:rPr lang="uk-UA" dirty="0" smtClean="0"/>
              <a:t>алегорію.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7170" name="Picture 2" descr="C:\Users\User\Desktop\картинки\images (2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4143380"/>
            <a:ext cx="1343029" cy="22383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14356"/>
            <a:ext cx="8258204" cy="5759596"/>
          </a:xfrm>
        </p:spPr>
        <p:txBody>
          <a:bodyPr/>
          <a:lstStyle/>
          <a:p>
            <a:r>
              <a:rPr lang="uk-UA" b="1" dirty="0" smtClean="0"/>
              <a:t>5   Аквареллю М. Коцюбинський назвав свій твір</a:t>
            </a:r>
            <a:endParaRPr lang="ru-RU" dirty="0" smtClean="0"/>
          </a:p>
          <a:p>
            <a:r>
              <a:rPr lang="uk-UA" dirty="0" smtClean="0"/>
              <a:t>а – «Цвіт яблуні</a:t>
            </a:r>
            <a:r>
              <a:rPr lang="uk-UA" dirty="0" smtClean="0"/>
              <a:t>»;</a:t>
            </a:r>
            <a:endParaRPr lang="ru-RU" dirty="0" smtClean="0"/>
          </a:p>
          <a:p>
            <a:r>
              <a:rPr lang="uk-UA" dirty="0" smtClean="0"/>
              <a:t>б – «На камені</a:t>
            </a:r>
            <a:r>
              <a:rPr lang="uk-UA" dirty="0" smtClean="0"/>
              <a:t>»;</a:t>
            </a:r>
            <a:endParaRPr lang="ru-RU" dirty="0" smtClean="0"/>
          </a:p>
          <a:p>
            <a:r>
              <a:rPr lang="uk-UA" dirty="0" smtClean="0"/>
              <a:t>в – «Дорогою ціною</a:t>
            </a:r>
            <a:r>
              <a:rPr lang="uk-UA" dirty="0" smtClean="0"/>
              <a:t>»;</a:t>
            </a:r>
            <a:endParaRPr lang="ru-RU" dirty="0" smtClean="0"/>
          </a:p>
          <a:p>
            <a:r>
              <a:rPr lang="uk-UA" dirty="0" smtClean="0"/>
              <a:t>г – «Тіні забутих предків</a:t>
            </a:r>
            <a:r>
              <a:rPr lang="uk-UA" dirty="0" smtClean="0"/>
              <a:t>».</a:t>
            </a:r>
            <a:endParaRPr lang="ru-RU" dirty="0" smtClean="0"/>
          </a:p>
          <a:p>
            <a:r>
              <a:rPr lang="uk-UA" b="1" dirty="0" smtClean="0"/>
              <a:t>6 Де поховано М.Коцюбинського?</a:t>
            </a:r>
            <a:endParaRPr lang="ru-RU" dirty="0" smtClean="0"/>
          </a:p>
          <a:p>
            <a:r>
              <a:rPr lang="uk-UA" dirty="0" smtClean="0"/>
              <a:t>а – у </a:t>
            </a:r>
            <a:r>
              <a:rPr lang="uk-UA" dirty="0" smtClean="0"/>
              <a:t>Києві;</a:t>
            </a:r>
            <a:endParaRPr lang="ru-RU" dirty="0" smtClean="0"/>
          </a:p>
          <a:p>
            <a:r>
              <a:rPr lang="uk-UA" dirty="0" smtClean="0"/>
              <a:t>б – у </a:t>
            </a:r>
            <a:r>
              <a:rPr lang="uk-UA" dirty="0" smtClean="0"/>
              <a:t>Вінниці;</a:t>
            </a:r>
            <a:endParaRPr lang="ru-RU" dirty="0" smtClean="0"/>
          </a:p>
          <a:p>
            <a:r>
              <a:rPr lang="uk-UA" dirty="0" smtClean="0"/>
              <a:t>в – у </a:t>
            </a:r>
            <a:r>
              <a:rPr lang="uk-UA" dirty="0" smtClean="0"/>
              <a:t>Чернігові;</a:t>
            </a:r>
            <a:endParaRPr lang="ru-RU" dirty="0" smtClean="0"/>
          </a:p>
          <a:p>
            <a:r>
              <a:rPr lang="uk-UA" dirty="0" smtClean="0"/>
              <a:t>г – у </a:t>
            </a:r>
            <a:r>
              <a:rPr lang="uk-UA" dirty="0" smtClean="0"/>
              <a:t>Львові.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8194" name="Picture 2" descr="C:\Users\User\Desktop\картинки\images (18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4071942"/>
            <a:ext cx="3376618" cy="22965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8258204" cy="5902472"/>
          </a:xfrm>
        </p:spPr>
        <p:txBody>
          <a:bodyPr/>
          <a:lstStyle/>
          <a:p>
            <a:r>
              <a:rPr lang="uk-UA" b="1" dirty="0" smtClean="0"/>
              <a:t>7  Утомлену душу письменника а новелі «І</a:t>
            </a:r>
            <a:r>
              <a:rPr lang="en-US" b="1" dirty="0" err="1" smtClean="0"/>
              <a:t>ntermezzo</a:t>
            </a:r>
            <a:r>
              <a:rPr lang="ru-RU" b="1" dirty="0" smtClean="0"/>
              <a:t>” </a:t>
            </a:r>
            <a:r>
              <a:rPr lang="ru-RU" b="1" dirty="0" err="1" smtClean="0"/>
              <a:t>наснажила</a:t>
            </a:r>
            <a:endParaRPr lang="ru-RU" dirty="0" smtClean="0"/>
          </a:p>
          <a:p>
            <a:r>
              <a:rPr lang="ru-RU" dirty="0" smtClean="0"/>
              <a:t>а – </a:t>
            </a:r>
            <a:r>
              <a:rPr lang="ru-RU" dirty="0" err="1" smtClean="0"/>
              <a:t>мрія</a:t>
            </a:r>
            <a:r>
              <a:rPr lang="ru-RU" dirty="0" smtClean="0"/>
              <a:t> </a:t>
            </a:r>
            <a:r>
              <a:rPr lang="ru-RU" dirty="0" smtClean="0"/>
              <a:t>;</a:t>
            </a:r>
            <a:endParaRPr lang="ru-RU" dirty="0" smtClean="0"/>
          </a:p>
          <a:p>
            <a:r>
              <a:rPr lang="ru-RU" dirty="0" smtClean="0"/>
              <a:t>б – </a:t>
            </a:r>
            <a:r>
              <a:rPr lang="ru-RU" dirty="0" err="1" smtClean="0"/>
              <a:t>революція</a:t>
            </a:r>
            <a:r>
              <a:rPr lang="ru-RU" dirty="0" smtClean="0"/>
              <a:t>;</a:t>
            </a:r>
            <a:endParaRPr lang="ru-RU" dirty="0" smtClean="0"/>
          </a:p>
          <a:p>
            <a:r>
              <a:rPr lang="ru-RU" dirty="0" smtClean="0"/>
              <a:t>в – </a:t>
            </a:r>
            <a:r>
              <a:rPr lang="ru-RU" dirty="0" smtClean="0"/>
              <a:t>природа;</a:t>
            </a:r>
            <a:endParaRPr lang="ru-RU" dirty="0" smtClean="0"/>
          </a:p>
          <a:p>
            <a:r>
              <a:rPr lang="ru-RU" dirty="0" smtClean="0"/>
              <a:t>г – </a:t>
            </a:r>
            <a:r>
              <a:rPr lang="ru-RU" dirty="0" err="1" smtClean="0"/>
              <a:t>музика</a:t>
            </a:r>
            <a:r>
              <a:rPr lang="ru-RU" dirty="0" smtClean="0"/>
              <a:t>.</a:t>
            </a:r>
            <a:endParaRPr lang="ru-RU" dirty="0" smtClean="0"/>
          </a:p>
          <a:p>
            <a:r>
              <a:rPr lang="ru-RU" b="1" dirty="0" smtClean="0"/>
              <a:t>8 Як </a:t>
            </a:r>
            <a:r>
              <a:rPr lang="ru-RU" b="1" dirty="0" err="1" smtClean="0"/>
              <a:t>називають</a:t>
            </a:r>
            <a:r>
              <a:rPr lang="ru-RU" b="1" dirty="0" smtClean="0"/>
              <a:t>  </a:t>
            </a:r>
            <a:r>
              <a:rPr lang="ru-RU" b="1" dirty="0" err="1" smtClean="0"/>
              <a:t>М.Коцюбинського</a:t>
            </a:r>
            <a:r>
              <a:rPr lang="ru-RU" b="1" dirty="0" smtClean="0"/>
              <a:t> в </a:t>
            </a:r>
            <a:r>
              <a:rPr lang="ru-RU" b="1" dirty="0" err="1" smtClean="0"/>
              <a:t>українській</a:t>
            </a:r>
            <a:r>
              <a:rPr lang="ru-RU" b="1" dirty="0" smtClean="0"/>
              <a:t> </a:t>
            </a:r>
            <a:r>
              <a:rPr lang="ru-RU" b="1" dirty="0" err="1" smtClean="0"/>
              <a:t>літературі</a:t>
            </a:r>
            <a:r>
              <a:rPr lang="ru-RU" b="1" dirty="0" smtClean="0"/>
              <a:t>?</a:t>
            </a:r>
            <a:endParaRPr lang="ru-RU" dirty="0" smtClean="0"/>
          </a:p>
          <a:p>
            <a:r>
              <a:rPr lang="uk-UA" dirty="0" smtClean="0"/>
              <a:t>а – великим  </a:t>
            </a:r>
            <a:r>
              <a:rPr lang="uk-UA" dirty="0" err="1" smtClean="0"/>
              <a:t>вітролюбом</a:t>
            </a:r>
            <a:r>
              <a:rPr lang="uk-UA" dirty="0" smtClean="0"/>
              <a:t>;</a:t>
            </a:r>
            <a:endParaRPr lang="ru-RU" dirty="0" smtClean="0"/>
          </a:p>
          <a:p>
            <a:r>
              <a:rPr lang="uk-UA" dirty="0" smtClean="0"/>
              <a:t>б – великим </a:t>
            </a:r>
            <a:r>
              <a:rPr lang="uk-UA" dirty="0" smtClean="0"/>
              <a:t>сонцепоклонником;</a:t>
            </a:r>
            <a:endParaRPr lang="ru-RU" dirty="0" smtClean="0"/>
          </a:p>
          <a:p>
            <a:r>
              <a:rPr lang="uk-UA" dirty="0" smtClean="0"/>
              <a:t>в – великим буре </a:t>
            </a:r>
            <a:r>
              <a:rPr lang="uk-UA" dirty="0" smtClean="0"/>
              <a:t>поклонником.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9218" name="Picture 2" descr="C:\Users\User\Desktop\картинки\images (1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1142984"/>
            <a:ext cx="2362200" cy="1933575"/>
          </a:xfrm>
          <a:prstGeom prst="rect">
            <a:avLst/>
          </a:prstGeom>
          <a:noFill/>
        </p:spPr>
      </p:pic>
      <p:pic>
        <p:nvPicPr>
          <p:cNvPr id="9219" name="Picture 3" descr="C:\Users\User\Desktop\картинки\images (8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3714752"/>
            <a:ext cx="1914525" cy="2390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8258204" cy="5902472"/>
          </a:xfrm>
        </p:spPr>
        <p:txBody>
          <a:bodyPr/>
          <a:lstStyle/>
          <a:p>
            <a:r>
              <a:rPr lang="uk-UA" b="1" dirty="0" smtClean="0"/>
              <a:t>9  Визначити, які прийоми імпресіоністичного  письма використав Коцюбинський.</a:t>
            </a:r>
            <a:endParaRPr lang="ru-RU" dirty="0" smtClean="0"/>
          </a:p>
          <a:p>
            <a:r>
              <a:rPr lang="uk-UA" b="1" dirty="0" smtClean="0"/>
              <a:t>10  Особливості композиції твору «Тіні забутих предків»</a:t>
            </a:r>
            <a:endParaRPr lang="ru-RU" dirty="0" smtClean="0"/>
          </a:p>
          <a:p>
            <a:r>
              <a:rPr lang="uk-UA" b="1" dirty="0" smtClean="0"/>
              <a:t>11 Кульмінаційним моментом у повісті «Тіні забутих предків» є</a:t>
            </a:r>
            <a:endParaRPr lang="ru-RU" dirty="0" smtClean="0"/>
          </a:p>
          <a:p>
            <a:r>
              <a:rPr lang="uk-UA" dirty="0" smtClean="0"/>
              <a:t>а – одруження Івана з </a:t>
            </a:r>
            <a:r>
              <a:rPr lang="uk-UA" dirty="0" err="1" smtClean="0"/>
              <a:t>Палагною</a:t>
            </a:r>
            <a:r>
              <a:rPr lang="uk-UA" dirty="0" smtClean="0"/>
              <a:t>;</a:t>
            </a:r>
            <a:endParaRPr lang="ru-RU" dirty="0" smtClean="0"/>
          </a:p>
          <a:p>
            <a:r>
              <a:rPr lang="uk-UA" dirty="0" smtClean="0"/>
              <a:t>б – зустріч Івана з </a:t>
            </a:r>
            <a:r>
              <a:rPr lang="uk-UA" dirty="0" smtClean="0"/>
              <a:t>нявкою;</a:t>
            </a:r>
            <a:endParaRPr lang="ru-RU" dirty="0" smtClean="0"/>
          </a:p>
          <a:p>
            <a:r>
              <a:rPr lang="uk-UA" dirty="0" smtClean="0"/>
              <a:t>в –  смерть </a:t>
            </a:r>
            <a:r>
              <a:rPr lang="uk-UA" dirty="0" smtClean="0"/>
              <a:t>Івана.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10242" name="Picture 2" descr="C:\Users\User\Desktop\картинки\images (2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3286124"/>
            <a:ext cx="1452566" cy="3071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ПЕРЕВІРИМО!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1 – б, 2 – в, 3 – г, 4 – в, 5 – б, 6 – в, 7 – </a:t>
            </a:r>
            <a:r>
              <a:rPr lang="uk-UA" dirty="0" err="1" smtClean="0"/>
              <a:t>в</a:t>
            </a:r>
            <a:r>
              <a:rPr lang="uk-UA" dirty="0" smtClean="0"/>
              <a:t>, 8 – б, 9 – використання діалектизмів, гуцульських говірок, глибока ліричність, мінливість настроїв, гра світла і тіней, 10 – складається з 14 розділів     </a:t>
            </a:r>
            <a:endParaRPr lang="ru-RU" dirty="0" smtClean="0"/>
          </a:p>
          <a:p>
            <a:r>
              <a:rPr lang="uk-UA" dirty="0" smtClean="0"/>
              <a:t>11 – б.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098" name="Picture 2" descr="C:\Users\User\Desktop\картинки\Без назван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3786190"/>
            <a:ext cx="3643332" cy="24288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6600" b="1" dirty="0" smtClean="0">
                <a:solidFill>
                  <a:srgbClr val="00B050"/>
                </a:solidFill>
              </a:rPr>
              <a:t>Крок до ЗНО</a:t>
            </a:r>
            <a:endParaRPr lang="ru-RU" sz="6600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sz="3600" b="1" dirty="0" smtClean="0">
                <a:solidFill>
                  <a:srgbClr val="C00000"/>
                </a:solidFill>
              </a:rPr>
              <a:t>Що таке модернізм?</a:t>
            </a:r>
          </a:p>
          <a:p>
            <a:pPr fontAlgn="base"/>
            <a:r>
              <a:rPr lang="ru-RU" dirty="0" err="1" smtClean="0">
                <a:solidFill>
                  <a:srgbClr val="C00000"/>
                </a:solidFill>
              </a:rPr>
              <a:t>Модернізм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літературний</a:t>
            </a:r>
            <a:r>
              <a:rPr lang="ru-RU" dirty="0" smtClean="0"/>
              <a:t> </a:t>
            </a:r>
            <a:r>
              <a:rPr lang="ru-RU" dirty="0" err="1" smtClean="0"/>
              <a:t>напрямок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утвердився</a:t>
            </a:r>
            <a:r>
              <a:rPr lang="ru-RU" dirty="0" smtClean="0"/>
              <a:t> в </a:t>
            </a:r>
            <a:r>
              <a:rPr lang="ru-RU" dirty="0" err="1" smtClean="0"/>
              <a:t>мистецтві</a:t>
            </a:r>
            <a:r>
              <a:rPr lang="ru-RU" dirty="0" smtClean="0"/>
              <a:t> </a:t>
            </a:r>
            <a:r>
              <a:rPr lang="ru-RU" dirty="0" err="1" smtClean="0"/>
              <a:t>наприкінці</a:t>
            </a:r>
            <a:r>
              <a:rPr lang="ru-RU" dirty="0" smtClean="0"/>
              <a:t> </a:t>
            </a:r>
            <a:r>
              <a:rPr lang="en-US" dirty="0" smtClean="0"/>
              <a:t>XIX - </a:t>
            </a:r>
            <a:r>
              <a:rPr lang="ru-RU" dirty="0" smtClean="0"/>
              <a:t>на початку </a:t>
            </a:r>
            <a:r>
              <a:rPr lang="en-US" dirty="0" smtClean="0"/>
              <a:t>XX </a:t>
            </a:r>
            <a:r>
              <a:rPr lang="ru-RU" dirty="0" err="1" smtClean="0"/>
              <a:t>століття</a:t>
            </a:r>
            <a:r>
              <a:rPr lang="ru-RU" dirty="0" smtClean="0"/>
              <a:t> разом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новим</a:t>
            </a:r>
            <a:r>
              <a:rPr lang="ru-RU" dirty="0" smtClean="0"/>
              <a:t> </a:t>
            </a:r>
            <a:r>
              <a:rPr lang="ru-RU" dirty="0" err="1" smtClean="0"/>
              <a:t>розумінням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коли </a:t>
            </a:r>
            <a:r>
              <a:rPr lang="ru-RU" dirty="0" err="1" smtClean="0"/>
              <a:t>істотним</a:t>
            </a:r>
            <a:r>
              <a:rPr lang="ru-RU" dirty="0" smtClean="0"/>
              <a:t> </a:t>
            </a:r>
            <a:r>
              <a:rPr lang="ru-RU" dirty="0" err="1" smtClean="0"/>
              <a:t>стає</a:t>
            </a:r>
            <a:r>
              <a:rPr lang="ru-RU" dirty="0" smtClean="0"/>
              <a:t> все </a:t>
            </a:r>
            <a:r>
              <a:rPr lang="ru-RU" dirty="0" err="1" smtClean="0"/>
              <a:t>нетипове</a:t>
            </a:r>
            <a:r>
              <a:rPr lang="ru-RU" dirty="0" smtClean="0"/>
              <a:t>, </a:t>
            </a:r>
            <a:r>
              <a:rPr lang="ru-RU" dirty="0" err="1" smtClean="0"/>
              <a:t>особистісне</a:t>
            </a:r>
            <a:r>
              <a:rPr lang="ru-RU" dirty="0" smtClean="0"/>
              <a:t>.</a:t>
            </a:r>
          </a:p>
          <a:p>
            <a:pPr fontAlgn="base"/>
            <a:r>
              <a:rPr lang="ru-RU" dirty="0" err="1" smtClean="0"/>
              <a:t>Характерним</a:t>
            </a:r>
            <a:r>
              <a:rPr lang="ru-RU" dirty="0" smtClean="0"/>
              <a:t> для </a:t>
            </a:r>
            <a:r>
              <a:rPr lang="ru-RU" dirty="0" err="1" smtClean="0"/>
              <a:t>модернізму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пристрасть</a:t>
            </a:r>
            <a:r>
              <a:rPr lang="ru-RU" dirty="0" smtClean="0"/>
              <a:t> до </a:t>
            </a:r>
            <a:r>
              <a:rPr lang="ru-RU" dirty="0" err="1" smtClean="0"/>
              <a:t>зображення</a:t>
            </a:r>
            <a:r>
              <a:rPr lang="ru-RU" dirty="0" smtClean="0"/>
              <a:t> </a:t>
            </a:r>
            <a:r>
              <a:rPr lang="ru-RU" dirty="0" err="1" smtClean="0"/>
              <a:t>дійсності</a:t>
            </a:r>
            <a:r>
              <a:rPr lang="ru-RU" dirty="0" smtClean="0"/>
              <a:t> як абсурду </a:t>
            </a:r>
            <a:r>
              <a:rPr lang="ru-RU" dirty="0" err="1" smtClean="0"/>
              <a:t>й</a:t>
            </a:r>
            <a:r>
              <a:rPr lang="ru-RU" dirty="0" smtClean="0"/>
              <a:t> хаосу; </a:t>
            </a:r>
            <a:r>
              <a:rPr lang="ru-RU" dirty="0" err="1" smtClean="0"/>
              <a:t>особистість</a:t>
            </a:r>
            <a:r>
              <a:rPr lang="ru-RU" dirty="0" smtClean="0"/>
              <a:t> </a:t>
            </a:r>
            <a:r>
              <a:rPr lang="ru-RU" dirty="0" err="1" smtClean="0"/>
              <a:t>подається</a:t>
            </a:r>
            <a:r>
              <a:rPr lang="ru-RU" dirty="0" smtClean="0"/>
              <a:t> в </a:t>
            </a:r>
            <a:r>
              <a:rPr lang="ru-RU" dirty="0" err="1" smtClean="0"/>
              <a:t>контексті</a:t>
            </a:r>
            <a:r>
              <a:rPr lang="ru-RU" dirty="0" smtClean="0"/>
              <a:t> </a:t>
            </a:r>
            <a:r>
              <a:rPr lang="ru-RU" dirty="0" err="1" smtClean="0"/>
              <a:t>відчуження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соціуму</a:t>
            </a:r>
            <a:r>
              <a:rPr lang="ru-RU" dirty="0" smtClean="0"/>
              <a:t>, </a:t>
            </a:r>
            <a:r>
              <a:rPr lang="ru-RU" dirty="0" err="1" smtClean="0"/>
              <a:t>закони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сприймаються</a:t>
            </a:r>
            <a:r>
              <a:rPr lang="ru-RU" dirty="0" smtClean="0"/>
              <a:t> нею як </a:t>
            </a:r>
            <a:r>
              <a:rPr lang="ru-RU" dirty="0" err="1" smtClean="0"/>
              <a:t>такі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ірраціональними</a:t>
            </a:r>
            <a:r>
              <a:rPr lang="ru-RU" dirty="0" smtClean="0"/>
              <a:t> та </a:t>
            </a:r>
            <a:r>
              <a:rPr lang="ru-RU" dirty="0" err="1" smtClean="0"/>
              <a:t>алогічними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не </a:t>
            </a:r>
            <a:r>
              <a:rPr lang="ru-RU" dirty="0" err="1" smtClean="0"/>
              <a:t>пізнаються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86</TotalTime>
  <Words>936</Words>
  <PresentationFormat>Экран (4:3)</PresentationFormat>
  <Paragraphs>158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Эркер</vt:lpstr>
      <vt:lpstr>Майстерність психологічного аналізу внутрішнього світу людини в етюді М. Коцюбинського “ Цвіт яблуні” </vt:lpstr>
      <vt:lpstr>Мета уроку:</vt:lpstr>
      <vt:lpstr>Літературний диктант  ( за біографією М. Коцюбинського)</vt:lpstr>
      <vt:lpstr>Слайд 4</vt:lpstr>
      <vt:lpstr>Слайд 5</vt:lpstr>
      <vt:lpstr>Слайд 6</vt:lpstr>
      <vt:lpstr>Слайд 7</vt:lpstr>
      <vt:lpstr>ПЕРЕВІРИМО!</vt:lpstr>
      <vt:lpstr>Крок до ЗНО</vt:lpstr>
      <vt:lpstr>Що таке неоромантизм?</vt:lpstr>
      <vt:lpstr>Що таке імпресіонізм?</vt:lpstr>
      <vt:lpstr>Слайд 12</vt:lpstr>
      <vt:lpstr>Сюжет та композиція твору </vt:lpstr>
      <vt:lpstr>Слайд 14</vt:lpstr>
      <vt:lpstr>Гра кольорів</vt:lpstr>
      <vt:lpstr>Слухові образи - символи</vt:lpstr>
      <vt:lpstr>Зорові образи-символи </vt:lpstr>
      <vt:lpstr>    Міні-диспут Перемагає митець.  Як ви вважаєте, чому? </vt:lpstr>
      <vt:lpstr>Тести  М. Коцюбинський  «Цвіт яблуні» </vt:lpstr>
      <vt:lpstr>Слайд 20</vt:lpstr>
      <vt:lpstr>Слайд 21</vt:lpstr>
      <vt:lpstr>Слайд 22</vt:lpstr>
      <vt:lpstr>Слайд 23</vt:lpstr>
      <vt:lpstr>Слайд 24</vt:lpstr>
      <vt:lpstr>Слайд 25</vt:lpstr>
      <vt:lpstr>ПЕРЕВІРЯЄМО!</vt:lpstr>
      <vt:lpstr>Слайд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Майстерність психологічного аналізу внутрішнього світу людини в етюді М. Коцюбинського “ Цвіт яблуні” </dc:title>
  <dc:creator>User</dc:creator>
  <cp:lastModifiedBy>User</cp:lastModifiedBy>
  <cp:revision>10</cp:revision>
  <dcterms:created xsi:type="dcterms:W3CDTF">2020-01-11T18:05:28Z</dcterms:created>
  <dcterms:modified xsi:type="dcterms:W3CDTF">2020-01-12T12:46:59Z</dcterms:modified>
</cp:coreProperties>
</file>