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  <p:sldId id="258" r:id="rId3"/>
    <p:sldId id="261" r:id="rId4"/>
    <p:sldId id="262" r:id="rId5"/>
    <p:sldId id="263" r:id="rId6"/>
    <p:sldId id="264" r:id="rId7"/>
    <p:sldId id="259" r:id="rId8"/>
    <p:sldId id="260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C2D5D2E5-0E45-4B44-A002-5E2FB5FCCD8F}">
          <p14:sldIdLst>
            <p14:sldId id="257"/>
            <p14:sldId id="258"/>
            <p14:sldId id="261"/>
            <p14:sldId id="262"/>
            <p14:sldId id="263"/>
            <p14:sldId id="264"/>
            <p14:sldId id="259"/>
            <p14:sldId id="260"/>
            <p14:sldId id="26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3" autoAdjust="0"/>
    <p:restoredTop sz="94624" autoAdjust="0"/>
  </p:normalViewPr>
  <p:slideViewPr>
    <p:cSldViewPr>
      <p:cViewPr varScale="1">
        <p:scale>
          <a:sx n="81" d="100"/>
          <a:sy n="81" d="100"/>
        </p:scale>
        <p:origin x="-103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9ECC9-944D-4F45-BCC7-7C0CFFA1AA40}" type="datetimeFigureOut">
              <a:rPr lang="ru-RU" smtClean="0"/>
              <a:t>31.10.2019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8642A-D2D6-4388-93B3-35B60E23B6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3576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9ECC9-944D-4F45-BCC7-7C0CFFA1AA40}" type="datetimeFigureOut">
              <a:rPr lang="ru-RU" smtClean="0"/>
              <a:t>31.10.2019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8642A-D2D6-4388-93B3-35B60E23B6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5994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9ECC9-944D-4F45-BCC7-7C0CFFA1AA40}" type="datetimeFigureOut">
              <a:rPr lang="ru-RU" smtClean="0"/>
              <a:t>31.10.2019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8642A-D2D6-4388-93B3-35B60E23B6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095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9ECC9-944D-4F45-BCC7-7C0CFFA1AA40}" type="datetimeFigureOut">
              <a:rPr lang="ru-RU" smtClean="0"/>
              <a:t>31.10.2019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8642A-D2D6-4388-93B3-35B60E23B6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0891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9ECC9-944D-4F45-BCC7-7C0CFFA1AA40}" type="datetimeFigureOut">
              <a:rPr lang="ru-RU" smtClean="0"/>
              <a:t>31.10.2019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8642A-D2D6-4388-93B3-35B60E23B6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0425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9ECC9-944D-4F45-BCC7-7C0CFFA1AA40}" type="datetimeFigureOut">
              <a:rPr lang="ru-RU" smtClean="0"/>
              <a:t>31.10.2019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8642A-D2D6-4388-93B3-35B60E23B6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2432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9ECC9-944D-4F45-BCC7-7C0CFFA1AA40}" type="datetimeFigureOut">
              <a:rPr lang="ru-RU" smtClean="0"/>
              <a:t>31.10.2019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8642A-D2D6-4388-93B3-35B60E23B6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3224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9ECC9-944D-4F45-BCC7-7C0CFFA1AA40}" type="datetimeFigureOut">
              <a:rPr lang="ru-RU" smtClean="0"/>
              <a:t>31.10.2019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8642A-D2D6-4388-93B3-35B60E23B6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3024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9ECC9-944D-4F45-BCC7-7C0CFFA1AA40}" type="datetimeFigureOut">
              <a:rPr lang="ru-RU" smtClean="0"/>
              <a:t>31.10.2019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8642A-D2D6-4388-93B3-35B60E23B6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1918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9ECC9-944D-4F45-BCC7-7C0CFFA1AA40}" type="datetimeFigureOut">
              <a:rPr lang="ru-RU" smtClean="0"/>
              <a:t>31.10.2019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8642A-D2D6-4388-93B3-35B60E23B6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5200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9ECC9-944D-4F45-BCC7-7C0CFFA1AA40}" type="datetimeFigureOut">
              <a:rPr lang="ru-RU" smtClean="0"/>
              <a:t>31.10.2019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8642A-D2D6-4388-93B3-35B60E23B6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6145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89ECC9-944D-4F45-BCC7-7C0CFFA1AA40}" type="datetimeFigureOut">
              <a:rPr lang="ru-RU" smtClean="0"/>
              <a:t>31.10.2019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68642A-D2D6-4388-93B3-35B60E23B6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9886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6000" r="-3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2664296"/>
          </a:xfrm>
        </p:spPr>
        <p:txBody>
          <a:bodyPr>
            <a:normAutofit fontScale="90000"/>
          </a:bodyPr>
          <a:lstStyle/>
          <a:p>
            <a:pPr algn="l"/>
            <a:r>
              <a:rPr lang="uk-UA" b="1" i="1" dirty="0" smtClean="0">
                <a:solidFill>
                  <a:srgbClr val="FF0000"/>
                </a:solidFill>
              </a:rPr>
              <a:t>  ТЕМА:    </a:t>
            </a:r>
            <a:r>
              <a:rPr lang="uk-UA" b="1" i="1" dirty="0" smtClean="0">
                <a:solidFill>
                  <a:schemeClr val="accent2">
                    <a:lumMod val="50000"/>
                  </a:schemeClr>
                </a:solidFill>
              </a:rPr>
              <a:t>Існування площини,</a:t>
            </a:r>
            <a:br>
              <a:rPr lang="uk-UA" b="1" i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uk-UA" b="1" i="1" dirty="0" smtClean="0">
                <a:solidFill>
                  <a:schemeClr val="accent2">
                    <a:lumMod val="50000"/>
                  </a:schemeClr>
                </a:solidFill>
              </a:rPr>
              <a:t>що проходить через </a:t>
            </a:r>
            <a:r>
              <a:rPr lang="uk-UA" b="1" i="1" dirty="0" smtClean="0">
                <a:solidFill>
                  <a:schemeClr val="accent2">
                    <a:lumMod val="50000"/>
                  </a:schemeClr>
                </a:solidFill>
              </a:rPr>
              <a:t>дану </a:t>
            </a:r>
            <a:r>
              <a:rPr lang="uk-UA" b="1" i="1" dirty="0" smtClean="0">
                <a:solidFill>
                  <a:schemeClr val="accent2">
                    <a:lumMod val="50000"/>
                  </a:schemeClr>
                </a:solidFill>
              </a:rPr>
              <a:t>пряму </a:t>
            </a:r>
            <a:r>
              <a:rPr lang="uk-UA" b="1" i="1" dirty="0" smtClean="0">
                <a:solidFill>
                  <a:schemeClr val="accent2">
                    <a:lumMod val="50000"/>
                  </a:schemeClr>
                </a:solidFill>
              </a:rPr>
              <a:t>і </a:t>
            </a:r>
            <a:r>
              <a:rPr lang="uk-UA" b="1" i="1" dirty="0" smtClean="0">
                <a:solidFill>
                  <a:schemeClr val="accent2">
                    <a:lumMod val="50000"/>
                  </a:schemeClr>
                </a:solidFill>
              </a:rPr>
              <a:t>дану точку</a:t>
            </a:r>
            <a:r>
              <a:rPr lang="uk-UA" b="1" i="1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uk-UA" b="1" i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uk-UA" sz="4000" b="1" i="1" dirty="0" smtClean="0">
                <a:solidFill>
                  <a:srgbClr val="FF0000"/>
                </a:solidFill>
              </a:rPr>
              <a:t> </a:t>
            </a:r>
            <a:endParaRPr lang="ru-RU" sz="4000" b="1" i="1" dirty="0">
              <a:solidFill>
                <a:srgbClr val="FF000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167" y="3140968"/>
            <a:ext cx="7992888" cy="2736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8410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563662"/>
          </a:xfrm>
        </p:spPr>
        <p:txBody>
          <a:bodyPr/>
          <a:lstStyle/>
          <a:p>
            <a:pPr marL="0" indent="0">
              <a:buNone/>
            </a:pPr>
            <a:r>
              <a:rPr lang="uk-UA" dirty="0" smtClean="0"/>
              <a:t>        </a:t>
            </a:r>
            <a:r>
              <a:rPr lang="uk-UA" b="1" i="1" dirty="0" smtClean="0">
                <a:solidFill>
                  <a:srgbClr val="7030A0"/>
                </a:solidFill>
              </a:rPr>
              <a:t>Повторення</a:t>
            </a:r>
            <a:endParaRPr lang="ru-RU" b="1" i="1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67944" y="273050"/>
            <a:ext cx="4618856" cy="585311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1600" dirty="0" smtClean="0"/>
              <a:t> </a:t>
            </a:r>
            <a:endParaRPr lang="ru-RU" sz="1600" dirty="0"/>
          </a:p>
          <a:p>
            <a:pPr marL="0" indent="0">
              <a:spcBef>
                <a:spcPts val="385"/>
              </a:spcBef>
              <a:spcAft>
                <a:spcPts val="0"/>
              </a:spcAft>
              <a:buNone/>
            </a:pPr>
            <a:r>
              <a:rPr lang="ru-RU" sz="1800" b="1" i="1" dirty="0" smtClean="0">
                <a:ln w="5271" cap="flat" cmpd="sng" algn="ctr">
                  <a:solidFill>
                    <a:srgbClr val="4579B8"/>
                  </a:solidFill>
                  <a:prstDash val="solid"/>
                  <a:round/>
                </a:ln>
                <a:gradFill>
                  <a:gsLst>
                    <a:gs pos="0">
                      <a:srgbClr val="BED3F9"/>
                    </a:gs>
                    <a:gs pos="9000">
                      <a:srgbClr val="9EC1FF"/>
                    </a:gs>
                    <a:gs pos="50000">
                      <a:srgbClr val="003692"/>
                    </a:gs>
                    <a:gs pos="79000">
                      <a:srgbClr val="9EC1FF"/>
                    </a:gs>
                    <a:gs pos="100000">
                      <a:srgbClr val="BED3F9"/>
                    </a:gs>
                  </a:gsLst>
                  <a:lin ang="5400000" scaled="0"/>
                </a:gradFill>
                <a:latin typeface="Times New Roman"/>
                <a:ea typeface="Times New Roman"/>
              </a:rPr>
              <a:t>                 </a:t>
            </a:r>
            <a:r>
              <a:rPr lang="uk-UA" sz="2000" b="1" i="1" dirty="0">
                <a:ln w="5271" cap="flat" cmpd="sng" algn="ctr">
                  <a:solidFill>
                    <a:srgbClr val="4579B8"/>
                  </a:solidFill>
                  <a:prstDash val="solid"/>
                  <a:round/>
                </a:ln>
                <a:solidFill>
                  <a:srgbClr val="002060"/>
                </a:solidFill>
                <a:ea typeface="Times New Roman"/>
                <a:cs typeface="Times New Roman"/>
              </a:rPr>
              <a:t>За рисунком  вказати :</a:t>
            </a:r>
            <a:endParaRPr lang="ru-RU" sz="2000" i="1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>
              <a:spcBef>
                <a:spcPts val="385"/>
              </a:spcBef>
              <a:spcAft>
                <a:spcPts val="0"/>
              </a:spcAft>
            </a:pPr>
            <a:r>
              <a:rPr lang="uk-UA" sz="2000" b="1" i="1" dirty="0">
                <a:ln w="5271" cap="flat" cmpd="sng" algn="ctr">
                  <a:solidFill>
                    <a:srgbClr val="4579B8"/>
                  </a:solidFill>
                  <a:prstDash val="solid"/>
                  <a:round/>
                </a:ln>
                <a:solidFill>
                  <a:srgbClr val="002060"/>
                </a:solidFill>
                <a:ea typeface="Times New Roman"/>
                <a:cs typeface="Times New Roman"/>
              </a:rPr>
              <a:t>- точки, що належать нижній </a:t>
            </a:r>
            <a:r>
              <a:rPr lang="uk-UA" sz="2000" b="1" i="1" dirty="0" smtClean="0">
                <a:ln w="5271" cap="flat" cmpd="sng" algn="ctr">
                  <a:solidFill>
                    <a:srgbClr val="4579B8"/>
                  </a:solidFill>
                  <a:prstDash val="solid"/>
                  <a:round/>
                </a:ln>
                <a:solidFill>
                  <a:srgbClr val="002060"/>
                </a:solidFill>
                <a:ea typeface="Times New Roman"/>
                <a:cs typeface="Times New Roman"/>
              </a:rPr>
              <a:t>грані;</a:t>
            </a:r>
            <a:endParaRPr lang="ru-RU" sz="2000" i="1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>
              <a:spcBef>
                <a:spcPts val="385"/>
              </a:spcBef>
              <a:spcAft>
                <a:spcPts val="0"/>
              </a:spcAft>
            </a:pPr>
            <a:r>
              <a:rPr lang="uk-UA" sz="2000" b="1" i="1" dirty="0">
                <a:ln w="5271" cap="flat" cmpd="sng" algn="ctr">
                  <a:solidFill>
                    <a:srgbClr val="4579B8"/>
                  </a:solidFill>
                  <a:prstDash val="solid"/>
                  <a:round/>
                </a:ln>
                <a:solidFill>
                  <a:srgbClr val="002060"/>
                </a:solidFill>
                <a:ea typeface="Times New Roman"/>
                <a:cs typeface="Times New Roman"/>
              </a:rPr>
              <a:t>- точки, що не належать </a:t>
            </a:r>
            <a:r>
              <a:rPr lang="uk-UA" sz="2000" b="1" i="1" dirty="0" smtClean="0">
                <a:ln w="5271" cap="flat" cmpd="sng" algn="ctr">
                  <a:solidFill>
                    <a:srgbClr val="4579B8"/>
                  </a:solidFill>
                  <a:prstDash val="solid"/>
                  <a:round/>
                </a:ln>
                <a:solidFill>
                  <a:srgbClr val="002060"/>
                </a:solidFill>
                <a:ea typeface="Times New Roman"/>
                <a:cs typeface="Times New Roman"/>
              </a:rPr>
              <a:t> грані АВСД;</a:t>
            </a:r>
            <a:endParaRPr lang="ru-RU" sz="2000" i="1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>
              <a:spcBef>
                <a:spcPts val="385"/>
              </a:spcBef>
              <a:spcAft>
                <a:spcPts val="0"/>
              </a:spcAft>
            </a:pPr>
            <a:r>
              <a:rPr lang="uk-UA" sz="2000" b="1" i="1" dirty="0">
                <a:ln w="5271" cap="flat" cmpd="sng" algn="ctr">
                  <a:solidFill>
                    <a:srgbClr val="4579B8"/>
                  </a:solidFill>
                  <a:prstDash val="solid"/>
                  <a:round/>
                </a:ln>
                <a:solidFill>
                  <a:srgbClr val="002060"/>
                </a:solidFill>
                <a:ea typeface="Times New Roman"/>
                <a:cs typeface="Times New Roman"/>
              </a:rPr>
              <a:t>- спільні точки нижньої </a:t>
            </a:r>
            <a:r>
              <a:rPr lang="uk-UA" sz="2000" b="1" i="1" dirty="0" smtClean="0">
                <a:ln w="5271" cap="flat" cmpd="sng" algn="ctr">
                  <a:solidFill>
                    <a:srgbClr val="4579B8"/>
                  </a:solidFill>
                  <a:prstDash val="solid"/>
                  <a:round/>
                </a:ln>
                <a:solidFill>
                  <a:srgbClr val="002060"/>
                </a:solidFill>
                <a:ea typeface="Times New Roman"/>
                <a:cs typeface="Times New Roman"/>
              </a:rPr>
              <a:t> і  </a:t>
            </a:r>
            <a:r>
              <a:rPr lang="uk-UA" sz="2000" b="1" i="1" dirty="0">
                <a:ln w="5271" cap="flat" cmpd="sng" algn="ctr">
                  <a:solidFill>
                    <a:srgbClr val="4579B8"/>
                  </a:solidFill>
                  <a:prstDash val="solid"/>
                  <a:round/>
                </a:ln>
                <a:solidFill>
                  <a:srgbClr val="002060"/>
                </a:solidFill>
                <a:ea typeface="Times New Roman"/>
                <a:cs typeface="Times New Roman"/>
              </a:rPr>
              <a:t>задньої </a:t>
            </a:r>
            <a:r>
              <a:rPr lang="uk-UA" sz="2000" b="1" i="1" dirty="0" smtClean="0">
                <a:ln w="5271" cap="flat" cmpd="sng" algn="ctr">
                  <a:solidFill>
                    <a:srgbClr val="4579B8"/>
                  </a:solidFill>
                  <a:prstDash val="solid"/>
                  <a:round/>
                </a:ln>
                <a:solidFill>
                  <a:srgbClr val="002060"/>
                </a:solidFill>
                <a:ea typeface="Times New Roman"/>
                <a:cs typeface="Times New Roman"/>
              </a:rPr>
              <a:t>грані;</a:t>
            </a:r>
            <a:endParaRPr lang="ru-RU" sz="2000" i="1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>
              <a:spcBef>
                <a:spcPts val="385"/>
              </a:spcBef>
              <a:spcAft>
                <a:spcPts val="0"/>
              </a:spcAft>
            </a:pPr>
            <a:r>
              <a:rPr lang="uk-UA" sz="2000" b="1" i="1" dirty="0">
                <a:ln w="5271" cap="flat" cmpd="sng" algn="ctr">
                  <a:solidFill>
                    <a:srgbClr val="4579B8"/>
                  </a:solidFill>
                  <a:prstDash val="solid"/>
                  <a:round/>
                </a:ln>
                <a:solidFill>
                  <a:srgbClr val="002060"/>
                </a:solidFill>
                <a:ea typeface="Times New Roman"/>
                <a:cs typeface="Times New Roman"/>
              </a:rPr>
              <a:t>-спільні точки верхньої і передньої </a:t>
            </a:r>
            <a:r>
              <a:rPr lang="uk-UA" sz="2000" b="1" i="1" dirty="0" smtClean="0">
                <a:ln w="5271" cap="flat" cmpd="sng" algn="ctr">
                  <a:solidFill>
                    <a:srgbClr val="4579B8"/>
                  </a:solidFill>
                  <a:prstDash val="solid"/>
                  <a:round/>
                </a:ln>
                <a:solidFill>
                  <a:srgbClr val="002060"/>
                </a:solidFill>
                <a:ea typeface="Times New Roman"/>
                <a:cs typeface="Times New Roman"/>
              </a:rPr>
              <a:t>грані;</a:t>
            </a:r>
            <a:endParaRPr lang="ru-RU" sz="2000" i="1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>
              <a:spcBef>
                <a:spcPts val="385"/>
              </a:spcBef>
              <a:spcAft>
                <a:spcPts val="0"/>
              </a:spcAft>
            </a:pPr>
            <a:r>
              <a:rPr lang="uk-UA" sz="2000" b="1" i="1" dirty="0">
                <a:ln w="5271" cap="flat" cmpd="sng" algn="ctr">
                  <a:solidFill>
                    <a:srgbClr val="4579B8"/>
                  </a:solidFill>
                  <a:prstDash val="solid"/>
                  <a:round/>
                </a:ln>
                <a:solidFill>
                  <a:srgbClr val="002060"/>
                </a:solidFill>
                <a:ea typeface="Times New Roman"/>
                <a:cs typeface="Times New Roman"/>
              </a:rPr>
              <a:t>-пряму перетину </a:t>
            </a:r>
            <a:r>
              <a:rPr lang="uk-UA" sz="2000" b="1" i="1" dirty="0" err="1">
                <a:ln w="5271" cap="flat" cmpd="sng" algn="ctr">
                  <a:solidFill>
                    <a:srgbClr val="4579B8"/>
                  </a:solidFill>
                  <a:prstDash val="solid"/>
                  <a:round/>
                </a:ln>
                <a:solidFill>
                  <a:srgbClr val="002060"/>
                </a:solidFill>
                <a:ea typeface="Times New Roman"/>
                <a:cs typeface="Times New Roman"/>
              </a:rPr>
              <a:t>площин</a:t>
            </a:r>
            <a:r>
              <a:rPr lang="uk-UA" sz="2000" b="1" i="1" dirty="0">
                <a:ln w="5271" cap="flat" cmpd="sng" algn="ctr">
                  <a:solidFill>
                    <a:srgbClr val="4579B8"/>
                  </a:solidFill>
                  <a:prstDash val="solid"/>
                  <a:round/>
                </a:ln>
                <a:solidFill>
                  <a:srgbClr val="002060"/>
                </a:solidFill>
                <a:ea typeface="Times New Roman"/>
                <a:cs typeface="Times New Roman"/>
              </a:rPr>
              <a:t> верхньої і задньої </a:t>
            </a:r>
            <a:r>
              <a:rPr lang="uk-UA" sz="2000" b="1" i="1" dirty="0" smtClean="0">
                <a:ln w="5271" cap="flat" cmpd="sng" algn="ctr">
                  <a:solidFill>
                    <a:srgbClr val="4579B8"/>
                  </a:solidFill>
                  <a:prstDash val="solid"/>
                  <a:round/>
                </a:ln>
                <a:solidFill>
                  <a:srgbClr val="002060"/>
                </a:solidFill>
                <a:ea typeface="Times New Roman"/>
                <a:cs typeface="Times New Roman"/>
              </a:rPr>
              <a:t>граней;</a:t>
            </a:r>
            <a:endParaRPr lang="ru-RU" sz="2000" i="1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>
              <a:spcBef>
                <a:spcPts val="385"/>
              </a:spcBef>
              <a:spcAft>
                <a:spcPts val="0"/>
              </a:spcAft>
            </a:pPr>
            <a:r>
              <a:rPr lang="uk-UA" sz="2000" b="1" i="1" dirty="0">
                <a:ln w="5271" cap="flat" cmpd="sng" algn="ctr">
                  <a:solidFill>
                    <a:srgbClr val="4579B8"/>
                  </a:solidFill>
                  <a:prstDash val="solid"/>
                  <a:round/>
                </a:ln>
                <a:solidFill>
                  <a:srgbClr val="002060"/>
                </a:solidFill>
                <a:ea typeface="Times New Roman"/>
                <a:cs typeface="Times New Roman"/>
              </a:rPr>
              <a:t>-спільні точки граней </a:t>
            </a:r>
            <a:r>
              <a:rPr lang="en-US" sz="2000" b="1" i="1" dirty="0">
                <a:ln w="5271" cap="flat" cmpd="sng" algn="ctr">
                  <a:solidFill>
                    <a:srgbClr val="4579B8"/>
                  </a:solidFill>
                  <a:prstDash val="solid"/>
                  <a:round/>
                </a:ln>
                <a:solidFill>
                  <a:srgbClr val="002060"/>
                </a:solidFill>
                <a:ea typeface="Times New Roman"/>
                <a:cs typeface="Times New Roman"/>
              </a:rPr>
              <a:t>DCC</a:t>
            </a:r>
            <a:r>
              <a:rPr lang="ru-RU" sz="2000" b="1" i="1" baseline="-25000" dirty="0">
                <a:ln w="5271" cap="flat" cmpd="sng" algn="ctr">
                  <a:solidFill>
                    <a:srgbClr val="4579B8"/>
                  </a:solidFill>
                  <a:prstDash val="solid"/>
                  <a:round/>
                </a:ln>
                <a:solidFill>
                  <a:srgbClr val="002060"/>
                </a:solidFill>
                <a:ea typeface="Times New Roman"/>
                <a:cs typeface="Times New Roman"/>
              </a:rPr>
              <a:t>1</a:t>
            </a:r>
            <a:r>
              <a:rPr lang="en-US" sz="2000" b="1" i="1" dirty="0">
                <a:ln w="5271" cap="flat" cmpd="sng" algn="ctr">
                  <a:solidFill>
                    <a:srgbClr val="4579B8"/>
                  </a:solidFill>
                  <a:prstDash val="solid"/>
                  <a:round/>
                </a:ln>
                <a:solidFill>
                  <a:srgbClr val="002060"/>
                </a:solidFill>
                <a:ea typeface="Times New Roman"/>
                <a:cs typeface="Times New Roman"/>
              </a:rPr>
              <a:t>D</a:t>
            </a:r>
            <a:r>
              <a:rPr lang="ru-RU" sz="2000" b="1" i="1" baseline="-25000" dirty="0">
                <a:ln w="5271" cap="flat" cmpd="sng" algn="ctr">
                  <a:solidFill>
                    <a:srgbClr val="4579B8"/>
                  </a:solidFill>
                  <a:prstDash val="solid"/>
                  <a:round/>
                </a:ln>
                <a:solidFill>
                  <a:srgbClr val="002060"/>
                </a:solidFill>
                <a:ea typeface="Times New Roman"/>
                <a:cs typeface="Times New Roman"/>
              </a:rPr>
              <a:t>1  </a:t>
            </a:r>
            <a:r>
              <a:rPr lang="uk-UA" sz="2000" b="1" i="1" dirty="0">
                <a:ln w="5271" cap="flat" cmpd="sng" algn="ctr">
                  <a:solidFill>
                    <a:srgbClr val="4579B8"/>
                  </a:solidFill>
                  <a:prstDash val="solid"/>
                  <a:round/>
                </a:ln>
                <a:solidFill>
                  <a:srgbClr val="002060"/>
                </a:solidFill>
                <a:ea typeface="Times New Roman"/>
                <a:cs typeface="Times New Roman"/>
              </a:rPr>
              <a:t>і </a:t>
            </a:r>
            <a:r>
              <a:rPr lang="en-US" sz="2000" b="1" i="1" dirty="0" smtClean="0">
                <a:ln w="5271" cap="flat" cmpd="sng" algn="ctr">
                  <a:solidFill>
                    <a:srgbClr val="4579B8"/>
                  </a:solidFill>
                  <a:prstDash val="solid"/>
                  <a:round/>
                </a:ln>
                <a:solidFill>
                  <a:srgbClr val="002060"/>
                </a:solidFill>
                <a:ea typeface="Times New Roman"/>
                <a:cs typeface="Times New Roman"/>
              </a:rPr>
              <a:t>ABCD</a:t>
            </a:r>
            <a:r>
              <a:rPr lang="uk-UA" sz="2000" b="1" i="1" dirty="0" smtClean="0">
                <a:ln w="5271" cap="flat" cmpd="sng" algn="ctr">
                  <a:solidFill>
                    <a:srgbClr val="4579B8"/>
                  </a:solidFill>
                  <a:prstDash val="solid"/>
                  <a:round/>
                </a:ln>
                <a:solidFill>
                  <a:srgbClr val="002060"/>
                </a:solidFill>
                <a:ea typeface="Times New Roman"/>
                <a:cs typeface="Times New Roman"/>
              </a:rPr>
              <a:t>;</a:t>
            </a:r>
            <a:endParaRPr lang="ru-RU" sz="2000" i="1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>
              <a:spcBef>
                <a:spcPts val="385"/>
              </a:spcBef>
              <a:spcAft>
                <a:spcPts val="0"/>
              </a:spcAft>
            </a:pPr>
            <a:r>
              <a:rPr lang="uk-UA" sz="2000" b="1" i="1" dirty="0">
                <a:ln w="5271" cap="flat" cmpd="sng" algn="ctr">
                  <a:solidFill>
                    <a:srgbClr val="4579B8"/>
                  </a:solidFill>
                  <a:prstDash val="solid"/>
                  <a:round/>
                </a:ln>
                <a:solidFill>
                  <a:srgbClr val="002060"/>
                </a:solidFill>
                <a:ea typeface="Times New Roman"/>
                <a:cs typeface="Times New Roman"/>
              </a:rPr>
              <a:t>- пряму перетину </a:t>
            </a:r>
            <a:r>
              <a:rPr lang="uk-UA" sz="2000" b="1" i="1" dirty="0" err="1">
                <a:ln w="5271" cap="flat" cmpd="sng" algn="ctr">
                  <a:solidFill>
                    <a:srgbClr val="4579B8"/>
                  </a:solidFill>
                  <a:prstDash val="solid"/>
                  <a:round/>
                </a:ln>
                <a:solidFill>
                  <a:srgbClr val="002060"/>
                </a:solidFill>
                <a:ea typeface="Times New Roman"/>
                <a:cs typeface="Times New Roman"/>
              </a:rPr>
              <a:t>площин</a:t>
            </a:r>
            <a:r>
              <a:rPr lang="uk-UA" sz="2000" b="1" i="1" dirty="0">
                <a:ln w="5271" cap="flat" cmpd="sng" algn="ctr">
                  <a:solidFill>
                    <a:srgbClr val="4579B8"/>
                  </a:solidFill>
                  <a:prstDash val="solid"/>
                  <a:round/>
                </a:ln>
                <a:solidFill>
                  <a:srgbClr val="002060"/>
                </a:solidFill>
                <a:ea typeface="Times New Roman"/>
                <a:cs typeface="Times New Roman"/>
              </a:rPr>
              <a:t> </a:t>
            </a:r>
            <a:endParaRPr lang="uk-UA" sz="2000" b="1" i="1" dirty="0" smtClean="0">
              <a:ln w="5271" cap="flat" cmpd="sng" algn="ctr">
                <a:solidFill>
                  <a:srgbClr val="4579B8"/>
                </a:solidFill>
                <a:prstDash val="solid"/>
                <a:round/>
              </a:ln>
              <a:solidFill>
                <a:srgbClr val="002060"/>
              </a:solidFill>
              <a:ea typeface="Times New Roman"/>
              <a:cs typeface="Times New Roman"/>
            </a:endParaRPr>
          </a:p>
          <a:p>
            <a:pPr marL="0" indent="0">
              <a:spcBef>
                <a:spcPts val="385"/>
              </a:spcBef>
              <a:spcAft>
                <a:spcPts val="0"/>
              </a:spcAft>
              <a:buNone/>
            </a:pPr>
            <a:r>
              <a:rPr lang="uk-UA" sz="2000" b="1" i="1" dirty="0">
                <a:ln w="5271" cap="flat" cmpd="sng" algn="ctr">
                  <a:solidFill>
                    <a:srgbClr val="4579B8"/>
                  </a:solidFill>
                  <a:prstDash val="solid"/>
                  <a:round/>
                </a:ln>
                <a:solidFill>
                  <a:srgbClr val="002060"/>
                </a:solidFill>
                <a:ea typeface="Times New Roman"/>
                <a:cs typeface="Times New Roman"/>
              </a:rPr>
              <a:t> </a:t>
            </a:r>
            <a:r>
              <a:rPr lang="uk-UA" sz="2000" b="1" i="1" dirty="0" smtClean="0">
                <a:ln w="5271" cap="flat" cmpd="sng" algn="ctr">
                  <a:solidFill>
                    <a:srgbClr val="4579B8"/>
                  </a:solidFill>
                  <a:prstDash val="solid"/>
                  <a:round/>
                </a:ln>
                <a:solidFill>
                  <a:srgbClr val="002060"/>
                </a:solidFill>
                <a:ea typeface="Times New Roman"/>
                <a:cs typeface="Times New Roman"/>
              </a:rPr>
              <a:t>                 </a:t>
            </a:r>
            <a:r>
              <a:rPr lang="en-US" sz="2000" b="1" i="1" dirty="0">
                <a:ln w="5271" cap="flat" cmpd="sng" algn="ctr">
                  <a:solidFill>
                    <a:srgbClr val="4579B8"/>
                  </a:solidFill>
                  <a:prstDash val="solid"/>
                  <a:round/>
                </a:ln>
                <a:solidFill>
                  <a:srgbClr val="002060"/>
                </a:solidFill>
                <a:ea typeface="Times New Roman"/>
                <a:cs typeface="Times New Roman"/>
              </a:rPr>
              <a:t>BB</a:t>
            </a:r>
            <a:r>
              <a:rPr lang="ru-RU" sz="2000" b="1" i="1" baseline="-25000" dirty="0">
                <a:ln w="5271" cap="flat" cmpd="sng" algn="ctr">
                  <a:solidFill>
                    <a:srgbClr val="4579B8"/>
                  </a:solidFill>
                  <a:prstDash val="solid"/>
                  <a:round/>
                </a:ln>
                <a:solidFill>
                  <a:srgbClr val="002060"/>
                </a:solidFill>
                <a:ea typeface="Times New Roman"/>
                <a:cs typeface="Times New Roman"/>
              </a:rPr>
              <a:t>1</a:t>
            </a:r>
            <a:r>
              <a:rPr lang="en-US" sz="2000" b="1" i="1" dirty="0">
                <a:ln w="5271" cap="flat" cmpd="sng" algn="ctr">
                  <a:solidFill>
                    <a:srgbClr val="4579B8"/>
                  </a:solidFill>
                  <a:prstDash val="solid"/>
                  <a:round/>
                </a:ln>
                <a:solidFill>
                  <a:srgbClr val="002060"/>
                </a:solidFill>
                <a:ea typeface="Times New Roman"/>
                <a:cs typeface="Times New Roman"/>
              </a:rPr>
              <a:t>C</a:t>
            </a:r>
            <a:r>
              <a:rPr lang="ru-RU" sz="2000" b="1" i="1" baseline="-25000" dirty="0">
                <a:ln w="5271" cap="flat" cmpd="sng" algn="ctr">
                  <a:solidFill>
                    <a:srgbClr val="4579B8"/>
                  </a:solidFill>
                  <a:prstDash val="solid"/>
                  <a:round/>
                </a:ln>
                <a:solidFill>
                  <a:srgbClr val="002060"/>
                </a:solidFill>
                <a:ea typeface="Times New Roman"/>
                <a:cs typeface="Times New Roman"/>
              </a:rPr>
              <a:t>1</a:t>
            </a:r>
            <a:r>
              <a:rPr lang="en-US" sz="2000" b="1" i="1" dirty="0">
                <a:ln w="5271" cap="flat" cmpd="sng" algn="ctr">
                  <a:solidFill>
                    <a:srgbClr val="4579B8"/>
                  </a:solidFill>
                  <a:prstDash val="solid"/>
                  <a:round/>
                </a:ln>
                <a:solidFill>
                  <a:srgbClr val="002060"/>
                </a:solidFill>
                <a:ea typeface="Times New Roman"/>
                <a:cs typeface="Times New Roman"/>
              </a:rPr>
              <a:t>C</a:t>
            </a:r>
            <a:r>
              <a:rPr lang="ru-RU" sz="2000" b="1" i="1" dirty="0">
                <a:ln w="5271" cap="flat" cmpd="sng" algn="ctr">
                  <a:solidFill>
                    <a:srgbClr val="4579B8"/>
                  </a:solidFill>
                  <a:prstDash val="solid"/>
                  <a:round/>
                </a:ln>
                <a:solidFill>
                  <a:srgbClr val="002060"/>
                </a:solidFill>
                <a:ea typeface="Times New Roman"/>
                <a:cs typeface="Times New Roman"/>
              </a:rPr>
              <a:t>    </a:t>
            </a:r>
            <a:r>
              <a:rPr lang="uk-UA" sz="2000" b="1" i="1" dirty="0">
                <a:ln w="5271" cap="flat" cmpd="sng" algn="ctr">
                  <a:solidFill>
                    <a:srgbClr val="4579B8"/>
                  </a:solidFill>
                  <a:prstDash val="solid"/>
                  <a:round/>
                </a:ln>
                <a:solidFill>
                  <a:srgbClr val="002060"/>
                </a:solidFill>
                <a:ea typeface="Times New Roman"/>
                <a:cs typeface="Times New Roman"/>
              </a:rPr>
              <a:t>і </a:t>
            </a:r>
            <a:r>
              <a:rPr lang="uk-UA" sz="2000" b="1" i="1" dirty="0" smtClean="0">
                <a:ln w="5271" cap="flat" cmpd="sng" algn="ctr">
                  <a:solidFill>
                    <a:srgbClr val="4579B8"/>
                  </a:solidFill>
                  <a:prstDash val="solid"/>
                  <a:round/>
                </a:ln>
                <a:solidFill>
                  <a:srgbClr val="002060"/>
                </a:solidFill>
                <a:ea typeface="Times New Roman"/>
                <a:cs typeface="Times New Roman"/>
              </a:rPr>
              <a:t>А</a:t>
            </a:r>
            <a:r>
              <a:rPr lang="uk-UA" sz="2000" b="1" i="1" baseline="-25000" dirty="0" smtClean="0">
                <a:ln w="5271" cap="flat" cmpd="sng" algn="ctr">
                  <a:solidFill>
                    <a:srgbClr val="4579B8"/>
                  </a:solidFill>
                  <a:prstDash val="solid"/>
                  <a:round/>
                </a:ln>
                <a:solidFill>
                  <a:srgbClr val="002060"/>
                </a:solidFill>
                <a:ea typeface="Times New Roman"/>
                <a:cs typeface="Times New Roman"/>
              </a:rPr>
              <a:t>1</a:t>
            </a:r>
            <a:r>
              <a:rPr lang="uk-UA" sz="2000" b="1" i="1" dirty="0" smtClean="0">
                <a:ln w="5271" cap="flat" cmpd="sng" algn="ctr">
                  <a:solidFill>
                    <a:srgbClr val="4579B8"/>
                  </a:solidFill>
                  <a:prstDash val="solid"/>
                  <a:round/>
                </a:ln>
                <a:solidFill>
                  <a:srgbClr val="002060"/>
                </a:solidFill>
                <a:ea typeface="Times New Roman"/>
                <a:cs typeface="Times New Roman"/>
              </a:rPr>
              <a:t>В</a:t>
            </a:r>
            <a:r>
              <a:rPr lang="uk-UA" sz="2000" b="1" i="1" baseline="-25000" dirty="0" smtClean="0">
                <a:ln w="5271" cap="flat" cmpd="sng" algn="ctr">
                  <a:solidFill>
                    <a:srgbClr val="4579B8"/>
                  </a:solidFill>
                  <a:prstDash val="solid"/>
                  <a:round/>
                </a:ln>
                <a:solidFill>
                  <a:srgbClr val="002060"/>
                </a:solidFill>
                <a:ea typeface="Times New Roman"/>
                <a:cs typeface="Times New Roman"/>
              </a:rPr>
              <a:t>1</a:t>
            </a:r>
            <a:r>
              <a:rPr lang="uk-UA" sz="2000" b="1" i="1" dirty="0" smtClean="0">
                <a:ln w="5271" cap="flat" cmpd="sng" algn="ctr">
                  <a:solidFill>
                    <a:srgbClr val="4579B8"/>
                  </a:solidFill>
                  <a:prstDash val="solid"/>
                  <a:round/>
                </a:ln>
                <a:solidFill>
                  <a:srgbClr val="002060"/>
                </a:solidFill>
                <a:ea typeface="Times New Roman"/>
                <a:cs typeface="Times New Roman"/>
              </a:rPr>
              <a:t>ВА;</a:t>
            </a:r>
            <a:endParaRPr lang="ru-RU" sz="2000" i="1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>
              <a:spcBef>
                <a:spcPts val="385"/>
              </a:spcBef>
              <a:spcAft>
                <a:spcPts val="0"/>
              </a:spcAft>
            </a:pPr>
            <a:r>
              <a:rPr lang="uk-UA" sz="2000" b="1" i="1" dirty="0">
                <a:ln w="5271" cap="flat" cmpd="sng" algn="ctr">
                  <a:solidFill>
                    <a:srgbClr val="4579B8"/>
                  </a:solidFill>
                  <a:prstDash val="solid"/>
                  <a:round/>
                </a:ln>
                <a:solidFill>
                  <a:srgbClr val="002060"/>
                </a:solidFill>
                <a:ea typeface="Times New Roman"/>
                <a:cs typeface="Times New Roman"/>
              </a:rPr>
              <a:t>-площину, яку визначають прямі :</a:t>
            </a:r>
            <a:endParaRPr lang="ru-RU" sz="2000" i="1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>
              <a:spcBef>
                <a:spcPts val="385"/>
              </a:spcBef>
              <a:spcAft>
                <a:spcPts val="0"/>
              </a:spcAft>
            </a:pPr>
            <a:r>
              <a:rPr lang="uk-UA" sz="2000" b="1" i="1" dirty="0">
                <a:ln w="5271" cap="flat" cmpd="sng" algn="ctr">
                  <a:solidFill>
                    <a:srgbClr val="4579B8"/>
                  </a:solidFill>
                  <a:prstDash val="solid"/>
                  <a:round/>
                </a:ln>
                <a:solidFill>
                  <a:srgbClr val="002060"/>
                </a:solidFill>
                <a:ea typeface="Times New Roman"/>
                <a:cs typeface="Times New Roman"/>
              </a:rPr>
              <a:t>       а)</a:t>
            </a:r>
            <a:r>
              <a:rPr lang="en-US" sz="2000" b="1" i="1" dirty="0">
                <a:ln w="5271" cap="flat" cmpd="sng" algn="ctr">
                  <a:solidFill>
                    <a:srgbClr val="4579B8"/>
                  </a:solidFill>
                  <a:prstDash val="solid"/>
                  <a:round/>
                </a:ln>
                <a:solidFill>
                  <a:srgbClr val="002060"/>
                </a:solidFill>
                <a:ea typeface="Times New Roman"/>
                <a:cs typeface="Times New Roman"/>
              </a:rPr>
              <a:t>A</a:t>
            </a:r>
            <a:r>
              <a:rPr lang="ru-RU" sz="2000" b="1" i="1" baseline="-25000" dirty="0">
                <a:ln w="5271" cap="flat" cmpd="sng" algn="ctr">
                  <a:solidFill>
                    <a:srgbClr val="4579B8"/>
                  </a:solidFill>
                  <a:prstDash val="solid"/>
                  <a:round/>
                </a:ln>
                <a:solidFill>
                  <a:srgbClr val="002060"/>
                </a:solidFill>
                <a:ea typeface="Times New Roman"/>
                <a:cs typeface="Times New Roman"/>
              </a:rPr>
              <a:t>1</a:t>
            </a:r>
            <a:r>
              <a:rPr lang="en-US" sz="2000" b="1" i="1" dirty="0">
                <a:ln w="5271" cap="flat" cmpd="sng" algn="ctr">
                  <a:solidFill>
                    <a:srgbClr val="4579B8"/>
                  </a:solidFill>
                  <a:prstDash val="solid"/>
                  <a:round/>
                </a:ln>
                <a:solidFill>
                  <a:srgbClr val="002060"/>
                </a:solidFill>
                <a:ea typeface="Times New Roman"/>
                <a:cs typeface="Times New Roman"/>
              </a:rPr>
              <a:t>D</a:t>
            </a:r>
            <a:r>
              <a:rPr lang="ru-RU" sz="2000" b="1" i="1" baseline="-25000" dirty="0">
                <a:ln w="5271" cap="flat" cmpd="sng" algn="ctr">
                  <a:solidFill>
                    <a:srgbClr val="4579B8"/>
                  </a:solidFill>
                  <a:prstDash val="solid"/>
                  <a:round/>
                </a:ln>
                <a:solidFill>
                  <a:srgbClr val="002060"/>
                </a:solidFill>
                <a:ea typeface="Times New Roman"/>
                <a:cs typeface="Times New Roman"/>
              </a:rPr>
              <a:t>1</a:t>
            </a:r>
            <a:r>
              <a:rPr lang="ru-RU" sz="2000" b="1" i="1" dirty="0">
                <a:ln w="5271" cap="flat" cmpd="sng" algn="ctr">
                  <a:solidFill>
                    <a:srgbClr val="4579B8"/>
                  </a:solidFill>
                  <a:prstDash val="solid"/>
                  <a:round/>
                </a:ln>
                <a:solidFill>
                  <a:srgbClr val="002060"/>
                </a:solidFill>
                <a:ea typeface="Times New Roman"/>
                <a:cs typeface="Times New Roman"/>
              </a:rPr>
              <a:t> </a:t>
            </a:r>
            <a:r>
              <a:rPr lang="uk-UA" sz="2000" b="1" i="1" dirty="0">
                <a:ln w="5271" cap="flat" cmpd="sng" algn="ctr">
                  <a:solidFill>
                    <a:srgbClr val="4579B8"/>
                  </a:solidFill>
                  <a:prstDash val="solid"/>
                  <a:round/>
                </a:ln>
                <a:solidFill>
                  <a:srgbClr val="002060"/>
                </a:solidFill>
                <a:ea typeface="Times New Roman"/>
                <a:cs typeface="Times New Roman"/>
              </a:rPr>
              <a:t>і </a:t>
            </a:r>
            <a:r>
              <a:rPr lang="en-US" sz="2000" b="1" i="1" dirty="0" smtClean="0">
                <a:ln w="5271" cap="flat" cmpd="sng" algn="ctr">
                  <a:solidFill>
                    <a:srgbClr val="4579B8"/>
                  </a:solidFill>
                  <a:prstDash val="solid"/>
                  <a:round/>
                </a:ln>
                <a:solidFill>
                  <a:srgbClr val="002060"/>
                </a:solidFill>
                <a:ea typeface="Times New Roman"/>
                <a:cs typeface="Times New Roman"/>
              </a:rPr>
              <a:t>D</a:t>
            </a:r>
            <a:r>
              <a:rPr lang="uk-UA" sz="2000" b="1" i="1" baseline="-25000" dirty="0" smtClean="0">
                <a:ln w="5271" cap="flat" cmpd="sng" algn="ctr">
                  <a:solidFill>
                    <a:srgbClr val="4579B8"/>
                  </a:solidFill>
                  <a:prstDash val="solid"/>
                  <a:round/>
                </a:ln>
                <a:solidFill>
                  <a:srgbClr val="002060"/>
                </a:solidFill>
                <a:ea typeface="Times New Roman"/>
                <a:cs typeface="Times New Roman"/>
              </a:rPr>
              <a:t>1</a:t>
            </a:r>
            <a:r>
              <a:rPr lang="uk-UA" sz="2000" b="1" i="1" dirty="0" smtClean="0">
                <a:ln w="5271" cap="flat" cmpd="sng" algn="ctr">
                  <a:solidFill>
                    <a:srgbClr val="4579B8"/>
                  </a:solidFill>
                  <a:prstDash val="solid"/>
                  <a:round/>
                </a:ln>
                <a:solidFill>
                  <a:srgbClr val="002060"/>
                </a:solidFill>
                <a:ea typeface="Times New Roman"/>
                <a:cs typeface="Times New Roman"/>
              </a:rPr>
              <a:t>С</a:t>
            </a:r>
            <a:r>
              <a:rPr lang="uk-UA" sz="2000" b="1" i="1" baseline="-25000" dirty="0" smtClean="0">
                <a:ln w="5271" cap="flat" cmpd="sng" algn="ctr">
                  <a:solidFill>
                    <a:srgbClr val="4579B8"/>
                  </a:solidFill>
                  <a:prstDash val="solid"/>
                  <a:round/>
                </a:ln>
                <a:solidFill>
                  <a:srgbClr val="002060"/>
                </a:solidFill>
                <a:ea typeface="Times New Roman"/>
                <a:cs typeface="Times New Roman"/>
              </a:rPr>
              <a:t>1                </a:t>
            </a:r>
            <a:r>
              <a:rPr lang="uk-UA" sz="2000" b="1" i="1" dirty="0">
                <a:ln w="5271" cap="flat" cmpd="sng" algn="ctr">
                  <a:solidFill>
                    <a:srgbClr val="4579B8"/>
                  </a:solidFill>
                  <a:prstDash val="solid"/>
                  <a:round/>
                </a:ln>
                <a:solidFill>
                  <a:srgbClr val="002060"/>
                </a:solidFill>
                <a:ea typeface="Times New Roman"/>
                <a:cs typeface="Times New Roman"/>
              </a:rPr>
              <a:t>б) </a:t>
            </a:r>
            <a:r>
              <a:rPr lang="en-US" sz="2000" b="1" i="1" dirty="0">
                <a:ln w="5271" cap="flat" cmpd="sng" algn="ctr">
                  <a:solidFill>
                    <a:srgbClr val="4579B8"/>
                  </a:solidFill>
                  <a:prstDash val="solid"/>
                  <a:round/>
                </a:ln>
                <a:solidFill>
                  <a:srgbClr val="002060"/>
                </a:solidFill>
                <a:ea typeface="Times New Roman"/>
                <a:cs typeface="Times New Roman"/>
              </a:rPr>
              <a:t>AD  </a:t>
            </a:r>
            <a:r>
              <a:rPr lang="uk-UA" sz="2000" b="1" i="1" dirty="0">
                <a:ln w="5271" cap="flat" cmpd="sng" algn="ctr">
                  <a:solidFill>
                    <a:srgbClr val="4579B8"/>
                  </a:solidFill>
                  <a:prstDash val="solid"/>
                  <a:round/>
                </a:ln>
                <a:solidFill>
                  <a:srgbClr val="002060"/>
                </a:solidFill>
                <a:ea typeface="Times New Roman"/>
                <a:cs typeface="Times New Roman"/>
              </a:rPr>
              <a:t>і </a:t>
            </a:r>
            <a:r>
              <a:rPr lang="en-US" sz="2000" b="1" i="1" dirty="0">
                <a:ln w="5271" cap="flat" cmpd="sng" algn="ctr">
                  <a:solidFill>
                    <a:srgbClr val="4579B8"/>
                  </a:solidFill>
                  <a:prstDash val="solid"/>
                  <a:round/>
                </a:ln>
                <a:solidFill>
                  <a:srgbClr val="002060"/>
                </a:solidFill>
                <a:ea typeface="Times New Roman"/>
                <a:cs typeface="Times New Roman"/>
              </a:rPr>
              <a:t>AA</a:t>
            </a:r>
            <a:r>
              <a:rPr lang="ru-RU" sz="2000" b="1" i="1" baseline="-25000" dirty="0">
                <a:ln w="5271" cap="flat" cmpd="sng" algn="ctr">
                  <a:solidFill>
                    <a:srgbClr val="4579B8"/>
                  </a:solidFill>
                  <a:prstDash val="solid"/>
                  <a:round/>
                </a:ln>
                <a:solidFill>
                  <a:srgbClr val="002060"/>
                </a:solidFill>
                <a:ea typeface="Times New Roman"/>
                <a:cs typeface="Times New Roman"/>
              </a:rPr>
              <a:t>1    </a:t>
            </a:r>
            <a:endParaRPr lang="ru-RU" sz="2000" i="1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>
              <a:spcBef>
                <a:spcPts val="385"/>
              </a:spcBef>
              <a:spcAft>
                <a:spcPts val="0"/>
              </a:spcAft>
            </a:pPr>
            <a:r>
              <a:rPr lang="ru-RU" sz="2000" b="1" i="1" baseline="-25000" dirty="0">
                <a:ln w="5271" cap="flat" cmpd="sng" algn="ctr">
                  <a:solidFill>
                    <a:srgbClr val="4579B8"/>
                  </a:solidFill>
                  <a:prstDash val="solid"/>
                  <a:round/>
                </a:ln>
                <a:solidFill>
                  <a:srgbClr val="002060"/>
                </a:solidFill>
                <a:ea typeface="Times New Roman"/>
                <a:cs typeface="Times New Roman"/>
              </a:rPr>
              <a:t>            </a:t>
            </a:r>
            <a:r>
              <a:rPr lang="ru-RU" sz="2000" b="1" i="1" dirty="0">
                <a:ln w="5271" cap="flat" cmpd="sng" algn="ctr">
                  <a:solidFill>
                    <a:srgbClr val="4579B8"/>
                  </a:solidFill>
                  <a:prstDash val="solid"/>
                  <a:round/>
                </a:ln>
                <a:solidFill>
                  <a:srgbClr val="002060"/>
                </a:solidFill>
                <a:ea typeface="Times New Roman"/>
                <a:cs typeface="Times New Roman"/>
              </a:rPr>
              <a:t> </a:t>
            </a:r>
            <a:r>
              <a:rPr lang="uk-UA" sz="2000" b="1" i="1" dirty="0">
                <a:ln w="5271" cap="flat" cmpd="sng" algn="ctr">
                  <a:solidFill>
                    <a:srgbClr val="4579B8"/>
                  </a:solidFill>
                  <a:prstDash val="solid"/>
                  <a:round/>
                </a:ln>
                <a:solidFill>
                  <a:srgbClr val="002060"/>
                </a:solidFill>
                <a:ea typeface="Times New Roman"/>
                <a:cs typeface="Times New Roman"/>
              </a:rPr>
              <a:t>в) </a:t>
            </a:r>
            <a:r>
              <a:rPr lang="en-US" sz="2000" b="1" i="1" dirty="0">
                <a:ln w="5271" cap="flat" cmpd="sng" algn="ctr">
                  <a:solidFill>
                    <a:srgbClr val="4579B8"/>
                  </a:solidFill>
                  <a:prstDash val="solid"/>
                  <a:round/>
                </a:ln>
                <a:solidFill>
                  <a:srgbClr val="002060"/>
                </a:solidFill>
                <a:ea typeface="Times New Roman"/>
                <a:cs typeface="Times New Roman"/>
              </a:rPr>
              <a:t>BC  </a:t>
            </a:r>
            <a:r>
              <a:rPr lang="uk-UA" sz="2000" b="1" i="1" dirty="0">
                <a:ln w="5271" cap="flat" cmpd="sng" algn="ctr">
                  <a:solidFill>
                    <a:srgbClr val="4579B8"/>
                  </a:solidFill>
                  <a:prstDash val="solid"/>
                  <a:round/>
                </a:ln>
                <a:solidFill>
                  <a:srgbClr val="002060"/>
                </a:solidFill>
                <a:ea typeface="Times New Roman"/>
                <a:cs typeface="Times New Roman"/>
              </a:rPr>
              <a:t>і  </a:t>
            </a:r>
            <a:r>
              <a:rPr lang="en-US" sz="2000" b="1" i="1" dirty="0">
                <a:ln w="5271" cap="flat" cmpd="sng" algn="ctr">
                  <a:solidFill>
                    <a:srgbClr val="4579B8"/>
                  </a:solidFill>
                  <a:prstDash val="solid"/>
                  <a:round/>
                </a:ln>
                <a:solidFill>
                  <a:srgbClr val="002060"/>
                </a:solidFill>
                <a:ea typeface="Times New Roman"/>
                <a:cs typeface="Times New Roman"/>
              </a:rPr>
              <a:t>BB</a:t>
            </a:r>
            <a:r>
              <a:rPr lang="ru-RU" sz="2000" b="1" i="1" baseline="-25000" dirty="0">
                <a:ln w="5271" cap="flat" cmpd="sng" algn="ctr">
                  <a:solidFill>
                    <a:srgbClr val="4579B8"/>
                  </a:solidFill>
                  <a:prstDash val="solid"/>
                  <a:round/>
                </a:ln>
                <a:solidFill>
                  <a:srgbClr val="002060"/>
                </a:solidFill>
                <a:ea typeface="Times New Roman"/>
                <a:cs typeface="Times New Roman"/>
              </a:rPr>
              <a:t>1</a:t>
            </a:r>
            <a:r>
              <a:rPr lang="ru-RU" sz="2000" b="1" i="1" dirty="0">
                <a:ln w="5271" cap="flat" cmpd="sng" algn="ctr">
                  <a:solidFill>
                    <a:srgbClr val="4579B8"/>
                  </a:solidFill>
                  <a:prstDash val="solid"/>
                  <a:round/>
                </a:ln>
                <a:solidFill>
                  <a:srgbClr val="002060"/>
                </a:solidFill>
                <a:ea typeface="Times New Roman"/>
                <a:cs typeface="Times New Roman"/>
              </a:rPr>
              <a:t>          </a:t>
            </a:r>
            <a:r>
              <a:rPr lang="uk-UA" sz="2000" b="1" i="1" dirty="0">
                <a:ln w="5271" cap="flat" cmpd="sng" algn="ctr">
                  <a:solidFill>
                    <a:srgbClr val="4579B8"/>
                  </a:solidFill>
                  <a:prstDash val="solid"/>
                  <a:round/>
                </a:ln>
                <a:solidFill>
                  <a:srgbClr val="002060"/>
                </a:solidFill>
                <a:ea typeface="Times New Roman"/>
                <a:cs typeface="Times New Roman"/>
              </a:rPr>
              <a:t>г)</a:t>
            </a:r>
            <a:r>
              <a:rPr lang="en-US" sz="2000" b="1" i="1" dirty="0">
                <a:ln w="5271" cap="flat" cmpd="sng" algn="ctr">
                  <a:solidFill>
                    <a:srgbClr val="4579B8"/>
                  </a:solidFill>
                  <a:prstDash val="solid"/>
                  <a:round/>
                </a:ln>
                <a:solidFill>
                  <a:srgbClr val="002060"/>
                </a:solidFill>
                <a:ea typeface="Times New Roman"/>
                <a:cs typeface="Times New Roman"/>
              </a:rPr>
              <a:t>D</a:t>
            </a:r>
            <a:r>
              <a:rPr lang="ru-RU" sz="2000" b="1" i="1" baseline="-25000" dirty="0">
                <a:ln w="5271" cap="flat" cmpd="sng" algn="ctr">
                  <a:solidFill>
                    <a:srgbClr val="4579B8"/>
                  </a:solidFill>
                  <a:prstDash val="solid"/>
                  <a:round/>
                </a:ln>
                <a:solidFill>
                  <a:srgbClr val="002060"/>
                </a:solidFill>
                <a:ea typeface="Times New Roman"/>
                <a:cs typeface="Times New Roman"/>
              </a:rPr>
              <a:t>1</a:t>
            </a:r>
            <a:r>
              <a:rPr lang="en-US" sz="2000" b="1" i="1" dirty="0">
                <a:ln w="5271" cap="flat" cmpd="sng" algn="ctr">
                  <a:solidFill>
                    <a:srgbClr val="4579B8"/>
                  </a:solidFill>
                  <a:prstDash val="solid"/>
                  <a:round/>
                </a:ln>
                <a:solidFill>
                  <a:srgbClr val="002060"/>
                </a:solidFill>
                <a:ea typeface="Times New Roman"/>
                <a:cs typeface="Times New Roman"/>
              </a:rPr>
              <a:t>C</a:t>
            </a:r>
            <a:r>
              <a:rPr lang="ru-RU" sz="2000" b="1" i="1" baseline="-25000" dirty="0">
                <a:ln w="5271" cap="flat" cmpd="sng" algn="ctr">
                  <a:solidFill>
                    <a:srgbClr val="4579B8"/>
                  </a:solidFill>
                  <a:prstDash val="solid"/>
                  <a:round/>
                </a:ln>
                <a:solidFill>
                  <a:srgbClr val="002060"/>
                </a:solidFill>
                <a:ea typeface="Times New Roman"/>
                <a:cs typeface="Times New Roman"/>
              </a:rPr>
              <a:t>1</a:t>
            </a:r>
            <a:r>
              <a:rPr lang="ru-RU" sz="2000" b="1" i="1" dirty="0">
                <a:ln w="5271" cap="flat" cmpd="sng" algn="ctr">
                  <a:solidFill>
                    <a:srgbClr val="4579B8"/>
                  </a:solidFill>
                  <a:prstDash val="solid"/>
                  <a:round/>
                </a:ln>
                <a:solidFill>
                  <a:srgbClr val="002060"/>
                </a:solidFill>
                <a:ea typeface="Times New Roman"/>
                <a:cs typeface="Times New Roman"/>
              </a:rPr>
              <a:t> </a:t>
            </a:r>
            <a:r>
              <a:rPr lang="uk-UA" sz="2000" b="1" i="1" dirty="0">
                <a:ln w="5271" cap="flat" cmpd="sng" algn="ctr">
                  <a:solidFill>
                    <a:srgbClr val="4579B8"/>
                  </a:solidFill>
                  <a:prstDash val="solid"/>
                  <a:round/>
                </a:ln>
                <a:solidFill>
                  <a:srgbClr val="002060"/>
                </a:solidFill>
                <a:ea typeface="Times New Roman"/>
                <a:cs typeface="Times New Roman"/>
              </a:rPr>
              <a:t>і </a:t>
            </a:r>
            <a:r>
              <a:rPr lang="en-US" sz="2000" b="1" i="1" dirty="0">
                <a:ln w="5271" cap="flat" cmpd="sng" algn="ctr">
                  <a:solidFill>
                    <a:srgbClr val="4579B8"/>
                  </a:solidFill>
                  <a:prstDash val="solid"/>
                  <a:round/>
                </a:ln>
                <a:solidFill>
                  <a:srgbClr val="002060"/>
                </a:solidFill>
                <a:ea typeface="Times New Roman"/>
                <a:cs typeface="Times New Roman"/>
              </a:rPr>
              <a:t>DC</a:t>
            </a:r>
            <a:r>
              <a:rPr lang="ru-RU" sz="2000" b="1" i="1" baseline="-25000" dirty="0">
                <a:ln w="5271" cap="flat" cmpd="sng" algn="ctr">
                  <a:solidFill>
                    <a:srgbClr val="4579B8"/>
                  </a:solidFill>
                  <a:prstDash val="solid"/>
                  <a:round/>
                </a:ln>
                <a:solidFill>
                  <a:srgbClr val="002060"/>
                </a:solidFill>
                <a:ea typeface="Times New Roman"/>
                <a:cs typeface="Times New Roman"/>
              </a:rPr>
              <a:t>1</a:t>
            </a:r>
            <a:endParaRPr lang="ru-RU" sz="2000" i="1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>
              <a:spcBef>
                <a:spcPts val="385"/>
              </a:spcBef>
              <a:spcAft>
                <a:spcPts val="0"/>
              </a:spcAft>
            </a:pPr>
            <a:r>
              <a:rPr lang="uk-UA" sz="2000" b="1" i="1" dirty="0">
                <a:ln w="5271" cap="flat" cmpd="sng" algn="ctr">
                  <a:solidFill>
                    <a:srgbClr val="4579B8"/>
                  </a:solidFill>
                  <a:prstDash val="solid"/>
                  <a:round/>
                </a:ln>
                <a:solidFill>
                  <a:srgbClr val="002060"/>
                </a:solidFill>
                <a:ea typeface="Times New Roman"/>
                <a:cs typeface="Times New Roman"/>
              </a:rPr>
              <a:t>- чи можна провести площину через прямі  </a:t>
            </a:r>
            <a:r>
              <a:rPr lang="uk-UA" sz="2000" b="1" i="1" dirty="0" smtClean="0">
                <a:ln w="5271" cap="flat" cmpd="sng" algn="ctr">
                  <a:solidFill>
                    <a:srgbClr val="4579B8"/>
                  </a:solidFill>
                  <a:prstDash val="solid"/>
                  <a:round/>
                </a:ln>
                <a:solidFill>
                  <a:srgbClr val="002060"/>
                </a:solidFill>
                <a:ea typeface="Times New Roman"/>
                <a:cs typeface="Times New Roman"/>
              </a:rPr>
              <a:t> </a:t>
            </a:r>
            <a:r>
              <a:rPr lang="en-US" sz="2000" b="1" i="1" dirty="0" smtClean="0">
                <a:ln w="5271" cap="flat" cmpd="sng" algn="ctr">
                  <a:solidFill>
                    <a:srgbClr val="4579B8"/>
                  </a:solidFill>
                  <a:prstDash val="solid"/>
                  <a:round/>
                </a:ln>
                <a:solidFill>
                  <a:srgbClr val="002060"/>
                </a:solidFill>
                <a:ea typeface="Times New Roman"/>
                <a:cs typeface="Times New Roman"/>
              </a:rPr>
              <a:t> AD </a:t>
            </a:r>
            <a:r>
              <a:rPr lang="uk-UA" sz="2000" b="1" i="1" dirty="0">
                <a:ln w="5271" cap="flat" cmpd="sng" algn="ctr">
                  <a:solidFill>
                    <a:srgbClr val="4579B8"/>
                  </a:solidFill>
                  <a:prstDash val="solid"/>
                  <a:round/>
                </a:ln>
                <a:solidFill>
                  <a:srgbClr val="002060"/>
                </a:solidFill>
                <a:ea typeface="Times New Roman"/>
                <a:cs typeface="Times New Roman"/>
              </a:rPr>
              <a:t>і </a:t>
            </a:r>
            <a:r>
              <a:rPr lang="uk-UA" sz="2000" b="1" i="1" dirty="0" smtClean="0">
                <a:ln w="5271" cap="flat" cmpd="sng" algn="ctr">
                  <a:solidFill>
                    <a:srgbClr val="4579B8"/>
                  </a:solidFill>
                  <a:prstDash val="solid"/>
                  <a:round/>
                </a:ln>
                <a:solidFill>
                  <a:srgbClr val="002060"/>
                </a:solidFill>
                <a:ea typeface="Times New Roman"/>
                <a:cs typeface="Times New Roman"/>
              </a:rPr>
              <a:t>В</a:t>
            </a:r>
            <a:r>
              <a:rPr lang="uk-UA" sz="2000" b="1" i="1" baseline="-25000" dirty="0" smtClean="0">
                <a:ln w="5271" cap="flat" cmpd="sng" algn="ctr">
                  <a:solidFill>
                    <a:srgbClr val="4579B8"/>
                  </a:solidFill>
                  <a:prstDash val="solid"/>
                  <a:round/>
                </a:ln>
                <a:solidFill>
                  <a:srgbClr val="002060"/>
                </a:solidFill>
                <a:ea typeface="Times New Roman"/>
                <a:cs typeface="Times New Roman"/>
              </a:rPr>
              <a:t>1</a:t>
            </a:r>
            <a:r>
              <a:rPr lang="uk-UA" sz="2000" b="1" i="1" dirty="0" smtClean="0">
                <a:ln w="5271" cap="flat" cmpd="sng" algn="ctr">
                  <a:solidFill>
                    <a:srgbClr val="4579B8"/>
                  </a:solidFill>
                  <a:prstDash val="solid"/>
                  <a:round/>
                </a:ln>
                <a:solidFill>
                  <a:srgbClr val="002060"/>
                </a:solidFill>
                <a:ea typeface="Times New Roman"/>
                <a:cs typeface="Times New Roman"/>
              </a:rPr>
              <a:t>А</a:t>
            </a:r>
            <a:r>
              <a:rPr lang="en-US" sz="2000" b="1" i="1" dirty="0" smtClean="0">
                <a:ln w="5271" cap="flat" cmpd="sng" algn="ctr">
                  <a:solidFill>
                    <a:srgbClr val="4579B8"/>
                  </a:solidFill>
                  <a:prstDash val="solid"/>
                  <a:round/>
                </a:ln>
                <a:solidFill>
                  <a:srgbClr val="002060"/>
                </a:solidFill>
                <a:ea typeface="Times New Roman"/>
                <a:cs typeface="Times New Roman"/>
              </a:rPr>
              <a:t> </a:t>
            </a:r>
            <a:r>
              <a:rPr lang="uk-UA" sz="2000" b="1" i="1" dirty="0" smtClean="0">
                <a:ln w="5271" cap="flat" cmpd="sng" algn="ctr">
                  <a:solidFill>
                    <a:srgbClr val="4579B8"/>
                  </a:solidFill>
                  <a:prstDash val="solid"/>
                  <a:round/>
                </a:ln>
                <a:solidFill>
                  <a:srgbClr val="002060"/>
                </a:solidFill>
                <a:ea typeface="Times New Roman"/>
                <a:cs typeface="Times New Roman"/>
              </a:rPr>
              <a:t>?</a:t>
            </a:r>
            <a:endParaRPr lang="ru-RU" sz="2000" i="1" dirty="0">
              <a:solidFill>
                <a:srgbClr val="002060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908720"/>
            <a:ext cx="3322712" cy="5217443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319" y="908721"/>
            <a:ext cx="3240360" cy="3672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98385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700808"/>
            <a:ext cx="7848872" cy="4068167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uk-UA" sz="2800" dirty="0">
                <a:latin typeface="Times New Roman"/>
                <a:ea typeface="Calibri"/>
                <a:cs typeface="Times New Roman"/>
              </a:rPr>
              <a:t>1. Чи є  правильним твердження , що коли  через дві прямі можна провести площину, то ці прямі паралельні</a:t>
            </a:r>
            <a:r>
              <a:rPr lang="uk-UA" sz="2800" dirty="0" smtClean="0">
                <a:latin typeface="Times New Roman"/>
                <a:ea typeface="Calibri"/>
                <a:cs typeface="Times New Roman"/>
              </a:rPr>
              <a:t>?</a:t>
            </a:r>
            <a:br>
              <a:rPr lang="uk-UA" sz="2800" dirty="0" smtClean="0">
                <a:latin typeface="Times New Roman"/>
                <a:ea typeface="Calibri"/>
                <a:cs typeface="Times New Roman"/>
              </a:rPr>
            </a:br>
            <a:r>
              <a:rPr lang="ru-RU" sz="2400" dirty="0">
                <a:ea typeface="Calibri"/>
                <a:cs typeface="Times New Roman"/>
              </a:rPr>
              <a:t/>
            </a:r>
            <a:br>
              <a:rPr lang="ru-RU" sz="2400" dirty="0">
                <a:ea typeface="Calibri"/>
                <a:cs typeface="Times New Roman"/>
              </a:rPr>
            </a:br>
            <a:r>
              <a:rPr lang="uk-UA" sz="2800" dirty="0">
                <a:latin typeface="Times New Roman"/>
                <a:ea typeface="Calibri"/>
                <a:cs typeface="Times New Roman"/>
              </a:rPr>
              <a:t>2.Чи можуть дві  різні площини мати лише одну спільну точку?</a:t>
            </a:r>
            <a:r>
              <a:rPr lang="ru-RU" sz="2800" dirty="0">
                <a:ea typeface="Calibri"/>
                <a:cs typeface="Times New Roman"/>
              </a:rPr>
              <a:t/>
            </a:r>
            <a:br>
              <a:rPr lang="ru-RU" sz="2800" dirty="0">
                <a:ea typeface="Calibri"/>
                <a:cs typeface="Times New Roman"/>
              </a:rPr>
            </a:b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188641"/>
            <a:ext cx="7772400" cy="864095"/>
          </a:xfrm>
        </p:spPr>
        <p:txBody>
          <a:bodyPr>
            <a:noAutofit/>
          </a:bodyPr>
          <a:lstStyle/>
          <a:p>
            <a:r>
              <a:rPr lang="uk-UA" sz="4400" b="1" dirty="0" smtClean="0"/>
              <a:t>               </a:t>
            </a:r>
            <a:r>
              <a:rPr lang="uk-UA" sz="4400" b="1" i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Розв</a:t>
            </a:r>
            <a:r>
              <a:rPr lang="en-US" sz="44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`</a:t>
            </a:r>
            <a:r>
              <a:rPr lang="uk-UA" sz="4400" b="1" i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язати</a:t>
            </a:r>
            <a:r>
              <a:rPr lang="uk-UA" sz="44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усно</a:t>
            </a:r>
            <a:endParaRPr lang="ru-RU" sz="4400" b="1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16434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648072"/>
          </a:xfrm>
        </p:spPr>
        <p:txBody>
          <a:bodyPr>
            <a:normAutofit fontScale="90000"/>
          </a:bodyPr>
          <a:lstStyle/>
          <a:p>
            <a:r>
              <a:rPr lang="uk-UA" b="1" i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Розв</a:t>
            </a:r>
            <a:r>
              <a:rPr lang="en-US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`</a:t>
            </a:r>
            <a:r>
              <a:rPr lang="uk-UA" b="1" i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яжи</a:t>
            </a:r>
            <a:r>
              <a:rPr lang="uk-UA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задачу</a:t>
            </a:r>
            <a:endParaRPr lang="ru-RU" b="1" i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196752"/>
            <a:ext cx="8568952" cy="5112568"/>
          </a:xfrm>
        </p:spPr>
        <p:txBody>
          <a:bodyPr>
            <a:normAutofit/>
          </a:bodyPr>
          <a:lstStyle/>
          <a:p>
            <a:pPr marL="457200">
              <a:lnSpc>
                <a:spcPct val="115000"/>
              </a:lnSpc>
              <a:spcAft>
                <a:spcPts val="0"/>
              </a:spcAft>
            </a:pPr>
            <a:endParaRPr lang="en-US" sz="2800" b="1" dirty="0">
              <a:solidFill>
                <a:srgbClr val="002060"/>
              </a:solidFill>
              <a:latin typeface="Times New Roman"/>
              <a:ea typeface="Calibri"/>
              <a:cs typeface="Times New Roman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uk-UA" sz="2800" b="1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1.Площини </a:t>
            </a:r>
            <a:r>
              <a:rPr lang="uk-UA" sz="2800" b="1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α і β перетинаються по прямій </a:t>
            </a:r>
            <a:r>
              <a:rPr lang="uk-UA" sz="2800" b="1" i="1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а</a:t>
            </a:r>
            <a:r>
              <a:rPr lang="uk-UA" sz="2800" b="1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 . У площині β проведено пряму </a:t>
            </a:r>
            <a:r>
              <a:rPr lang="en-US" sz="2800" b="1" i="1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b</a:t>
            </a:r>
            <a:r>
              <a:rPr lang="uk-UA" sz="2800" b="1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, яка перетинає площину α. Довести, що точка перетину прямої </a:t>
            </a:r>
            <a:r>
              <a:rPr lang="en-US" sz="2800" b="1" i="1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b</a:t>
            </a:r>
            <a:r>
              <a:rPr lang="uk-UA" sz="2800" b="1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 і площини α належить прямій </a:t>
            </a:r>
            <a:r>
              <a:rPr lang="uk-UA" sz="2800" b="1" i="1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а</a:t>
            </a:r>
            <a:r>
              <a:rPr lang="uk-UA" sz="2800" b="1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.</a:t>
            </a:r>
            <a:endParaRPr lang="en-US" sz="2800" b="1" dirty="0" smtClean="0">
              <a:solidFill>
                <a:srgbClr val="002060"/>
              </a:solidFill>
              <a:latin typeface="Times New Roman"/>
              <a:ea typeface="Calibri"/>
              <a:cs typeface="Times New Roman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uk-UA" sz="2800" b="1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2.Точки </a:t>
            </a:r>
            <a:r>
              <a:rPr lang="uk-UA" sz="28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А,В,С лежать у кожній з двох різних </a:t>
            </a:r>
            <a:r>
              <a:rPr lang="uk-UA" sz="2800" b="1" dirty="0" err="1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площин</a:t>
            </a:r>
            <a:r>
              <a:rPr lang="uk-UA" sz="28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. Довести, що ці точки лежать на одній прямій.</a:t>
            </a:r>
            <a:endParaRPr lang="ru-RU" sz="2000" b="1" dirty="0">
              <a:solidFill>
                <a:srgbClr val="0070C0"/>
              </a:solidFill>
              <a:ea typeface="Calibri"/>
              <a:cs typeface="Times New Roman"/>
            </a:endParaRPr>
          </a:p>
          <a:p>
            <a:pPr algn="l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5580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563662"/>
          </a:xfrm>
        </p:spPr>
        <p:txBody>
          <a:bodyPr/>
          <a:lstStyle/>
          <a:p>
            <a:r>
              <a:rPr lang="uk-UA" dirty="0" smtClean="0"/>
              <a:t>Задача № 1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052736"/>
            <a:ext cx="3008313" cy="5073427"/>
          </a:xfrm>
        </p:spPr>
        <p:txBody>
          <a:bodyPr/>
          <a:lstStyle/>
          <a:p>
            <a:endParaRPr lang="uk-UA" dirty="0" smtClean="0"/>
          </a:p>
          <a:p>
            <a:endParaRPr lang="uk-UA" dirty="0"/>
          </a:p>
          <a:p>
            <a:r>
              <a:rPr lang="uk-UA" dirty="0"/>
              <a:t> </a:t>
            </a:r>
            <a:r>
              <a:rPr lang="uk-UA" dirty="0" smtClean="0"/>
              <a:t>           </a:t>
            </a:r>
            <a:r>
              <a:rPr lang="uk-UA" sz="1800" dirty="0" smtClean="0">
                <a:latin typeface="Times New Roman"/>
                <a:ea typeface="Calibri"/>
              </a:rPr>
              <a:t>α</a:t>
            </a:r>
          </a:p>
          <a:p>
            <a:endParaRPr lang="uk-UA" sz="1800" dirty="0">
              <a:latin typeface="Times New Roman"/>
            </a:endParaRPr>
          </a:p>
          <a:p>
            <a:r>
              <a:rPr lang="uk-UA" sz="1800" dirty="0" smtClean="0">
                <a:latin typeface="Times New Roman"/>
              </a:rPr>
              <a:t>                  А                </a:t>
            </a:r>
            <a:r>
              <a:rPr lang="uk-UA" sz="1800" i="1" dirty="0" err="1" smtClean="0">
                <a:latin typeface="Times New Roman"/>
              </a:rPr>
              <a:t>а</a:t>
            </a:r>
            <a:endParaRPr lang="uk-UA" sz="1800" i="1" dirty="0" smtClean="0">
              <a:latin typeface="Times New Roman"/>
            </a:endParaRPr>
          </a:p>
          <a:p>
            <a:endParaRPr lang="uk-UA" sz="1800" i="1" dirty="0">
              <a:latin typeface="Times New Roman"/>
            </a:endParaRPr>
          </a:p>
          <a:p>
            <a:endParaRPr lang="uk-UA" sz="1800" i="1" dirty="0" smtClean="0">
              <a:latin typeface="Times New Roman"/>
            </a:endParaRPr>
          </a:p>
          <a:p>
            <a:r>
              <a:rPr lang="uk-UA" sz="1800" i="1" dirty="0">
                <a:latin typeface="Times New Roman"/>
              </a:rPr>
              <a:t> </a:t>
            </a:r>
            <a:r>
              <a:rPr lang="uk-UA" sz="1800" i="1" dirty="0" smtClean="0">
                <a:latin typeface="Times New Roman"/>
              </a:rPr>
              <a:t>        </a:t>
            </a:r>
            <a:r>
              <a:rPr lang="el-GR" sz="1800" i="1" dirty="0" smtClean="0">
                <a:latin typeface="Times New Roman"/>
              </a:rPr>
              <a:t>β</a:t>
            </a:r>
            <a:r>
              <a:rPr lang="uk-UA" sz="1800" i="1" dirty="0" smtClean="0">
                <a:latin typeface="Times New Roman"/>
              </a:rPr>
              <a:t>                 </a:t>
            </a:r>
            <a:r>
              <a:rPr lang="en-US" sz="1800" i="1" dirty="0">
                <a:latin typeface="Times New Roman"/>
                <a:ea typeface="Calibri"/>
              </a:rPr>
              <a:t>b</a:t>
            </a:r>
            <a:endParaRPr lang="uk-UA" sz="1800" i="1" dirty="0" smtClean="0">
              <a:latin typeface="Times New Roman"/>
            </a:endParaRPr>
          </a:p>
        </p:txBody>
      </p:sp>
      <p:sp>
        <p:nvSpPr>
          <p:cNvPr id="5" name="Параллелограмм 4"/>
          <p:cNvSpPr/>
          <p:nvPr/>
        </p:nvSpPr>
        <p:spPr>
          <a:xfrm>
            <a:off x="755576" y="1700808"/>
            <a:ext cx="2376264" cy="914400"/>
          </a:xfrm>
          <a:prstGeom prst="parallelogram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араллелограмм 5"/>
          <p:cNvSpPr/>
          <p:nvPr/>
        </p:nvSpPr>
        <p:spPr>
          <a:xfrm rot="15621284">
            <a:off x="1186997" y="2105428"/>
            <a:ext cx="1483328" cy="2076409"/>
          </a:xfrm>
          <a:prstGeom prst="parallelogram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691680" y="2615208"/>
            <a:ext cx="360040" cy="8137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Объект 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uk-UA" sz="2400" dirty="0" smtClean="0">
                <a:latin typeface="Times New Roman"/>
                <a:ea typeface="Calibri"/>
                <a:cs typeface="Times New Roman"/>
              </a:rPr>
              <a:t>     Дано </a:t>
            </a:r>
            <a:r>
              <a:rPr lang="uk-UA" sz="2400" dirty="0">
                <a:latin typeface="Times New Roman"/>
                <a:ea typeface="Calibri"/>
                <a:cs typeface="Times New Roman"/>
              </a:rPr>
              <a:t>: α ᴖ β = </a:t>
            </a:r>
            <a:r>
              <a:rPr lang="uk-UA" sz="2400" i="1" dirty="0" smtClean="0">
                <a:latin typeface="Times New Roman"/>
                <a:ea typeface="Calibri"/>
                <a:cs typeface="Times New Roman"/>
              </a:rPr>
              <a:t>а</a:t>
            </a:r>
            <a:endParaRPr lang="ru-RU" sz="2400" dirty="0" smtClean="0">
              <a:ea typeface="Calibri"/>
              <a:cs typeface="Times New Roman"/>
            </a:endParaRPr>
          </a:p>
          <a:p>
            <a:pPr marL="11430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400" i="1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i="1" dirty="0" smtClean="0">
                <a:latin typeface="Times New Roman"/>
                <a:ea typeface="Calibri"/>
                <a:cs typeface="Times New Roman"/>
              </a:rPr>
              <a:t>              </a:t>
            </a:r>
            <a:r>
              <a:rPr lang="uk-UA" sz="2400" i="1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>
                <a:latin typeface="Times New Roman"/>
                <a:ea typeface="Calibri"/>
                <a:cs typeface="Times New Roman"/>
              </a:rPr>
              <a:t>b  </a:t>
            </a:r>
            <a:r>
              <a:rPr lang="uk-UA" sz="2400" i="1" dirty="0">
                <a:latin typeface="Times New Roman"/>
                <a:ea typeface="Calibri"/>
                <a:cs typeface="Times New Roman"/>
              </a:rPr>
              <a:t>є </a:t>
            </a:r>
            <a:r>
              <a:rPr lang="uk-UA" sz="2400" dirty="0" smtClean="0">
                <a:latin typeface="Times New Roman"/>
                <a:ea typeface="Calibri"/>
                <a:cs typeface="Times New Roman"/>
              </a:rPr>
              <a:t>β</a:t>
            </a:r>
            <a:endParaRPr lang="ru-RU" sz="2400" dirty="0" smtClean="0">
              <a:ea typeface="Calibri"/>
              <a:cs typeface="Times New Roman"/>
            </a:endParaRPr>
          </a:p>
          <a:p>
            <a:pPr marL="11430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400" i="1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i="1" dirty="0" smtClean="0">
                <a:latin typeface="Times New Roman"/>
                <a:ea typeface="Calibri"/>
                <a:cs typeface="Times New Roman"/>
              </a:rPr>
              <a:t>             </a:t>
            </a:r>
            <a:r>
              <a:rPr lang="en-US" sz="2400" i="1" dirty="0" smtClean="0">
                <a:latin typeface="Times New Roman"/>
                <a:ea typeface="Calibri"/>
                <a:cs typeface="Times New Roman"/>
              </a:rPr>
              <a:t>b</a:t>
            </a:r>
            <a:r>
              <a:rPr lang="en-US" sz="2400" dirty="0" smtClean="0">
                <a:latin typeface="Times New Roman"/>
                <a:ea typeface="Calibri"/>
                <a:cs typeface="Times New Roman"/>
              </a:rPr>
              <a:t>ᴖ</a:t>
            </a:r>
            <a:r>
              <a:rPr lang="en-US" sz="2400" i="1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i="1" dirty="0">
                <a:latin typeface="Times New Roman"/>
                <a:ea typeface="Calibri"/>
                <a:cs typeface="Times New Roman"/>
              </a:rPr>
              <a:t>α</a:t>
            </a:r>
            <a:r>
              <a:rPr lang="uk-UA" sz="2400" i="1" dirty="0">
                <a:latin typeface="Times New Roman"/>
                <a:ea typeface="Calibri"/>
                <a:cs typeface="Times New Roman"/>
              </a:rPr>
              <a:t> =</a:t>
            </a:r>
            <a:r>
              <a:rPr lang="uk-UA" sz="2400" dirty="0">
                <a:latin typeface="Times New Roman"/>
                <a:ea typeface="Calibri"/>
                <a:cs typeface="Times New Roman"/>
              </a:rPr>
              <a:t>А</a:t>
            </a:r>
            <a:endParaRPr lang="ru-RU" sz="2400" dirty="0">
              <a:ea typeface="Calibri"/>
              <a:cs typeface="Times New Roman"/>
            </a:endParaRPr>
          </a:p>
          <a:p>
            <a:pPr marL="11430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uk-UA" sz="2400" dirty="0" smtClean="0">
                <a:latin typeface="Times New Roman"/>
                <a:ea typeface="Calibri"/>
                <a:cs typeface="Times New Roman"/>
              </a:rPr>
              <a:t>    Довести </a:t>
            </a:r>
            <a:r>
              <a:rPr lang="uk-UA" sz="2400" dirty="0">
                <a:latin typeface="Times New Roman"/>
                <a:ea typeface="Calibri"/>
                <a:cs typeface="Times New Roman"/>
              </a:rPr>
              <a:t>:  А є </a:t>
            </a:r>
            <a:r>
              <a:rPr lang="uk-UA" sz="2400" dirty="0" smtClean="0">
                <a:latin typeface="Times New Roman"/>
                <a:ea typeface="Calibri"/>
                <a:cs typeface="Times New Roman"/>
              </a:rPr>
              <a:t>α</a:t>
            </a:r>
          </a:p>
          <a:p>
            <a:pPr marL="11430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uk-UA" sz="2400" dirty="0">
                <a:latin typeface="Times New Roman"/>
                <a:ea typeface="Calibri"/>
                <a:cs typeface="Times New Roman"/>
              </a:rPr>
              <a:t> Доведення</a:t>
            </a:r>
            <a:r>
              <a:rPr lang="uk-UA" sz="2400" dirty="0" smtClean="0">
                <a:latin typeface="Times New Roman"/>
                <a:ea typeface="Calibri"/>
                <a:cs typeface="Times New Roman"/>
              </a:rPr>
              <a:t>:</a:t>
            </a:r>
          </a:p>
          <a:p>
            <a:pPr marL="11430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uk-UA" sz="2400" dirty="0">
                <a:latin typeface="Times New Roman"/>
                <a:ea typeface="Calibri"/>
                <a:cs typeface="Times New Roman"/>
              </a:rPr>
              <a:t>Якщо дві площини перетинаються по прямій, то всі точки цієї прямої є спільними для цих </a:t>
            </a:r>
            <a:r>
              <a:rPr lang="uk-UA" sz="2400" dirty="0" err="1">
                <a:latin typeface="Times New Roman"/>
                <a:ea typeface="Calibri"/>
                <a:cs typeface="Times New Roman"/>
              </a:rPr>
              <a:t>площин</a:t>
            </a:r>
            <a:r>
              <a:rPr lang="uk-UA" sz="2400" dirty="0" smtClean="0">
                <a:latin typeface="Times New Roman"/>
                <a:ea typeface="Calibri"/>
                <a:cs typeface="Times New Roman"/>
              </a:rPr>
              <a:t>. </a:t>
            </a:r>
            <a:r>
              <a:rPr lang="uk-UA" sz="2400" dirty="0">
                <a:latin typeface="Times New Roman"/>
                <a:ea typeface="Calibri"/>
              </a:rPr>
              <a:t>( С</a:t>
            </a:r>
            <a:r>
              <a:rPr lang="uk-UA" sz="2400" baseline="-25000" dirty="0">
                <a:latin typeface="Times New Roman"/>
                <a:ea typeface="Calibri"/>
              </a:rPr>
              <a:t>2</a:t>
            </a:r>
            <a:r>
              <a:rPr lang="uk-UA" sz="2400" dirty="0">
                <a:latin typeface="Times New Roman"/>
                <a:ea typeface="Calibri"/>
              </a:rPr>
              <a:t>)</a:t>
            </a:r>
            <a:endParaRPr lang="ru-RU" sz="2400" dirty="0">
              <a:ea typeface="Calibri"/>
              <a:cs typeface="Times New Roman"/>
            </a:endParaRPr>
          </a:p>
          <a:p>
            <a:pPr marL="11430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2400" i="1" dirty="0">
                <a:latin typeface="Times New Roman"/>
                <a:ea typeface="Calibri"/>
                <a:cs typeface="Times New Roman"/>
              </a:rPr>
              <a:t>bᴖ α</a:t>
            </a:r>
            <a:r>
              <a:rPr lang="uk-UA" sz="2400" i="1" dirty="0">
                <a:latin typeface="Times New Roman"/>
                <a:ea typeface="Calibri"/>
                <a:cs typeface="Times New Roman"/>
              </a:rPr>
              <a:t> =</a:t>
            </a:r>
            <a:r>
              <a:rPr lang="uk-UA" sz="2400" dirty="0">
                <a:latin typeface="Times New Roman"/>
                <a:ea typeface="Calibri"/>
                <a:cs typeface="Times New Roman"/>
              </a:rPr>
              <a:t>А</a:t>
            </a:r>
            <a:endParaRPr lang="ru-RU" sz="2400" dirty="0">
              <a:ea typeface="Calibri"/>
              <a:cs typeface="Times New Roman"/>
            </a:endParaRPr>
          </a:p>
          <a:p>
            <a:pPr marL="0" indent="0">
              <a:buNone/>
            </a:pPr>
            <a:r>
              <a:rPr lang="uk-UA" sz="2400" dirty="0" smtClean="0">
                <a:latin typeface="Times New Roman"/>
                <a:ea typeface="Calibri"/>
              </a:rPr>
              <a:t>    А </a:t>
            </a:r>
            <a:r>
              <a:rPr lang="uk-UA" sz="2400" dirty="0">
                <a:latin typeface="Times New Roman"/>
                <a:ea typeface="Calibri"/>
              </a:rPr>
              <a:t>є </a:t>
            </a:r>
            <a:r>
              <a:rPr lang="uk-UA" sz="2400" i="1" dirty="0">
                <a:latin typeface="Times New Roman"/>
                <a:ea typeface="Calibri"/>
              </a:rPr>
              <a:t>а                </a:t>
            </a:r>
            <a:r>
              <a:rPr lang="uk-UA" sz="2400" dirty="0" err="1">
                <a:latin typeface="Times New Roman"/>
                <a:ea typeface="Calibri"/>
              </a:rPr>
              <a:t>А</a:t>
            </a:r>
            <a:r>
              <a:rPr lang="uk-UA" sz="2400" i="1" dirty="0">
                <a:latin typeface="Times New Roman"/>
                <a:ea typeface="Calibri"/>
              </a:rPr>
              <a:t> є α.</a:t>
            </a:r>
            <a:endParaRPr lang="ru-RU" sz="2400" dirty="0">
              <a:ea typeface="Calibri"/>
              <a:cs typeface="Times New Roman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4864913" y="4924146"/>
            <a:ext cx="36004" cy="8811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4859578" y="5301208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173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779686"/>
          </a:xfrm>
        </p:spPr>
        <p:txBody>
          <a:bodyPr/>
          <a:lstStyle/>
          <a:p>
            <a:r>
              <a:rPr lang="uk-UA" dirty="0" smtClean="0"/>
              <a:t>Задача № 2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31840" y="273050"/>
            <a:ext cx="5554960" cy="5853113"/>
          </a:xfrm>
        </p:spPr>
        <p:txBody>
          <a:bodyPr>
            <a:normAutofit/>
          </a:bodyPr>
          <a:lstStyle/>
          <a:p>
            <a:pPr marL="11430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uk-UA" sz="2000" dirty="0">
                <a:latin typeface="Times New Roman"/>
                <a:ea typeface="Calibri"/>
                <a:cs typeface="Times New Roman"/>
              </a:rPr>
              <a:t>Дано </a:t>
            </a:r>
            <a:r>
              <a:rPr lang="uk-UA" sz="2000" dirty="0" smtClean="0">
                <a:latin typeface="Times New Roman"/>
                <a:ea typeface="Calibri"/>
                <a:cs typeface="Times New Roman"/>
              </a:rPr>
              <a:t>: α </a:t>
            </a:r>
            <a:r>
              <a:rPr lang="uk-UA" sz="2000" dirty="0">
                <a:latin typeface="Times New Roman"/>
                <a:ea typeface="Calibri"/>
                <a:cs typeface="Times New Roman"/>
              </a:rPr>
              <a:t>і β – різні </a:t>
            </a:r>
            <a:r>
              <a:rPr lang="uk-UA" sz="2000" dirty="0" smtClean="0">
                <a:latin typeface="Times New Roman"/>
                <a:ea typeface="Calibri"/>
                <a:cs typeface="Times New Roman"/>
              </a:rPr>
              <a:t>площини</a:t>
            </a:r>
            <a:endParaRPr lang="ru-RU" sz="2000" dirty="0" smtClean="0">
              <a:ea typeface="Calibri"/>
              <a:cs typeface="Times New Roman"/>
            </a:endParaRPr>
          </a:p>
          <a:p>
            <a:pPr marL="11430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uk-UA" sz="2000" dirty="0" smtClean="0">
                <a:latin typeface="Times New Roman"/>
                <a:ea typeface="Calibri"/>
                <a:cs typeface="Times New Roman"/>
              </a:rPr>
              <a:t>А </a:t>
            </a:r>
            <a:r>
              <a:rPr lang="uk-UA" sz="2000" dirty="0">
                <a:latin typeface="Times New Roman"/>
                <a:ea typeface="Calibri"/>
                <a:cs typeface="Times New Roman"/>
              </a:rPr>
              <a:t>є α, В є α, С є α</a:t>
            </a:r>
            <a:endParaRPr lang="ru-RU" sz="2000" dirty="0">
              <a:ea typeface="Calibri"/>
              <a:cs typeface="Times New Roman"/>
            </a:endParaRPr>
          </a:p>
          <a:p>
            <a:pPr marL="11430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uk-UA" sz="2000" dirty="0">
                <a:latin typeface="Times New Roman"/>
                <a:ea typeface="Calibri"/>
                <a:cs typeface="Times New Roman"/>
              </a:rPr>
              <a:t>А є β, В є β, С є β</a:t>
            </a:r>
            <a:endParaRPr lang="ru-RU" sz="2000" dirty="0">
              <a:ea typeface="Calibri"/>
              <a:cs typeface="Times New Roman"/>
            </a:endParaRPr>
          </a:p>
          <a:p>
            <a:pPr marL="0" indent="0">
              <a:buNone/>
            </a:pPr>
            <a:r>
              <a:rPr lang="uk-UA" sz="2000" dirty="0">
                <a:latin typeface="Times New Roman"/>
                <a:ea typeface="Calibri"/>
              </a:rPr>
              <a:t>Довести: Точки А,В,С лежать на одній </a:t>
            </a:r>
            <a:r>
              <a:rPr lang="uk-UA" sz="2000" dirty="0" smtClean="0">
                <a:latin typeface="Times New Roman"/>
                <a:ea typeface="Calibri"/>
              </a:rPr>
              <a:t>прямій.</a:t>
            </a:r>
          </a:p>
          <a:p>
            <a:pPr marL="0" indent="0">
              <a:buNone/>
            </a:pPr>
            <a:r>
              <a:rPr lang="uk-UA" sz="2000" dirty="0">
                <a:latin typeface="Times New Roman"/>
                <a:ea typeface="Calibri"/>
              </a:rPr>
              <a:t>Доведення</a:t>
            </a:r>
            <a:r>
              <a:rPr lang="uk-UA" sz="2000" dirty="0" smtClean="0">
                <a:latin typeface="Times New Roman"/>
                <a:ea typeface="Calibri"/>
              </a:rPr>
              <a:t>:</a:t>
            </a:r>
          </a:p>
          <a:p>
            <a:pPr lvl="0">
              <a:lnSpc>
                <a:spcPct val="115000"/>
              </a:lnSpc>
              <a:buAutoNum type="arabicPeriod"/>
            </a:pPr>
            <a:r>
              <a:rPr lang="uk-UA" sz="1600" dirty="0" smtClean="0">
                <a:latin typeface="Times New Roman"/>
                <a:ea typeface="Calibri"/>
                <a:cs typeface="Times New Roman"/>
              </a:rPr>
              <a:t>А </a:t>
            </a:r>
            <a:r>
              <a:rPr lang="uk-UA" sz="1600" dirty="0">
                <a:latin typeface="Times New Roman"/>
                <a:ea typeface="Calibri"/>
                <a:cs typeface="Times New Roman"/>
              </a:rPr>
              <a:t>є α, В є α, С є α </a:t>
            </a:r>
            <a:r>
              <a:rPr lang="uk-UA" sz="1600" dirty="0" smtClean="0">
                <a:latin typeface="Times New Roman"/>
                <a:ea typeface="Calibri"/>
                <a:cs typeface="Times New Roman"/>
              </a:rPr>
              <a:t>           А,В,С- спільні для  </a:t>
            </a:r>
            <a:r>
              <a:rPr lang="uk-UA" sz="1600" dirty="0" err="1" smtClean="0">
                <a:latin typeface="Times New Roman"/>
                <a:ea typeface="Calibri"/>
                <a:cs typeface="Times New Roman"/>
              </a:rPr>
              <a:t>площин</a:t>
            </a:r>
            <a:r>
              <a:rPr lang="uk-UA" sz="1600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600" dirty="0" smtClean="0">
                <a:latin typeface="Times New Roman"/>
                <a:ea typeface="Calibri"/>
              </a:rPr>
              <a:t>α </a:t>
            </a:r>
            <a:r>
              <a:rPr lang="uk-UA" sz="1600" dirty="0">
                <a:latin typeface="Times New Roman"/>
                <a:ea typeface="Calibri"/>
              </a:rPr>
              <a:t>і β</a:t>
            </a:r>
            <a:endParaRPr lang="uk-UA" sz="1600" dirty="0" smtClean="0">
              <a:latin typeface="Times New Roman"/>
              <a:ea typeface="Calibri"/>
              <a:cs typeface="Times New Roman"/>
            </a:endParaRPr>
          </a:p>
          <a:p>
            <a:pPr marL="0" lvl="0" indent="0">
              <a:lnSpc>
                <a:spcPct val="115000"/>
              </a:lnSpc>
              <a:buNone/>
            </a:pPr>
            <a:r>
              <a:rPr lang="uk-UA" sz="1600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600" dirty="0" smtClean="0">
                <a:latin typeface="Times New Roman"/>
                <a:ea typeface="Calibri"/>
                <a:cs typeface="Times New Roman"/>
              </a:rPr>
              <a:t>     </a:t>
            </a:r>
            <a:r>
              <a:rPr lang="uk-UA" sz="16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А є β, В є β, С є β</a:t>
            </a:r>
            <a:r>
              <a:rPr lang="uk-UA" sz="1600" dirty="0" smtClean="0">
                <a:latin typeface="Times New Roman"/>
                <a:ea typeface="Calibri"/>
                <a:cs typeface="Times New Roman"/>
              </a:rPr>
              <a:t>                       </a:t>
            </a:r>
            <a:endParaRPr lang="ru-RU" sz="1600" dirty="0">
              <a:ea typeface="Calibri"/>
              <a:cs typeface="Times New Roman"/>
            </a:endParaRP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uk-UA" sz="1800" dirty="0" smtClean="0">
                <a:latin typeface="Times New Roman"/>
                <a:ea typeface="Calibri"/>
                <a:cs typeface="Times New Roman"/>
              </a:rPr>
              <a:t>2. Якщо </a:t>
            </a:r>
            <a:r>
              <a:rPr lang="uk-UA" sz="1800" dirty="0">
                <a:latin typeface="Times New Roman"/>
                <a:ea typeface="Calibri"/>
                <a:cs typeface="Times New Roman"/>
              </a:rPr>
              <a:t>дві різні площини мають хоча б одну спільні точку, то вони перетинаються по прямій, що проходить через цю точку. ( С</a:t>
            </a:r>
            <a:r>
              <a:rPr lang="uk-UA" sz="1800" baseline="-25000" dirty="0">
                <a:latin typeface="Times New Roman"/>
                <a:ea typeface="Calibri"/>
                <a:cs typeface="Times New Roman"/>
              </a:rPr>
              <a:t>2</a:t>
            </a:r>
            <a:r>
              <a:rPr lang="uk-UA" sz="1800" dirty="0">
                <a:latin typeface="Times New Roman"/>
                <a:ea typeface="Calibri"/>
                <a:cs typeface="Times New Roman"/>
              </a:rPr>
              <a:t>)</a:t>
            </a:r>
            <a:endParaRPr lang="ru-RU" sz="1800" dirty="0">
              <a:ea typeface="Calibri"/>
              <a:cs typeface="Times New Roman"/>
            </a:endParaRPr>
          </a:p>
          <a:p>
            <a:pPr marL="0" indent="0">
              <a:buNone/>
            </a:pPr>
            <a:r>
              <a:rPr lang="uk-UA" sz="1800" dirty="0" smtClean="0">
                <a:latin typeface="Times New Roman"/>
                <a:ea typeface="Calibri"/>
              </a:rPr>
              <a:t>3. </a:t>
            </a:r>
            <a:r>
              <a:rPr lang="uk-UA" sz="1800" dirty="0">
                <a:latin typeface="Times New Roman"/>
                <a:ea typeface="Calibri"/>
              </a:rPr>
              <a:t>Так як точки А,В,С спільні для </a:t>
            </a:r>
            <a:r>
              <a:rPr lang="uk-UA" sz="1800" dirty="0" err="1">
                <a:latin typeface="Times New Roman"/>
                <a:ea typeface="Calibri"/>
              </a:rPr>
              <a:t>площин</a:t>
            </a:r>
            <a:r>
              <a:rPr lang="uk-UA" sz="1800" dirty="0">
                <a:latin typeface="Times New Roman"/>
                <a:ea typeface="Calibri"/>
              </a:rPr>
              <a:t> α і β , то вони лежать на одній прямій, прямій перетину цих  </a:t>
            </a:r>
            <a:r>
              <a:rPr lang="uk-UA" sz="1800" dirty="0" err="1">
                <a:latin typeface="Times New Roman"/>
                <a:ea typeface="Calibri"/>
              </a:rPr>
              <a:t>площин</a:t>
            </a:r>
            <a:r>
              <a:rPr lang="uk-UA" sz="1800" dirty="0">
                <a:latin typeface="Times New Roman"/>
                <a:ea typeface="Calibri"/>
              </a:rPr>
              <a:t> </a:t>
            </a:r>
            <a:endParaRPr lang="ru-RU" sz="18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196753"/>
            <a:ext cx="2746648" cy="3672408"/>
          </a:xfrm>
        </p:spPr>
        <p:txBody>
          <a:bodyPr/>
          <a:lstStyle/>
          <a:p>
            <a:endParaRPr lang="uk-UA" dirty="0" smtClean="0"/>
          </a:p>
          <a:p>
            <a:endParaRPr lang="uk-UA" dirty="0"/>
          </a:p>
          <a:p>
            <a:r>
              <a:rPr lang="uk-UA" dirty="0" smtClean="0"/>
              <a:t>        </a:t>
            </a:r>
          </a:p>
          <a:p>
            <a:r>
              <a:rPr lang="uk-UA" dirty="0"/>
              <a:t> </a:t>
            </a:r>
            <a:r>
              <a:rPr lang="uk-UA" dirty="0" smtClean="0"/>
              <a:t>          </a:t>
            </a:r>
            <a:r>
              <a:rPr lang="uk-UA" dirty="0" smtClean="0">
                <a:latin typeface="Times New Roman"/>
                <a:ea typeface="Calibri"/>
              </a:rPr>
              <a:t>α</a:t>
            </a:r>
          </a:p>
          <a:p>
            <a:endParaRPr lang="uk-UA" dirty="0">
              <a:latin typeface="Times New Roman"/>
            </a:endParaRPr>
          </a:p>
          <a:p>
            <a:r>
              <a:rPr lang="uk-UA" dirty="0" smtClean="0">
                <a:latin typeface="Times New Roman"/>
              </a:rPr>
              <a:t>                    А           В         С</a:t>
            </a:r>
          </a:p>
          <a:p>
            <a:endParaRPr lang="uk-UA" dirty="0">
              <a:latin typeface="Times New Roman"/>
            </a:endParaRPr>
          </a:p>
          <a:p>
            <a:endParaRPr lang="uk-UA" dirty="0" smtClean="0">
              <a:latin typeface="Times New Roman"/>
            </a:endParaRPr>
          </a:p>
          <a:p>
            <a:r>
              <a:rPr lang="uk-UA" dirty="0">
                <a:latin typeface="Times New Roman"/>
              </a:rPr>
              <a:t> </a:t>
            </a:r>
            <a:r>
              <a:rPr lang="uk-UA" dirty="0" smtClean="0">
                <a:latin typeface="Times New Roman"/>
              </a:rPr>
              <a:t>       </a:t>
            </a:r>
            <a:r>
              <a:rPr lang="uk-UA" dirty="0">
                <a:latin typeface="Times New Roman"/>
                <a:ea typeface="Calibri"/>
              </a:rPr>
              <a:t>β</a:t>
            </a:r>
            <a:endParaRPr lang="uk-UA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899592" y="1844824"/>
            <a:ext cx="2232248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араллелограмм 5"/>
          <p:cNvSpPr/>
          <p:nvPr/>
        </p:nvSpPr>
        <p:spPr>
          <a:xfrm>
            <a:off x="683568" y="2759224"/>
            <a:ext cx="2448272" cy="914400"/>
          </a:xfrm>
          <a:prstGeom prst="parallelogram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Блок-схема: узел 6"/>
          <p:cNvSpPr/>
          <p:nvPr/>
        </p:nvSpPr>
        <p:spPr>
          <a:xfrm flipV="1">
            <a:off x="1646426" y="2736364"/>
            <a:ext cx="57150" cy="45719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Блок-схема: узел 7"/>
          <p:cNvSpPr/>
          <p:nvPr/>
        </p:nvSpPr>
        <p:spPr>
          <a:xfrm>
            <a:off x="2075579" y="2736364"/>
            <a:ext cx="60078" cy="45719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Блок-схема: узел 8"/>
          <p:cNvSpPr/>
          <p:nvPr/>
        </p:nvSpPr>
        <p:spPr>
          <a:xfrm>
            <a:off x="2614067" y="2713503"/>
            <a:ext cx="57150" cy="91441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5148064" y="2736364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Стрелка вправо с вырезом 16"/>
          <p:cNvSpPr/>
          <p:nvPr/>
        </p:nvSpPr>
        <p:spPr>
          <a:xfrm>
            <a:off x="5220072" y="2892094"/>
            <a:ext cx="288032" cy="145740"/>
          </a:xfrm>
          <a:prstGeom prst="notched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348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Облако 24"/>
          <p:cNvSpPr/>
          <p:nvPr/>
        </p:nvSpPr>
        <p:spPr>
          <a:xfrm>
            <a:off x="899592" y="2852936"/>
            <a:ext cx="7992888" cy="3168352"/>
          </a:xfrm>
          <a:prstGeom prst="cloud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260648"/>
            <a:ext cx="8062664" cy="2304255"/>
          </a:xfrm>
        </p:spPr>
        <p:txBody>
          <a:bodyPr>
            <a:normAutofit/>
          </a:bodyPr>
          <a:lstStyle/>
          <a:p>
            <a:pPr marL="182880" indent="0" algn="l">
              <a:buNone/>
            </a:pPr>
            <a:r>
              <a:rPr lang="uk-UA" sz="3200" b="1" i="1" smtClean="0">
                <a:solidFill>
                  <a:srgbClr val="FF0000"/>
                </a:solidFill>
              </a:rPr>
              <a:t>ТЕОРЕМА </a:t>
            </a:r>
            <a:r>
              <a:rPr lang="uk-UA" sz="3200" smtClean="0"/>
              <a:t>: </a:t>
            </a:r>
            <a:r>
              <a:rPr lang="uk-UA" sz="3200" b="1" smtClean="0">
                <a:solidFill>
                  <a:schemeClr val="accent6">
                    <a:lumMod val="50000"/>
                  </a:schemeClr>
                </a:solidFill>
              </a:rPr>
              <a:t>Через пряму і точку, </a:t>
            </a:r>
            <a:r>
              <a:rPr lang="uk-UA" sz="3200" b="1" i="1" u="sng" smtClean="0">
                <a:solidFill>
                  <a:schemeClr val="accent6">
                    <a:lumMod val="50000"/>
                  </a:schemeClr>
                </a:solidFill>
              </a:rPr>
              <a:t>що не лежить на даній прямій</a:t>
            </a:r>
            <a:r>
              <a:rPr lang="uk-UA" sz="3200" b="1" i="1" smtClean="0">
                <a:solidFill>
                  <a:schemeClr val="accent6">
                    <a:lumMod val="50000"/>
                  </a:schemeClr>
                </a:solidFill>
              </a:rPr>
              <a:t>,</a:t>
            </a:r>
            <a:r>
              <a:rPr lang="uk-UA" sz="3200" b="1" smtClean="0">
                <a:solidFill>
                  <a:schemeClr val="accent6">
                    <a:lumMod val="50000"/>
                  </a:schemeClr>
                </a:solidFill>
              </a:rPr>
              <a:t> можна провести площину, і до того ж тільки одну.</a:t>
            </a:r>
            <a:endParaRPr lang="ru-RU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2708920"/>
            <a:ext cx="7992888" cy="3312368"/>
          </a:xfrm>
        </p:spPr>
        <p:txBody>
          <a:bodyPr>
            <a:normAutofit fontScale="47500" lnSpcReduction="20000"/>
          </a:bodyPr>
          <a:lstStyle/>
          <a:p>
            <a:pPr algn="l"/>
            <a:r>
              <a:rPr lang="uk-UA" dirty="0" smtClean="0"/>
              <a:t>                                        </a:t>
            </a:r>
          </a:p>
          <a:p>
            <a:pPr algn="l"/>
            <a:r>
              <a:rPr lang="uk-UA" dirty="0" smtClean="0"/>
              <a:t>                                                </a:t>
            </a:r>
          </a:p>
          <a:p>
            <a:pPr algn="l"/>
            <a:r>
              <a:rPr lang="uk-UA" b="1" dirty="0" smtClean="0">
                <a:solidFill>
                  <a:schemeClr val="tx1"/>
                </a:solidFill>
              </a:rPr>
              <a:t>                                                                                </a:t>
            </a:r>
            <a:r>
              <a:rPr lang="uk-UA" sz="6500" b="1" dirty="0" smtClean="0">
                <a:solidFill>
                  <a:srgbClr val="7030A0"/>
                </a:solidFill>
              </a:rPr>
              <a:t>. А</a:t>
            </a:r>
          </a:p>
          <a:p>
            <a:pPr algn="l"/>
            <a:r>
              <a:rPr lang="uk-UA" b="1" dirty="0" smtClean="0">
                <a:solidFill>
                  <a:schemeClr val="tx1"/>
                </a:solidFill>
              </a:rPr>
              <a:t>                        </a:t>
            </a:r>
          </a:p>
          <a:p>
            <a:pPr algn="l"/>
            <a:r>
              <a:rPr lang="uk-UA" b="1" i="1" dirty="0" smtClean="0">
                <a:solidFill>
                  <a:schemeClr val="tx1"/>
                </a:solidFill>
              </a:rPr>
              <a:t>                                  </a:t>
            </a:r>
            <a:r>
              <a:rPr lang="uk-UA" sz="7700" b="1" i="1" dirty="0" smtClean="0">
                <a:solidFill>
                  <a:srgbClr val="7030A0"/>
                </a:solidFill>
              </a:rPr>
              <a:t>а</a:t>
            </a:r>
          </a:p>
          <a:p>
            <a:pPr algn="l"/>
            <a:endParaRPr lang="uk-UA" b="1" dirty="0" smtClean="0">
              <a:solidFill>
                <a:schemeClr val="tx1"/>
              </a:solidFill>
            </a:endParaRPr>
          </a:p>
          <a:p>
            <a:pPr algn="l"/>
            <a:r>
              <a:rPr lang="uk-UA" b="1" dirty="0" smtClean="0">
                <a:solidFill>
                  <a:schemeClr val="tx1"/>
                </a:solidFill>
              </a:rPr>
              <a:t>                       </a:t>
            </a:r>
          </a:p>
          <a:p>
            <a:pPr algn="l"/>
            <a:r>
              <a:rPr lang="uk-UA" b="1" dirty="0" smtClean="0">
                <a:solidFill>
                  <a:schemeClr val="tx1"/>
                </a:solidFill>
              </a:rPr>
              <a:t>                                             </a:t>
            </a:r>
          </a:p>
          <a:p>
            <a:pPr algn="l"/>
            <a:r>
              <a:rPr lang="uk-UA" b="1" dirty="0" smtClean="0">
                <a:solidFill>
                  <a:schemeClr val="tx1"/>
                </a:solidFill>
              </a:rPr>
              <a:t>                                                       </a:t>
            </a:r>
            <a:r>
              <a:rPr lang="ru-RU" sz="8400" b="1" dirty="0" smtClean="0">
                <a:solidFill>
                  <a:srgbClr val="7030A0"/>
                </a:solidFill>
              </a:rPr>
              <a:t>α</a:t>
            </a:r>
            <a:endParaRPr lang="ru-RU" sz="8400" dirty="0" smtClean="0">
              <a:solidFill>
                <a:srgbClr val="7030A0"/>
              </a:solidFill>
            </a:endParaRPr>
          </a:p>
          <a:p>
            <a:pPr algn="l"/>
            <a:r>
              <a:rPr lang="uk-UA" b="1" dirty="0" smtClean="0">
                <a:solidFill>
                  <a:schemeClr val="tx1"/>
                </a:solidFill>
              </a:rPr>
              <a:t>                                                       </a:t>
            </a: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2636896" y="537821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2411760" y="4149080"/>
            <a:ext cx="4680520" cy="6145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H="1">
            <a:off x="13284968" y="3791892"/>
            <a:ext cx="33123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5543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блако 21"/>
          <p:cNvSpPr/>
          <p:nvPr/>
        </p:nvSpPr>
        <p:spPr>
          <a:xfrm>
            <a:off x="683568" y="1772816"/>
            <a:ext cx="7632848" cy="4320480"/>
          </a:xfrm>
          <a:prstGeom prst="cloud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40960" cy="1080120"/>
          </a:xfrm>
        </p:spPr>
        <p:txBody>
          <a:bodyPr/>
          <a:lstStyle/>
          <a:p>
            <a:r>
              <a:rPr lang="uk-UA" sz="2800" dirty="0" smtClean="0"/>
              <a:t>                             </a:t>
            </a:r>
            <a:r>
              <a:rPr lang="uk-UA" sz="3200" i="1" dirty="0" smtClean="0">
                <a:solidFill>
                  <a:srgbClr val="C00000"/>
                </a:solidFill>
              </a:rPr>
              <a:t>ДОВЕДЕННЯ</a:t>
            </a:r>
            <a:endParaRPr lang="ru-RU" sz="3200" i="1" dirty="0">
              <a:solidFill>
                <a:srgbClr val="C00000"/>
              </a:solidFill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2483768" y="3903714"/>
            <a:ext cx="3528392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2018702" y="3852750"/>
            <a:ext cx="43166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>
                <a:solidFill>
                  <a:srgbClr val="C00000"/>
                </a:solidFill>
              </a:rPr>
              <a:t>а</a:t>
            </a:r>
            <a:endParaRPr lang="ru-RU" i="1" dirty="0">
              <a:solidFill>
                <a:srgbClr val="C00000"/>
              </a:solidFill>
            </a:endParaRPr>
          </a:p>
        </p:txBody>
      </p:sp>
      <p:sp>
        <p:nvSpPr>
          <p:cNvPr id="11" name="Блок-схема: узел 10"/>
          <p:cNvSpPr/>
          <p:nvPr/>
        </p:nvSpPr>
        <p:spPr>
          <a:xfrm>
            <a:off x="4211960" y="2863368"/>
            <a:ext cx="108012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4428371" y="2401703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А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4" name="Блок-схема: узел 13"/>
          <p:cNvSpPr/>
          <p:nvPr/>
        </p:nvSpPr>
        <p:spPr>
          <a:xfrm>
            <a:off x="4731186" y="4437112"/>
            <a:ext cx="83903" cy="15231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4835855" y="4037002"/>
            <a:ext cx="3561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C00000"/>
                </a:solidFill>
              </a:rPr>
              <a:t>В</a:t>
            </a:r>
            <a:endParaRPr lang="ru-RU" b="1" dirty="0">
              <a:solidFill>
                <a:srgbClr val="C00000"/>
              </a:solidFill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3991278" y="2226729"/>
            <a:ext cx="1124099" cy="33123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4731186" y="5445224"/>
            <a:ext cx="3497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 smtClean="0">
                <a:solidFill>
                  <a:srgbClr val="C00000"/>
                </a:solidFill>
              </a:rPr>
              <a:t>b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2234532" y="5029725"/>
            <a:ext cx="13334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 </a:t>
            </a:r>
            <a:r>
              <a:rPr lang="el-GR" sz="3600" b="1" dirty="0">
                <a:solidFill>
                  <a:srgbClr val="C00000"/>
                </a:solidFill>
              </a:rPr>
              <a:t>α</a:t>
            </a:r>
            <a:endParaRPr lang="ru-RU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885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9" grpId="0"/>
      <p:bldP spid="11" grpId="0" animBg="1"/>
      <p:bldP spid="13" grpId="0"/>
      <p:bldP spid="14" grpId="0" animBg="1"/>
      <p:bldP spid="16" grpId="0"/>
      <p:bldP spid="19" grpId="0"/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1008111"/>
          </a:xfrm>
        </p:spPr>
        <p:txBody>
          <a:bodyPr/>
          <a:lstStyle/>
          <a:p>
            <a:r>
              <a:rPr lang="uk-UA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Вправи на закріплення</a:t>
            </a:r>
            <a:endParaRPr lang="ru-RU" b="1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1484784"/>
            <a:ext cx="7488832" cy="4824536"/>
          </a:xfrm>
        </p:spPr>
        <p:txBody>
          <a:bodyPr>
            <a:normAutofit/>
          </a:bodyPr>
          <a:lstStyle/>
          <a:p>
            <a:pPr marL="457200" algn="l">
              <a:lnSpc>
                <a:spcPct val="115000"/>
              </a:lnSpc>
              <a:spcAft>
                <a:spcPts val="0"/>
              </a:spcAft>
            </a:pPr>
            <a:r>
              <a:rPr lang="uk-UA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1.Через пряму </a:t>
            </a:r>
            <a:r>
              <a:rPr lang="uk-UA" i="1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а</a:t>
            </a:r>
            <a:r>
              <a:rPr lang="uk-UA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 і точку А можна провести дві різні площини. </a:t>
            </a:r>
            <a:r>
              <a:rPr lang="uk-UA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Який </a:t>
            </a:r>
            <a:r>
              <a:rPr lang="uk-UA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висновок можна </a:t>
            </a:r>
            <a:r>
              <a:rPr lang="uk-UA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зробити?</a:t>
            </a:r>
            <a:endParaRPr lang="ru-RU" dirty="0" smtClean="0">
              <a:solidFill>
                <a:srgbClr val="002060"/>
              </a:solidFill>
              <a:ea typeface="Calibri"/>
              <a:cs typeface="Times New Roman"/>
            </a:endParaRPr>
          </a:p>
          <a:p>
            <a:pPr marL="457200" algn="l">
              <a:lnSpc>
                <a:spcPct val="115000"/>
              </a:lnSpc>
              <a:spcAft>
                <a:spcPts val="0"/>
              </a:spcAft>
            </a:pPr>
            <a:endParaRPr lang="uk-UA" sz="3600" dirty="0">
              <a:solidFill>
                <a:srgbClr val="002060"/>
              </a:solidFill>
              <a:latin typeface="Times New Roman"/>
              <a:ea typeface="Calibri"/>
              <a:cs typeface="Times New Roman"/>
            </a:endParaRPr>
          </a:p>
          <a:p>
            <a:pPr marL="457200" algn="l">
              <a:lnSpc>
                <a:spcPct val="115000"/>
              </a:lnSpc>
              <a:spcAft>
                <a:spcPts val="0"/>
              </a:spcAft>
            </a:pPr>
            <a:r>
              <a:rPr lang="uk-UA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2</a:t>
            </a:r>
            <a:r>
              <a:rPr lang="uk-UA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. Довести, що через дві довільні точки можна провести хоча б одну площину</a:t>
            </a:r>
            <a:endParaRPr lang="ru-RU" dirty="0">
              <a:solidFill>
                <a:srgbClr val="002060"/>
              </a:solidFill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721876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387</TotalTime>
  <Words>499</Words>
  <Application>Microsoft Office PowerPoint</Application>
  <PresentationFormat>Экран (4:3)</PresentationFormat>
  <Paragraphs>79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  ТЕМА:    Існування площини, що проходить через дану пряму і дану точку  </vt:lpstr>
      <vt:lpstr>        Повторення</vt:lpstr>
      <vt:lpstr>1. Чи є  правильним твердження , що коли  через дві прямі можна провести площину, то ці прямі паралельні?  2.Чи можуть дві  різні площини мати лише одну спільну точку? </vt:lpstr>
      <vt:lpstr>Розв`яжи задачу</vt:lpstr>
      <vt:lpstr>Задача № 1</vt:lpstr>
      <vt:lpstr>Задача № 2 </vt:lpstr>
      <vt:lpstr>ТЕОРЕМА : Через пряму і точку, що не лежить на даній прямій, можна провести площину, і до того ж тільки одну.</vt:lpstr>
      <vt:lpstr>                             ДОВЕДЕННЯ</vt:lpstr>
      <vt:lpstr>Вправи на закріплення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Теорема про існування площини, що проходить через пряму і точку</dc:title>
  <dc:creator>hom</dc:creator>
  <cp:lastModifiedBy>hom</cp:lastModifiedBy>
  <cp:revision>34</cp:revision>
  <dcterms:created xsi:type="dcterms:W3CDTF">2019-10-29T17:38:56Z</dcterms:created>
  <dcterms:modified xsi:type="dcterms:W3CDTF">2019-10-31T19:50:43Z</dcterms:modified>
</cp:coreProperties>
</file>