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4" r:id="rId5"/>
    <p:sldId id="268" r:id="rId6"/>
    <p:sldId id="270" r:id="rId7"/>
    <p:sldId id="261" r:id="rId8"/>
    <p:sldId id="262" r:id="rId9"/>
    <p:sldId id="266" r:id="rId10"/>
    <p:sldId id="263" r:id="rId11"/>
    <p:sldId id="265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A89BD-6A07-4143-AF8D-0F2CF5FE1BD0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4923B-B993-4779-B0E4-A11A26F5A2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6281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A89BD-6A07-4143-AF8D-0F2CF5FE1BD0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4923B-B993-4779-B0E4-A11A26F5A2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3083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A89BD-6A07-4143-AF8D-0F2CF5FE1BD0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4923B-B993-4779-B0E4-A11A26F5A2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3628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A89BD-6A07-4143-AF8D-0F2CF5FE1BD0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4923B-B993-4779-B0E4-A11A26F5A2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416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A89BD-6A07-4143-AF8D-0F2CF5FE1BD0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4923B-B993-4779-B0E4-A11A26F5A2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169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A89BD-6A07-4143-AF8D-0F2CF5FE1BD0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4923B-B993-4779-B0E4-A11A26F5A2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7090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A89BD-6A07-4143-AF8D-0F2CF5FE1BD0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4923B-B993-4779-B0E4-A11A26F5A2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7044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A89BD-6A07-4143-AF8D-0F2CF5FE1BD0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4923B-B993-4779-B0E4-A11A26F5A2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3688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A89BD-6A07-4143-AF8D-0F2CF5FE1BD0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4923B-B993-4779-B0E4-A11A26F5A2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9942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A89BD-6A07-4143-AF8D-0F2CF5FE1BD0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4923B-B993-4779-B0E4-A11A26F5A2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4976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A89BD-6A07-4143-AF8D-0F2CF5FE1BD0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4923B-B993-4779-B0E4-A11A26F5A2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3642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0A89BD-6A07-4143-AF8D-0F2CF5FE1BD0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4923B-B993-4779-B0E4-A11A26F5A2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306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ua-referat.com/%D0%92%D0%BE%D0%B4%D0%B0" TargetMode="External"/><Relationship Id="rId2" Type="http://schemas.openxmlformats.org/officeDocument/2006/relationships/hyperlink" Target="http://ua-referat.com/%D0%9C%D0%BE%D0%BB%D0%BE%D0%BA%D0%BE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http://ua-referat.com/%D0%A2%D0%B5%D1%80%D0%BC%D1%96%D0%BD%D0%B8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Приготування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страв з м’яса, сільськогосподарської птиці та субпродуктів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2492896"/>
            <a:ext cx="6400800" cy="1752600"/>
          </a:xfrm>
        </p:spPr>
        <p:txBody>
          <a:bodyPr/>
          <a:lstStyle/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уроку </a:t>
            </a:r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10.3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Приготування страв з птиці, кролика. Приготування страв з субпродуктів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3074" name="Picture 2" descr="kuritsa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4365104"/>
            <a:ext cx="2657350" cy="1772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21126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274638"/>
            <a:ext cx="5688632" cy="634082"/>
          </a:xfrm>
        </p:spPr>
        <p:txBody>
          <a:bodyPr>
            <a:normAutofit/>
          </a:bodyPr>
          <a:lstStyle/>
          <a:p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Закріплення матеріалу 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uk-UA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У якому цеху відбувається приготування гарячих м’ясних страв?</a:t>
            </a:r>
            <a:endParaRPr lang="ru-RU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Яка реакція відбувається при смаженні м’яса та субпродуктів?</a:t>
            </a:r>
            <a:endParaRPr lang="ru-RU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uk-UA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Поясніть які позитивні та негативні значення </a:t>
            </a:r>
            <a:r>
              <a:rPr lang="uk-UA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меланоїдиноутворення</a:t>
            </a:r>
            <a:r>
              <a:rPr lang="uk-UA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uk-UA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Правила смаження дрібним шматком м’яса та субпродуктів? </a:t>
            </a:r>
            <a:endParaRPr lang="ru-RU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uk-UA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Який вид теплової обробки використовують для тушкованих страв з субпродуктів?</a:t>
            </a:r>
            <a:endParaRPr lang="ru-RU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uk-UA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Які строки зберігання готових страв з субпродуктів?</a:t>
            </a:r>
            <a:endParaRPr lang="ru-RU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uk-UA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Якщо термін зберігання готових страв з субпродуктів вийшов, ваші дії?</a:t>
            </a:r>
            <a:endParaRPr lang="ru-RU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824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5760640"/>
          </a:xfrm>
        </p:spPr>
        <p:txBody>
          <a:bodyPr>
            <a:noAutofit/>
          </a:bodyPr>
          <a:lstStyle/>
          <a:p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Запитання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контролю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знань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Чим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страви з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м'яса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відбуваються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м'ясі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тепловій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обробці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правил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слід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дотримуватися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варінні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м'яса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Як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подають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варене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м'ясо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Як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готують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баранину з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пшоном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Розкажіть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правила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смаження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м'яса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великими шматками,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порціонними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натуральними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панірованими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дрібними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виробів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січеного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м'яса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Як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готують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битки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по-вінницькому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Чим вони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відрізняються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битків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Як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готують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подають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печеню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по-домашньому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Чим вона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відрізняється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печені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київської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Як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готують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подають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верещаку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Чим вона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відрізняється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шпундри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Як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готують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подають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битки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по-селянському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січеники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полтавські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ковбаски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львівські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битки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старовинні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Як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готують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подають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січеники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начинкою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Чим вони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відрізняються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кульок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м'ясних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страви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готують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субпродуктів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приготування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правила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подавання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Визначте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м'яса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води і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хліба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приготування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5,65 кг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котлетної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маси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січеників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начинкою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Скільки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порцій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січеників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начинкою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приготувати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цієї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маси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6870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25963"/>
          </a:xfrm>
          <a:solidFill>
            <a:schemeClr val="accent5">
              <a:lumMod val="60000"/>
              <a:lumOff val="40000"/>
            </a:schemeClr>
          </a:solidFill>
          <a:scene3d>
            <a:camera prst="perspectiveRelaxedModerately"/>
            <a:lightRig rig="threePt" dir="t"/>
          </a:scene3d>
        </p:spPr>
        <p:txBody>
          <a:bodyPr/>
          <a:lstStyle/>
          <a:p>
            <a:endParaRPr lang="uk-UA" dirty="0" smtClean="0"/>
          </a:p>
          <a:p>
            <a:endParaRPr lang="uk-UA" dirty="0"/>
          </a:p>
          <a:p>
            <a:pPr algn="ctr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Дякую за увагу та чекаю ваші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фотозвіти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1236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Мотивація</a:t>
            </a:r>
            <a:r>
              <a:rPr lang="uk-UA" dirty="0" smtClean="0"/>
              <a:t> </a:t>
            </a:r>
            <a:r>
              <a:rPr lang="ru-RU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навчальної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учнів</a:t>
            </a:r>
            <a:endParaRPr lang="ru-RU" sz="31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Страви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птиці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дичини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високою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поживною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цінністю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добрим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смаком, легко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засвоюються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організмом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Вони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містять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велику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повноцінних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легкозасвоюваних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вітамінів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екстрактивна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речовин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вмістом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азотистих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речовю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найціннішим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філе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птиці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Порівняй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м'ясом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свійських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тварин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сполучне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тканини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м'ясі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птиці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вона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ніжна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пухка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Страви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нежирн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птиці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широко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лікувальному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харчуванні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Гарніри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круп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картоплі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доповнюють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страви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вуглев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овочеві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збагачують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їхній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вітамінний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мінеральний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склад.</a:t>
            </a:r>
          </a:p>
        </p:txBody>
      </p:sp>
    </p:spTree>
    <p:extLst>
      <p:ext uri="{BB962C8B-B14F-4D97-AF65-F5344CB8AC3E}">
        <p14:creationId xmlns:p14="http://schemas.microsoft.com/office/powerpoint/2010/main" val="2547471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Актуалізація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навчального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матеріалу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шляхом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опитування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учнів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Чим відрізняється котлета по-київськи від звичайної котлети?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З якого м’яса готують котлету по-київськи?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Яку використовують паніровку для приготування котлети по-київськи?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 якому маслі смажать філе, куряче смажене в сухарях?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Назвіть технологію приготування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льєзону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Яке значення мають страви з субпродуктів у харчуванні 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якому відділенні гарячого цеха готують страви з субпродуктів?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8309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760" y="274638"/>
            <a:ext cx="6275040" cy="562074"/>
          </a:xfrm>
        </p:spPr>
        <p:txBody>
          <a:bodyPr>
            <a:normAutofit/>
          </a:bodyPr>
          <a:lstStyle/>
          <a:p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Виробничі ситуація при приготуванні страв 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576064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uk-UA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uk-UA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Після розморожування печінки залишився сік. Чи можливо його використати на виробництві?</a:t>
            </a: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Сік печінки використовують при відтягуванні прозорих бульйонів.</a:t>
            </a: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Мозок обробляють у підкисленій воді з якою метою?</a:t>
            </a: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Мозок замочують у підкисленій воді на 1 – 2 год. для набухання плівок та видалення крові з кровоносних судин.</a:t>
            </a: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виймаючи мозок з води з нього обережно знімають плівку.</a:t>
            </a: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Як визначити доброякісність заморожених субпродуктів?</a:t>
            </a: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Пробним варінням  чи смаженням шматочка субпродуктів.</a:t>
            </a: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Мета замочування нирок у воді?</a:t>
            </a: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видалення специфічного запаху нирки вимочують у холодній воді протягом 3 – 4 год.</a:t>
            </a: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На виробництво поступило вим’я з кислуватим присмаком. Ваші дії?</a:t>
            </a: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Розрізати на шматки масою 1 – 1,5 кг, промивають, замочують у холодній воді на 5 – 6 годин.</a:t>
            </a: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Що треба робити з печінкою перед тепловою обробкою?</a:t>
            </a: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Печінку треба промити холодною водою і зняти з неї плівку.</a:t>
            </a: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При смаженні коли треба солити печінку?</a:t>
            </a: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Після смаження інакше вона буде жорсткою.</a:t>
            </a: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З якою метою панірують перед смаженням субпродукти?</a:t>
            </a: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Завдяки паніруванню смажені вироби мають апетитну добре підсмажену кірочку, залишаються соковитими, а білки сполученої тканини краще розм’якшуються.  </a:t>
            </a: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При варінні легені спливають на поверхню. Ваші дії ?</a:t>
            </a: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Щоб легені зварилися цілком, посуд у якому вони варяться треба накривати кришкою та варити їх не менше 1 – 1,5годин.</a:t>
            </a: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Яким чином треба варити мозок, щоб вони після </a:t>
            </a:r>
            <a:r>
              <a:rPr lang="uk-UA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варки</a:t>
            </a:r>
            <a:r>
              <a:rPr lang="uk-UA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зберегли форму?</a:t>
            </a: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Щоб мозок після теплової обробки зберіг форму його укладають в один ряд в каструлю і заливають холодною водою.</a:t>
            </a: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Варять мозок при слабкому кипінні у закритій посуді.</a:t>
            </a: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7583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274638"/>
            <a:ext cx="5688632" cy="634082"/>
          </a:xfrm>
        </p:spPr>
        <p:txBody>
          <a:bodyPr>
            <a:normAutofit/>
          </a:bodyPr>
          <a:lstStyle/>
          <a:p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Закріплення вступного інструктажу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uk-UA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У якому цеху відбувається приготування гарячих м’ясних страв?</a:t>
            </a:r>
            <a:endParaRPr lang="ru-RU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Яка реакція відбувається при смаженні </a:t>
            </a:r>
            <a:r>
              <a:rPr lang="uk-UA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птиці </a:t>
            </a:r>
            <a:r>
              <a:rPr lang="uk-UA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субпродуктів?</a:t>
            </a:r>
            <a:endParaRPr lang="ru-RU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uk-UA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Поясніть які позитивні та негативні значення </a:t>
            </a:r>
            <a:r>
              <a:rPr lang="uk-UA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меланоїдиноутворення</a:t>
            </a:r>
            <a:r>
              <a:rPr lang="uk-UA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uk-UA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Правила смаження </a:t>
            </a:r>
            <a:r>
              <a:rPr lang="uk-UA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птиці  </a:t>
            </a:r>
            <a:r>
              <a:rPr lang="uk-UA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субпродуктів? </a:t>
            </a:r>
            <a:endParaRPr lang="ru-RU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uk-UA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Який вид теплової обробки використовують для тушкованих страв з </a:t>
            </a:r>
            <a:r>
              <a:rPr lang="uk-UA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птиці та субпродуктів</a:t>
            </a:r>
            <a:r>
              <a:rPr lang="uk-UA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uk-UA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Які строки зберігання готових страв з </a:t>
            </a:r>
            <a:r>
              <a:rPr lang="uk-UA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птиці та субпродуктів</a:t>
            </a:r>
            <a:r>
              <a:rPr lang="uk-UA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uk-UA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Якщо термін зберігання готових страв з </a:t>
            </a:r>
            <a:r>
              <a:rPr lang="uk-UA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субпродуктів </a:t>
            </a:r>
            <a:r>
              <a:rPr lang="uk-UA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вийшов, ваші дії?</a:t>
            </a:r>
            <a:endParaRPr lang="ru-RU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8180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048" y="116632"/>
            <a:ext cx="4114800" cy="562074"/>
          </a:xfrm>
        </p:spPr>
        <p:txBody>
          <a:bodyPr>
            <a:normAutofit fontScale="90000"/>
          </a:bodyPr>
          <a:lstStyle/>
          <a:p>
            <a:pPr algn="l"/>
            <a:r>
              <a:rPr lang="uk-U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Технологічна картка 1  </a:t>
            </a: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Котлета по київські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8908898"/>
              </p:ext>
            </p:extLst>
          </p:nvPr>
        </p:nvGraphicFramePr>
        <p:xfrm>
          <a:off x="4716016" y="108811"/>
          <a:ext cx="4183149" cy="5725978"/>
        </p:xfrm>
        <a:graphic>
          <a:graphicData uri="http://schemas.openxmlformats.org/drawingml/2006/table">
            <a:tbl>
              <a:tblPr/>
              <a:tblGrid>
                <a:gridCol w="4183149"/>
              </a:tblGrid>
              <a:tr h="592712"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rgbClr val="515050"/>
                        </a:solidFill>
                        <a:effectLst/>
                        <a:latin typeface="OpenSans SBI"/>
                      </a:endParaRPr>
                    </a:p>
                  </a:txBody>
                  <a:tcPr marL="9775" marR="9775" marT="97753" marB="97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205759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Технологія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приготування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Велике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зачищене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і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розкрите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філе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кісточкою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злегка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відбивають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підрізують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сухожилки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на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розрізи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кладуть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відбиті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шматочки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м’якоті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зрізані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 малого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філе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або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обрізки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великого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філе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На середину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підготовленого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філе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кладуть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охолоджене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вершкове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масло,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сформоване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вигляді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ковбаски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зверху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закривають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підготовленим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малим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філе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Краї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великого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філе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загортають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так,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щоб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м’ясо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рівномірно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накривало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масло.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Виробу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надають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валика,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змочують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льєзоні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і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обкачують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білій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паніровці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знову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змочують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льєзоні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і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панірують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білій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паніровці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Напівфабрикати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зберігають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холодній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шафі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смаження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щоб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масло не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розм’якло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Підготовлений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і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охолоджений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напівфабрикат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смажать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фритюрі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5-7хв до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утворення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золотистої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кірочки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доводять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готовності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жаровій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шафі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2-3хв. Перед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подаванням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порціонне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блюдо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тарілку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кладуть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гарнір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 3-4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видів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овочів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відвареної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зеленого горошку;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картоплі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смаженої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фритюрі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нарізаної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соломкою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відвареної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цвітної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капусти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поряд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гарніром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крутон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 пшеничного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хліба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на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нього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кладуть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котлету,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поливають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вершковим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маслом, на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кісточку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надягають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папільйотку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і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прикрашають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зеленню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 </a:t>
                      </a:r>
                    </a:p>
                    <a:p>
                      <a:pPr algn="ctr"/>
                      <a:r>
                        <a:rPr lang="ru-RU" sz="12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Вимоги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 </a:t>
                      </a:r>
                      <a:r>
                        <a:rPr lang="ru-RU" sz="12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якості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Смак і запах: 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властивий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смаженій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курці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ctr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Консистенція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 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м’яка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соковита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кірочка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хрустка. </a:t>
                      </a:r>
                    </a:p>
                    <a:p>
                      <a:pPr algn="ctr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Зовнішній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вигляд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котлета по –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київському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повинна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мати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світло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золотисту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рівномірно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підсмажену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кірочку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Масло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всередині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котлет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розтале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але не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витікає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97753" marR="97753" marT="97753" marB="977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2049" name="Picture 1" descr="http://bilyxa.my1.ru/_nw/0/s0813504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149080"/>
            <a:ext cx="2225824" cy="1669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bilyxa.my1.ru/_nw/0/s4205182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836712"/>
            <a:ext cx="38100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13454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indent="450850" algn="l" fontAlgn="base">
              <a:spcAft>
                <a:spcPct val="0"/>
              </a:spcAft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ТЕХНОЛОГІЧНА КАРТА № 2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ru-RU" alt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Найменування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страви: </a:t>
            </a:r>
            <a:r>
              <a:rPr kumimoji="0" lang="ru-RU" altLang="ru-RU" sz="16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Філе</a:t>
            </a:r>
            <a:r>
              <a:rPr kumimoji="0" lang="ru-RU" altLang="ru-RU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6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куряче</a:t>
            </a:r>
            <a:r>
              <a:rPr kumimoji="0" lang="ru-RU" altLang="ru-RU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</a:t>
            </a:r>
            <a:r>
              <a:rPr kumimoji="0" lang="uk-UA" altLang="ru-RU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по</a:t>
            </a:r>
            <a:r>
              <a:rPr kumimoji="0" lang="ru-RU" altLang="ru-RU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6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ленінградськи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885879"/>
              </p:ext>
            </p:extLst>
          </p:nvPr>
        </p:nvGraphicFramePr>
        <p:xfrm>
          <a:off x="107504" y="1052736"/>
          <a:ext cx="4464496" cy="24965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32248"/>
                <a:gridCol w="720080"/>
                <a:gridCol w="720080"/>
                <a:gridCol w="792088"/>
              </a:tblGrid>
              <a:tr h="4162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Найменування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продуктів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Норма продуктів на 1 порцію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ru-RU" sz="1000" dirty="0">
                        <a:effectLst/>
                        <a:latin typeface="Times New Roman"/>
                      </a:endParaRP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Вага брутто, г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Вага нетто, г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Вихід, г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 anchor="ctr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Грудка </a:t>
                      </a:r>
                      <a:r>
                        <a:rPr lang="ru-RU" sz="1200" dirty="0" err="1">
                          <a:effectLst/>
                        </a:rPr>
                        <a:t>куряча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філе</a:t>
                      </a:r>
                      <a:r>
                        <a:rPr lang="ru-RU" sz="1200" dirty="0">
                          <a:effectLst/>
                        </a:rPr>
                        <a:t> (</a:t>
                      </a:r>
                      <a:r>
                        <a:rPr lang="ru-RU" sz="1200" dirty="0" err="1">
                          <a:effectLst/>
                        </a:rPr>
                        <a:t>сировина</a:t>
                      </a:r>
                      <a:r>
                        <a:rPr lang="ru-RU" sz="1200" dirty="0">
                          <a:effectLst/>
                        </a:rPr>
                        <a:t>)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1,2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0,8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 anchor="ctr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Масло </a:t>
                      </a:r>
                      <a:r>
                        <a:rPr lang="ru-RU" sz="1200" dirty="0" err="1">
                          <a:effectLst/>
                        </a:rPr>
                        <a:t>рослинне</a:t>
                      </a:r>
                      <a:r>
                        <a:rPr lang="ru-RU" sz="1200" dirty="0">
                          <a:effectLst/>
                        </a:rPr>
                        <a:t> (</a:t>
                      </a:r>
                      <a:r>
                        <a:rPr lang="ru-RU" sz="1200" dirty="0" err="1">
                          <a:effectLst/>
                        </a:rPr>
                        <a:t>сировина</a:t>
                      </a:r>
                      <a:r>
                        <a:rPr lang="ru-RU" sz="1200" dirty="0">
                          <a:effectLst/>
                        </a:rPr>
                        <a:t>)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 anchor="ctr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Яйце (сировина)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 / 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 / 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 anchor="ctr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Сіль (сировина)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0,02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0,02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0,02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 anchor="ctr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Молоко (сировина)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endParaRPr lang="ru-RU" sz="1000" dirty="0">
                        <a:effectLst/>
                        <a:latin typeface="Times New Roman"/>
                      </a:endParaRPr>
                    </a:p>
                  </a:txBody>
                  <a:tcPr marL="66675" marR="66675" marT="66675" marB="66675" anchor="ctr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733349" y="945594"/>
            <a:ext cx="3943108" cy="3508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Технологія</a:t>
            </a:r>
            <a:r>
              <a:rPr kumimoji="0" lang="ru-RU" alt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altLang="ru-RU" sz="12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приготування</a:t>
            </a:r>
            <a:r>
              <a:rPr kumimoji="0" lang="ru-RU" alt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Філе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куряче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відбити</a:t>
            </a:r>
            <a:r>
              <a:rPr lang="ru-RU" altLang="ru-RU" sz="1400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1400" dirty="0" err="1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змочити</a:t>
            </a:r>
            <a:r>
              <a:rPr lang="ru-RU" altLang="ru-RU" sz="1400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в </a:t>
            </a:r>
            <a:r>
              <a:rPr lang="ru-RU" altLang="ru-RU" sz="1400" dirty="0" err="1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льєзон</a:t>
            </a:r>
            <a:r>
              <a:rPr lang="ru-RU" altLang="ru-RU" sz="1400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(яйце + </a:t>
            </a:r>
            <a:r>
              <a:rPr lang="ru-RU" altLang="ru-RU" sz="1400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  <a:hlinkClick r:id="rId2" tooltip="Молоко"/>
              </a:rPr>
              <a:t>молоко</a:t>
            </a:r>
            <a:r>
              <a:rPr lang="ru-RU" altLang="ru-RU" sz="1400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 + </a:t>
            </a:r>
            <a:r>
              <a:rPr lang="ru-RU" altLang="ru-RU" sz="1400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  <a:hlinkClick r:id="rId3" tooltip="Вода"/>
              </a:rPr>
              <a:t>вода</a:t>
            </a:r>
            <a:r>
              <a:rPr lang="ru-RU" altLang="ru-RU" sz="1400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 + </a:t>
            </a:r>
            <a:r>
              <a:rPr lang="ru-RU" altLang="ru-RU" sz="1400" dirty="0" err="1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сіль</a:t>
            </a:r>
            <a:r>
              <a:rPr lang="ru-RU" altLang="ru-RU" sz="1400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), </a:t>
            </a:r>
            <a:r>
              <a:rPr lang="ru-RU" altLang="ru-RU" sz="1400" dirty="0" err="1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обваляти</a:t>
            </a:r>
            <a:r>
              <a:rPr lang="ru-RU" altLang="ru-RU" sz="1400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в </a:t>
            </a:r>
            <a:r>
              <a:rPr lang="ru-RU" altLang="ru-RU" sz="1400" dirty="0" err="1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суміші</a:t>
            </a:r>
            <a:r>
              <a:rPr lang="ru-RU" altLang="ru-RU" sz="1400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(</a:t>
            </a:r>
            <a:r>
              <a:rPr lang="ru-RU" altLang="ru-RU" sz="1400" dirty="0" err="1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борошно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сухарі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кунжут)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потім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обсмажити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двох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сторін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довести до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готовності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конвектомате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1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Умови</a:t>
            </a:r>
            <a:r>
              <a:rPr kumimoji="0" lang="ru-RU" altLang="ru-RU" sz="1400" b="1" i="1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400" b="1" i="1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зберігання</a:t>
            </a:r>
            <a:r>
              <a:rPr kumimoji="0" lang="ru-RU" altLang="ru-RU" sz="1400" b="1" i="1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, </a:t>
            </a:r>
            <a:r>
              <a:rPr kumimoji="0" lang="ru-RU" altLang="ru-RU" sz="140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  <a:hlinkClick r:id="rId4" tooltip="Терміни"/>
              </a:rPr>
              <a:t>терміни</a:t>
            </a:r>
            <a:r>
              <a:rPr kumimoji="0" lang="ru-RU" altLang="ru-RU" sz="140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 </a:t>
            </a:r>
            <a:r>
              <a:rPr kumimoji="0" lang="ru-RU" altLang="ru-RU" sz="1400" b="1" i="1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придатності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: 48 год при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температурі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від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+2 ° С до +6 ° С.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1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Органолептичні</a:t>
            </a:r>
            <a:r>
              <a:rPr kumimoji="0" lang="ru-RU" altLang="ru-RU" sz="1400" b="1" i="1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400" b="1" i="1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показники</a:t>
            </a:r>
            <a:r>
              <a:rPr kumimoji="0" lang="ru-RU" altLang="ru-RU" sz="1400" b="1" i="1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: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1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Зовнішній</a:t>
            </a:r>
            <a:r>
              <a:rPr kumimoji="0" lang="ru-RU" altLang="ru-RU" sz="1400" b="1" i="1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400" b="1" i="1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вигляд</a:t>
            </a:r>
            <a:r>
              <a:rPr kumimoji="0" lang="ru-RU" altLang="ru-RU" sz="1400" b="1" i="1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: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Порційні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шматочки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рівномірно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обсмажені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,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краї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рівні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.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1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Консистенція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: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Соковита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,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м'яка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,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ніжна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.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1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Колір</a:t>
            </a:r>
            <a:r>
              <a:rPr kumimoji="0" lang="ru-RU" altLang="ru-RU" sz="1400" b="1" i="1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: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Поверхні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-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золотистий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; на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розрізі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м'яса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-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білий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.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1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Смак і запах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Приємний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, в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міру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солоний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і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гострий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.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AutoShape 3" descr="Смажене куряче філе в паніровці - покроковий рецепт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101" name="Picture 5" descr="Куриное филе в панировке – готовится ловко! Разные рецептуры филе ...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182" y="3933056"/>
            <a:ext cx="3734129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46565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2952328" cy="778098"/>
          </a:xfrm>
        </p:spPr>
        <p:txBody>
          <a:bodyPr>
            <a:normAutofit fontScale="90000"/>
          </a:bodyPr>
          <a:lstStyle/>
          <a:p>
            <a:r>
              <a:rPr lang="ru-RU" sz="14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Інструкційна</a:t>
            </a:r>
            <a:r>
              <a:rPr lang="ru-RU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картка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Печінка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по-строгановськи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Підстава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Збірник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рецептур № 582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44008" y="620688"/>
            <a:ext cx="4186808" cy="3384376"/>
          </a:xfrm>
        </p:spPr>
        <p:txBody>
          <a:bodyPr>
            <a:normAutofit fontScale="55000" lnSpcReduction="20000"/>
          </a:bodyPr>
          <a:lstStyle/>
          <a:p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Технологія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приготування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Печінку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нарізати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1-2 шт.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порцію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брусочками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3-4 см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масою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5-7 г.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Посипати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сіллю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перцем.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Викласти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рівним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шаром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розігріту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сковороду з жиром.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Обсмажити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помішуючи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3-4хв.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Залити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соусом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сметанним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цибулею.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Додати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томатне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пюре, соус 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Южний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Перемішати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Довести до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кипіння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Правила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подачі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Відпускати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разом з соусом,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гарнір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викладають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збоку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готувати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без соусу «Южного»,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збільшивши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закладку томатного пюре.</a:t>
            </a:r>
          </a:p>
          <a:p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Гарніри: картопля відварна, макаронні 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картопля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відварна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картопляне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пюре,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овочі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відварні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жиром</a:t>
            </a:r>
          </a:p>
          <a:p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Вимоги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Зовнішній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вигляд: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страві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Смак і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запах: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смаженої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печінки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соусі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Колір: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розрізі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світло-сірого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темно-коричневого.</a:t>
            </a:r>
          </a:p>
          <a:p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Консистенція: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м'яка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соковита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7602155"/>
              </p:ext>
            </p:extLst>
          </p:nvPr>
        </p:nvGraphicFramePr>
        <p:xfrm>
          <a:off x="251521" y="980728"/>
          <a:ext cx="3240359" cy="3712346"/>
        </p:xfrm>
        <a:graphic>
          <a:graphicData uri="http://schemas.openxmlformats.org/drawingml/2006/table">
            <a:tbl>
              <a:tblPr/>
              <a:tblGrid>
                <a:gridCol w="2160239"/>
                <a:gridCol w="504056"/>
                <a:gridCol w="576064"/>
              </a:tblGrid>
              <a:tr h="218998">
                <a:tc rowSpan="2">
                  <a:txBody>
                    <a:bodyPr/>
                    <a:lstStyle/>
                    <a:p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Найменування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продуктів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0" marR="36500" marT="36500" marB="36500" anchor="ctr">
                    <a:lnL w="9525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Вага, (г)</a:t>
                      </a:r>
                    </a:p>
                  </a:txBody>
                  <a:tcPr marL="36500" marR="36500" marT="36500" marB="36500" anchor="ctr">
                    <a:lnL w="9525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19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Брутто</a:t>
                      </a:r>
                    </a:p>
                  </a:txBody>
                  <a:tcPr marL="36500" marR="36500" marT="36500" marB="36500">
                    <a:lnL w="9525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Нетто</a:t>
                      </a:r>
                    </a:p>
                  </a:txBody>
                  <a:tcPr marL="36500" marR="36500" marT="36500" marB="36500">
                    <a:lnL w="9525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469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Печінка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яловича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або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0" marR="36500" marT="36500" marB="36500">
                    <a:lnL w="9525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</a:t>
                      </a:r>
                    </a:p>
                  </a:txBody>
                  <a:tcPr marL="36500" marR="36500" marT="36500" marB="36500">
                    <a:lnL w="9525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</a:t>
                      </a:r>
                    </a:p>
                  </a:txBody>
                  <a:tcPr marL="36500" marR="36500" marT="36500" marB="36500">
                    <a:lnL w="9525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печінка свиняча</a:t>
                      </a:r>
                    </a:p>
                  </a:txBody>
                  <a:tcPr marL="36500" marR="36500" marT="36500" marB="36500">
                    <a:lnL w="9525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</a:t>
                      </a:r>
                    </a:p>
                  </a:txBody>
                  <a:tcPr marL="36500" marR="36500" marT="36500" marB="36500">
                    <a:lnL w="9525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</a:t>
                      </a:r>
                    </a:p>
                  </a:txBody>
                  <a:tcPr marL="36500" marR="36500" marT="36500" marB="36500">
                    <a:lnL w="9525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8998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Олія</a:t>
                      </a:r>
                    </a:p>
                  </a:txBody>
                  <a:tcPr marL="36500" marR="36500" marT="36500" marB="36500">
                    <a:lnL w="9525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36500" marR="36500" marT="36500" marB="36500">
                    <a:lnL w="9525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36500" marR="36500" marT="36500" marB="36500">
                    <a:lnL w="9525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928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Вага готової печінки</a:t>
                      </a:r>
                    </a:p>
                  </a:txBody>
                  <a:tcPr marL="36500" marR="36500" marT="36500" marB="36500">
                    <a:lnL w="9525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36500" marR="36500" marT="36500" marB="36500">
                    <a:lnL w="9525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</a:p>
                  </a:txBody>
                  <a:tcPr marL="36500" marR="36500" marT="36500" marB="36500">
                    <a:lnL w="9525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Соус сметанний з цибулею</a:t>
                      </a:r>
                    </a:p>
                  </a:txBody>
                  <a:tcPr marL="36500" marR="36500" marT="36500" marB="36500">
                    <a:lnL w="9525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36500" marR="36500" marT="36500" marB="36500">
                    <a:lnL w="9525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</a:p>
                  </a:txBody>
                  <a:tcPr marL="36500" marR="36500" marT="36500" marB="36500">
                    <a:lnL w="9525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8998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Сметана</a:t>
                      </a:r>
                    </a:p>
                  </a:txBody>
                  <a:tcPr marL="36500" marR="36500" marT="36500" marB="36500">
                    <a:lnL w="9525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36500" marR="36500" marT="36500" marB="36500">
                    <a:lnL w="9525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36500" marR="36500" marT="36500" marB="36500">
                    <a:lnL w="9525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8998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Борошно</a:t>
                      </a:r>
                    </a:p>
                  </a:txBody>
                  <a:tcPr marL="36500" marR="36500" marT="36500" marB="36500">
                    <a:lnL w="9525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4,5</a:t>
                      </a:r>
                    </a:p>
                  </a:txBody>
                  <a:tcPr marL="36500" marR="36500" marT="36500" marB="36500">
                    <a:lnL w="9525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4,5</a:t>
                      </a:r>
                    </a:p>
                  </a:txBody>
                  <a:tcPr marL="36500" marR="36500" marT="36500" marB="36500">
                    <a:lnL w="9525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8998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Вода</a:t>
                      </a:r>
                    </a:p>
                  </a:txBody>
                  <a:tcPr marL="36500" marR="36500" marT="36500" marB="36500">
                    <a:lnL w="9525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</a:p>
                  </a:txBody>
                  <a:tcPr marL="36500" marR="36500" marT="36500" marB="36500">
                    <a:lnL w="9525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</a:p>
                  </a:txBody>
                  <a:tcPr marL="36500" marR="36500" marT="36500" marB="36500">
                    <a:lnL w="9525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4997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Цибуля ріпчаста</a:t>
                      </a:r>
                    </a:p>
                  </a:txBody>
                  <a:tcPr marL="36500" marR="36500" marT="36500" marB="36500">
                    <a:lnL w="9525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36500" marR="36500" marT="36500" marB="36500">
                    <a:lnL w="9525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36500" marR="36500" marT="36500" marB="36500">
                    <a:lnL w="9525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79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Масло вершкове</a:t>
                      </a:r>
                    </a:p>
                  </a:txBody>
                  <a:tcPr marL="36500" marR="36500" marT="36500" marB="36500">
                    <a:lnL w="9525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</a:p>
                  </a:txBody>
                  <a:tcPr marL="36500" marR="36500" marT="36500" marB="36500">
                    <a:lnL w="9525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</a:p>
                  </a:txBody>
                  <a:tcPr marL="36500" marR="36500" marT="36500" marB="36500">
                    <a:lnL w="9525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8998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Вихід</a:t>
                      </a:r>
                    </a:p>
                  </a:txBody>
                  <a:tcPr marL="36500" marR="36500" marT="36500" marB="36500">
                    <a:lnL w="9525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36500" marR="36500" marT="36500" marB="36500">
                    <a:lnL w="9525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75/75</a:t>
                      </a:r>
                    </a:p>
                  </a:txBody>
                  <a:tcPr marL="36500" marR="36500" marT="36500" marB="36500">
                    <a:lnL w="9525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6890076" y="1550114"/>
            <a:ext cx="227948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: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AutoShape 5" descr="Печінка по-строгановськи - рецепти приготування курячої, яловичої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" name="Рисунок 9" descr="Печінка по-строгановськи - рецепти приготування курячої, яловичої ...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6761" y="4293096"/>
            <a:ext cx="4288790" cy="21443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815159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86808" cy="562074"/>
          </a:xfrm>
        </p:spPr>
        <p:txBody>
          <a:bodyPr>
            <a:normAutofit fontScale="90000"/>
          </a:bodyPr>
          <a:lstStyle/>
          <a:p>
            <a:r>
              <a:rPr lang="ru-RU" sz="16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Інструкційна</a:t>
            </a:r>
            <a:r>
              <a:rPr lang="ru-RU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картка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страву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Печінка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смажена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 жиром та цибулею»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23928" y="1600200"/>
            <a:ext cx="4762872" cy="4709119"/>
          </a:xfrm>
        </p:spPr>
        <p:txBody>
          <a:bodyPr>
            <a:normAutofit fontScale="92500" lnSpcReduction="20000"/>
          </a:bodyPr>
          <a:lstStyle/>
          <a:p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Послідовність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робіт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Печінку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нарізати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1-2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шматочки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порцію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(свинячу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печінку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бланшують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Посипати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сіллю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перцем.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Запанірувати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борошні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Обсмажити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сторін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готовності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подачі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Відпускати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гарніром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жиром,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гарніром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смаженою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цибулею, яку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викладають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готову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печінку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Гарніри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розсипчасті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каші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картопля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відварна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картопляне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пюре,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овочі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відварні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жиром.</a:t>
            </a:r>
          </a:p>
          <a:p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Вимоги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Зовнішній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вигляд:відповідає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страві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Смак і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запах:смаженої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печінки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Колір:на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розрізі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світло-сірого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темно-коричневого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Консистенція:м'яка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соковита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http://ok-t.ru/studopedia/baza13/1640085573886.files/image01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88640"/>
            <a:ext cx="2252985" cy="1224136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6214912"/>
              </p:ext>
            </p:extLst>
          </p:nvPr>
        </p:nvGraphicFramePr>
        <p:xfrm>
          <a:off x="179512" y="908720"/>
          <a:ext cx="3888432" cy="45693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4216"/>
                <a:gridCol w="648072"/>
                <a:gridCol w="576064"/>
                <a:gridCol w="720080"/>
              </a:tblGrid>
              <a:tr h="4382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Найменування продуктів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95" marR="63195" marT="63195" marB="63195" anchor="ctr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Норма продуктів на 1 порцію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95" marR="63195" marT="63195" marB="6319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1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63195" marR="63195" marT="63195" marB="631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Вага брутто, г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195" marR="63195" marT="63195" marB="631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Вага нетто, г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195" marR="63195" marT="63195" marB="631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Вихід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г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195" marR="63195" marT="63195" marB="63195" anchor="ctr"/>
                </a:tc>
              </a:tr>
              <a:tr h="3091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</a:rPr>
                        <a:t>Печінка яловича, або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95" marR="63195" marT="63195" marB="631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195" marR="63195" marT="63195" marB="631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195" marR="63195" marT="63195" marB="631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195" marR="63195" marT="63195" marB="63195" anchor="ctr"/>
                </a:tc>
              </a:tr>
              <a:tr h="3091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</a:rPr>
                        <a:t>свиняча або теляча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95" marR="63195" marT="63195" marB="631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195" marR="63195" marT="63195" marB="631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195" marR="63195" marT="63195" marB="631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195" marR="63195" marT="63195" marB="63195" anchor="ctr"/>
                </a:tc>
              </a:tr>
              <a:tr h="3091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</a:rPr>
                        <a:t>борошно пшеничне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95" marR="63195" marT="63195" marB="631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195" marR="63195" marT="63195" marB="631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195" marR="63195" marT="63195" marB="631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195" marR="63195" marT="63195" marB="63195" anchor="ctr"/>
                </a:tc>
              </a:tr>
              <a:tr h="3091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</a:rPr>
                        <a:t>маса напівфабрикату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95" marR="63195" marT="63195" marB="631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195" marR="63195" marT="63195" marB="631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195" marR="63195" marT="63195" marB="631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195" marR="63195" marT="63195" marB="63195" anchor="ctr"/>
                </a:tc>
              </a:tr>
              <a:tr h="491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</a:rPr>
                        <a:t>жир тваринний топлений харчовий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95" marR="63195" marT="63195" marB="631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195" marR="63195" marT="63195" marB="631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195" marR="63195" marT="63195" marB="631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195" marR="63195" marT="63195" marB="63195" anchor="ctr"/>
                </a:tc>
              </a:tr>
              <a:tr h="3091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</a:rPr>
                        <a:t>маса смаженої печінки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95" marR="63195" marT="63195" marB="631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195" marR="63195" marT="63195" marB="631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195" marR="63195" marT="63195" marB="631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195" marR="63195" marT="63195" marB="63195" anchor="ctr"/>
                </a:tc>
              </a:tr>
              <a:tr h="3091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</a:rPr>
                        <a:t>гарнір 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95" marR="63195" marT="63195" marB="631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195" marR="63195" marT="63195" marB="631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195" marR="63195" marT="63195" marB="631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195" marR="63195" marT="63195" marB="63195" anchor="ctr"/>
                </a:tc>
              </a:tr>
              <a:tr h="491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</a:rPr>
                        <a:t>масло вершкове або маргарин столовий 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95" marR="63195" marT="63195" marB="631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195" marR="63195" marT="63195" marB="631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195" marR="63195" marT="63195" marB="631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195" marR="63195" marT="63195" marB="63195" anchor="ctr"/>
                </a:tc>
              </a:tr>
              <a:tr h="3091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</a:rPr>
                        <a:t>цибуля, смажена у фритюрі, – 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95" marR="63195" marT="63195" marB="631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195" marR="63195" marT="63195" marB="631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195" marR="63195" marT="63195" marB="631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195" marR="63195" marT="63195" marB="63195" anchor="ctr"/>
                </a:tc>
              </a:tr>
              <a:tr h="491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</a:rPr>
                        <a:t>Вихід  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95" marR="63195" marT="63195" marB="631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195" marR="63195" marT="63195" marB="631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195" marR="63195" marT="63195" marB="631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230 або 240.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195" marR="63195" marT="63195" marB="63195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212159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1098</Words>
  <Application>Microsoft Office PowerPoint</Application>
  <PresentationFormat>Экран (4:3)</PresentationFormat>
  <Paragraphs>220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Тема програми :  Приготування страв з м’яса, сільськогосподарської птиці та субпродуктів </vt:lpstr>
      <vt:lpstr>Мотивація навчальної діяльності учнів</vt:lpstr>
      <vt:lpstr>Актуалізація навчального матеріалу шляхом опитування учнів </vt:lpstr>
      <vt:lpstr>Виробничі ситуація при приготуванні страв </vt:lpstr>
      <vt:lpstr>Закріплення вступного інструктажу</vt:lpstr>
      <vt:lpstr>Технологічна картка 1  Котлета по київські</vt:lpstr>
      <vt:lpstr>ТЕХНОЛОГІЧНА КАРТА № 2 Найменування страви: Філе куряче по ленінградськи </vt:lpstr>
      <vt:lpstr>Інструкційна картка  «Печінка по-строгановськи» Підстава: Збірник рецептур № 582 </vt:lpstr>
      <vt:lpstr>Інструкційна картка На страву: «Печінка смажена з жиром та цибулею» </vt:lpstr>
      <vt:lpstr>Закріплення матеріалу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М'ясний цех</dc:title>
  <dc:creator>Юля пк</dc:creator>
  <cp:lastModifiedBy>Юля пк</cp:lastModifiedBy>
  <cp:revision>12</cp:revision>
  <dcterms:created xsi:type="dcterms:W3CDTF">2020-04-07T10:15:38Z</dcterms:created>
  <dcterms:modified xsi:type="dcterms:W3CDTF">2020-04-07T13:58:45Z</dcterms:modified>
</cp:coreProperties>
</file>