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8" r:id="rId6"/>
    <p:sldId id="270" r:id="rId7"/>
    <p:sldId id="261" r:id="rId8"/>
    <p:sldId id="262" r:id="rId9"/>
    <p:sldId id="266" r:id="rId10"/>
    <p:sldId id="263" r:id="rId11"/>
    <p:sldId id="265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28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08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62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6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09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4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68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94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97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6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A89BD-6A07-4143-AF8D-0F2CF5FE1BD0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923B-B993-4779-B0E4-A11A26F5A2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2%D0%BE%D0%B4%D0%B0" TargetMode="External"/><Relationship Id="rId2" Type="http://schemas.openxmlformats.org/officeDocument/2006/relationships/hyperlink" Target="http://ua-referat.com/%D0%9C%D0%BE%D0%BB%D0%BE%D0%BA%D0%B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ua-referat.com/%D0%A2%D0%B5%D1%80%D0%BC%D1%96%D0%BD%D0%B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Приготування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страв з м’яса, сільськогосподарської птиці та субпродуктів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492896"/>
            <a:ext cx="6400800" cy="17526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уроку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10.3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Приготування страв з птиці, кролика. Приготування страв з субпродуктів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074" name="Picture 2" descr="kuritsa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65104"/>
            <a:ext cx="2657350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112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5688632" cy="634082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 матеріалу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 якому цеху відбувається приготування гарячих м’ясних страв?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Яка реакція відбувається при смаженні м’яса та субпродуктів?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Поясніть які позитивні та негативні значення </a:t>
            </a:r>
            <a:r>
              <a:rPr lang="uk-UA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меланоїдиноутворення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Правила смаження дрібним шматком м’яса та субпродуктів? 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Який вид теплової обробки використовують для тушкованих страв з субпродуктів?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Які строки зберігання готових страв з субпродуктів?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Якщо термін зберігання готових страв з субпродуктів вийшов, ваші дії?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2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60640"/>
          </a:xfrm>
        </p:spPr>
        <p:txBody>
          <a:bodyPr>
            <a:noAutofit/>
          </a:bodyPr>
          <a:lstStyle/>
          <a:p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контролю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Чим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страви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варене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баранину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пшоном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Розкажіть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правила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смаження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великими шматками,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порціонними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панірованими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січеного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битки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по-вінницькому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Чим вони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битків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печеню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по-домашньому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Чим вона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верещаку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Чим вона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шпундри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битки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по-селянському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січеники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полтавські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ковбаски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львівські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битки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старовинні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Як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січеники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начинкою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Чим вони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кульок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страви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субпродуктів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правила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води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хліба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5,65 кг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котлетної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січеників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начинкою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порцій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січеників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начинкою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87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  <a:solidFill>
            <a:schemeClr val="accent5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 та чекаю ваші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фотозвіти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23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uk-UA" dirty="0" smtClean="0"/>
              <a:t>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Страви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птиці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смаком, легко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повноцінних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легкозасвоюваних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екстрактивна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вмістом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азотистих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найціннішим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птиці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птиці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пухка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Страви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нежирн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птиці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Гарніри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круп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картоплі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вуглев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овочеві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збагачують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склад.</a:t>
            </a:r>
          </a:p>
        </p:txBody>
      </p:sp>
    </p:spTree>
    <p:extLst>
      <p:ext uri="{BB962C8B-B14F-4D97-AF65-F5344CB8AC3E}">
        <p14:creationId xmlns:p14="http://schemas.microsoft.com/office/powerpoint/2010/main" val="254747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Актуалізація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Чим відрізняється котлета по-київськи від звичайної котлети?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якого м’яса готують котлету по-київськи?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Яку використовують паніровку для приготування котлети по-київськи?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якому маслі смажать філе, куряче смажене в сухарях?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Назвіть технологію приготування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льєзону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Яке значення мають страви з субпродуктів у харчуванні 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якому відділенні гарячого цеха готують страви з субпродуктів?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30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562074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 ситуація при приготуванні страв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розморожування печінки залишився сік. Чи можливо його використати на виробництві?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Сік печінки використовують при відтягуванні прозорих бульйонів.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Мозок обробляють у підкисленій воді з якою метою?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Мозок замочують у підкисленій воді на 1 – 2 год. для набухання плівок та видалення крові з кровоносних судин.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виймаючи мозок з води з нього обережно знімають плівку.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Як визначити доброякісність заморожених субпродуктів?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Пробним варінням  чи смаженням шматочка субпродуктів.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Мета замочування нирок у воді?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видалення специфічного запаху нирки вимочують у холодній воді протягом 3 – 4 год.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На виробництво поступило вим’я з кислуватим присмаком. Ваші дії?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Розрізати на шматки масою 1 – 1,5 кг, промивають, замочують у холодній воді на 5 – 6 годин.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Що треба робити з печінкою перед тепловою обробкою?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Печінку треба промити холодною водою і зняти з неї плівку.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При смаженні коли треба солити печінку?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смаження інакше вона буде жорсткою.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З якою метою панірують перед смаженням субпродукти?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 паніруванню смажені вироби мають апетитну добре підсмажену кірочку, залишаються соковитими, а білки сполученої тканини краще розм’якшуються. 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При варінні легені спливають на поверхню. Ваші дії 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Щоб легені зварилися цілком, посуд у якому вони варяться треба накривати кришкою та варити їх не менше 1 – 1,5годин.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Яким чином треба варити мозок, щоб вони після </a:t>
            </a: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варки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зберегли форму?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Щоб мозок після теплової обробки зберіг форму його укладають в один ряд в каструлю і заливають холодною водою.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Варять мозок при слабкому кипінні у закритій посуді.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58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5688632" cy="634082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 вступного інструктажу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 якому цеху відбувається приготування гарячих м’ясних страв?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Яка реакція відбувається при смаженні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птиці 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субпродуктів?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Поясніть які позитивні та негативні значення </a:t>
            </a:r>
            <a:r>
              <a:rPr lang="uk-UA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меланоїдиноутворення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Правила смаження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птиці  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субпродуктів? 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Який вид теплової обробки використовують для тушкованих страв з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птиці та субпродуктів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Які строки зберігання готових страв з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птиці та субпродуктів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Якщо термін зберігання готових страв з </a:t>
            </a:r>
            <a:r>
              <a:rPr lang="uk-UA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субпродуктів </a:t>
            </a: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вийшов, ваші дії?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18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048" y="116632"/>
            <a:ext cx="41148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 картка 1 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Котлета по київські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908898"/>
              </p:ext>
            </p:extLst>
          </p:nvPr>
        </p:nvGraphicFramePr>
        <p:xfrm>
          <a:off x="4716016" y="108811"/>
          <a:ext cx="4183149" cy="5725978"/>
        </p:xfrm>
        <a:graphic>
          <a:graphicData uri="http://schemas.openxmlformats.org/drawingml/2006/table">
            <a:tbl>
              <a:tblPr/>
              <a:tblGrid>
                <a:gridCol w="4183149"/>
              </a:tblGrid>
              <a:tr h="592712">
                <a:tc>
                  <a:txBody>
                    <a:bodyPr/>
                    <a:lstStyle/>
                    <a:p>
                      <a:endParaRPr lang="ru-RU" sz="900" dirty="0">
                        <a:solidFill>
                          <a:srgbClr val="515050"/>
                        </a:solidFill>
                        <a:effectLst/>
                        <a:latin typeface="OpenSans SBI"/>
                      </a:endParaRPr>
                    </a:p>
                  </a:txBody>
                  <a:tcPr marL="9775" marR="9775" marT="97753" marB="97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0575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приготування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зачищене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розкрите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кісточкою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злегка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відбивають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підрізують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сухожилки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розрізи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кладуть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відбиті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шматочки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м’якоті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зрізані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малого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обрізки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великого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 середину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підготовленого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кладуть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охолоджене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вершкове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масло,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сформоване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вигляді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ковбаски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зверху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закривають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підготовленим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малим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великого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загортають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так,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щоб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м’ясо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рівномірно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накривало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масло.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валика,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змочують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льєзоні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обкачують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паніровці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знову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змочують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льєзоні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панірують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паніровці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Напівфабрикати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зберігають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холодній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шафі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смаження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щоб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масло не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розм’якло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Підготовлений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охолоджений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напівфабрикат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смажать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фритюрі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5-7хв до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утворення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золотистої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кірочки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доводять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жаровій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шафі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2-3хв. Перед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подаванням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порціонне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блюдо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тарілку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кладуть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гарнір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3-4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видів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овочів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відвареної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зеленого горошку;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картоплі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смаженої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фритюрі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нарізаної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соломкою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відвареної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цвітної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капусти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гарніром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крутон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пшеничного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хліба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нього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кладуть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котлету,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поливають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вершковим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маслом, 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кісточку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надягають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папільйотку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прикрашають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зеленню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</a:t>
                      </a:r>
                    </a:p>
                    <a:p>
                      <a:pPr algn="ctr"/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Вимоги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якості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Смак і запах: 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властивий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смаженій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курці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Консистенція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 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м’яка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соковита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кірочка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хрустка. </a:t>
                      </a:r>
                    </a:p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Зовнішній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вигляд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котлета по 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київському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повинна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світло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золотисту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рівномірно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підсмажену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кірочку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Масло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всередині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котлет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розтале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але не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витікає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7753" marR="97753" marT="97753" marB="977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049" name="Picture 1" descr="http://bilyxa.my1.ru/_nw/0/s081350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80"/>
            <a:ext cx="2225824" cy="166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bilyxa.my1.ru/_nw/0/s420518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38100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345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450850" algn="l" fontAlgn="base">
              <a:spcAft>
                <a:spcPct val="0"/>
              </a:spcAf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ТЕХНОЛОГІЧНА КАРТА № 2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Найменування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страви: </a:t>
            </a:r>
            <a:r>
              <a:rPr kumimoji="0" lang="ru-RU" altLang="ru-RU" sz="1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Філе</a:t>
            </a: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куряче</a:t>
            </a: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по</a:t>
            </a: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ленінградськи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85879"/>
              </p:ext>
            </p:extLst>
          </p:nvPr>
        </p:nvGraphicFramePr>
        <p:xfrm>
          <a:off x="107504" y="1052736"/>
          <a:ext cx="4464496" cy="2496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/>
                <a:gridCol w="720080"/>
                <a:gridCol w="720080"/>
                <a:gridCol w="792088"/>
              </a:tblGrid>
              <a:tr h="416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Найменування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продуктів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Норма продуктів на 1 порцію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Вага брутто, 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Вага нетто, 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Вихід, 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Грудка </a:t>
                      </a:r>
                      <a:r>
                        <a:rPr lang="ru-RU" sz="1200" dirty="0" err="1">
                          <a:effectLst/>
                        </a:rPr>
                        <a:t>куряча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філе</a:t>
                      </a:r>
                      <a:r>
                        <a:rPr lang="ru-RU" sz="1200" dirty="0">
                          <a:effectLst/>
                        </a:rPr>
                        <a:t> (</a:t>
                      </a:r>
                      <a:r>
                        <a:rPr lang="ru-RU" sz="1200" dirty="0" err="1">
                          <a:effectLst/>
                        </a:rPr>
                        <a:t>сировина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Масло </a:t>
                      </a:r>
                      <a:r>
                        <a:rPr lang="ru-RU" sz="1200" dirty="0" err="1">
                          <a:effectLst/>
                        </a:rPr>
                        <a:t>рослинне</a:t>
                      </a:r>
                      <a:r>
                        <a:rPr lang="ru-RU" sz="1200" dirty="0">
                          <a:effectLst/>
                        </a:rPr>
                        <a:t> (</a:t>
                      </a:r>
                      <a:r>
                        <a:rPr lang="ru-RU" sz="1200" dirty="0" err="1">
                          <a:effectLst/>
                        </a:rPr>
                        <a:t>сировина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Яйце (сировина)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/ 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/ 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Сіль (сировина)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Молоко (сировина)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66675" marR="66675" marT="66675" marB="66675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733349" y="945594"/>
            <a:ext cx="3943108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Технологія</a:t>
            </a: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приготування</a:t>
            </a: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Філе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куряче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відбити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змочити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льєзон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(яйце + 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hlinkClick r:id="rId2" tooltip="Молоко"/>
              </a:rPr>
              <a:t>молоко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 + 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hlinkClick r:id="rId3" tooltip="Вода"/>
              </a:rPr>
              <a:t>вода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 + 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сіль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), 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обваляти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суміші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борошно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сухарі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кунжут)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обсмажити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довести до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готовності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конвектомате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Умови</a:t>
            </a: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зберігання</a:t>
            </a: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 </a:t>
            </a:r>
            <a:r>
              <a:rPr kumimoji="0" lang="ru-RU" altLang="ru-RU" sz="140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hlinkClick r:id="rId4" tooltip="Терміни"/>
              </a:rPr>
              <a:t>терміни</a:t>
            </a:r>
            <a:r>
              <a:rPr kumimoji="0" lang="ru-RU" altLang="ru-RU" sz="140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придатності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 48 год при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температурі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від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+2 ° С до +6 ° С.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Органолептичні</a:t>
            </a: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показники</a:t>
            </a: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Зовнішній</a:t>
            </a: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вигляд</a:t>
            </a: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Порційні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шматочки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рівномірно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обсмажені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краї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рівні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Консистенція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Соковита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м'яка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ніжна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Колір</a:t>
            </a: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Поверхні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золотистий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; на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розрізі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м'яса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білий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Смак і запах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Приємний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в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міру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солоний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і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гострий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3" descr="Смажене куряче філе в паніровці - покроковий рецеп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1" name="Picture 5" descr="Куриное филе в панировке – готовится ловко! Разные рецептуры филе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82" y="3933056"/>
            <a:ext cx="3734129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656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2952328" cy="778098"/>
          </a:xfrm>
        </p:spPr>
        <p:txBody>
          <a:bodyPr>
            <a:normAutofit fontScale="90000"/>
          </a:bodyPr>
          <a:lstStyle/>
          <a:p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Інструкційна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картка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Печінка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по-строгановськи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Збірник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рецептур № 582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4008" y="620688"/>
            <a:ext cx="4186808" cy="3384376"/>
          </a:xfrm>
        </p:spPr>
        <p:txBody>
          <a:bodyPr>
            <a:normAutofit fontScale="55000" lnSpcReduction="20000"/>
          </a:bodyPr>
          <a:lstStyle/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приготування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нарізати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1-2 шт.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брусочками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3-4 см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5-7 г.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Посипати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сіллю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перцем.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шаром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розігріту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сковороду з жиром.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Обсмажити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помішуючи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3-4хв.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соусом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сметанним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цибулею.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томатне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пюре, соус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Южний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Перемішати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Довести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кипіння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подачі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Відпускати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з соусом,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соусу «Южного»,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збільшивши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закладку томатного пюре.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Гарніри: картопля відварна, макаронні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картопля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відварна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картопляне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пюре,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відварні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жиром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вигляд: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Смак і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запах: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смаженої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соусі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Колір: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світло-сірого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темно-коричневого.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Консистенція: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м'яка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соковита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602155"/>
              </p:ext>
            </p:extLst>
          </p:nvPr>
        </p:nvGraphicFramePr>
        <p:xfrm>
          <a:off x="251521" y="980728"/>
          <a:ext cx="3240359" cy="3712346"/>
        </p:xfrm>
        <a:graphic>
          <a:graphicData uri="http://schemas.openxmlformats.org/drawingml/2006/table">
            <a:tbl>
              <a:tblPr/>
              <a:tblGrid>
                <a:gridCol w="2160239"/>
                <a:gridCol w="504056"/>
                <a:gridCol w="576064"/>
              </a:tblGrid>
              <a:tr h="218998">
                <a:tc rowSpan="2"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продуктів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0" marR="36500" marT="36500" marB="36500" anchor="ctr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Вага, (г)</a:t>
                      </a:r>
                    </a:p>
                  </a:txBody>
                  <a:tcPr marL="36500" marR="36500" marT="36500" marB="36500" anchor="ctr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9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Брутто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Нетто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46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Печінка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яловича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печінка свиняча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99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Олія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2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Вага готової печінки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Соус сметанний з цибулею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99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Сметана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99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Борошно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99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Вода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499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Цибуля ріпчаста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57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Масло вершкове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99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Вихід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75/75</a:t>
                      </a:r>
                    </a:p>
                  </a:txBody>
                  <a:tcPr marL="36500" marR="36500" marT="36500" marB="36500">
                    <a:lnL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90076" y="1550114"/>
            <a:ext cx="2279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 descr="Печінка по-строгановськи - рецепти приготування курячої, яловичої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Печінка по-строгановськи - рецепти приготування курячої, яловичої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761" y="4293096"/>
            <a:ext cx="4288790" cy="2144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1515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808" cy="562074"/>
          </a:xfrm>
        </p:spPr>
        <p:txBody>
          <a:bodyPr>
            <a:normAutofit fontScale="90000"/>
          </a:bodyPr>
          <a:lstStyle/>
          <a:p>
            <a:r>
              <a:rPr lang="ru-RU" sz="1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Інструкційна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страву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Печінка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смажена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жиром та цибулею»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1600200"/>
            <a:ext cx="4762872" cy="4709119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Печінку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нарізати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1-2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шматочки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порцію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(свинячу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печінку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бланшують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Посипати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сіллю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перцем.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Запанірувати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борошні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Обсмажити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подачі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Відпускати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гарніром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жиром,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гарніром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смаженою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цибулею, яку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печінку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Гарніри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розсипчасті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каші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картопля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відварна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картопляне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пюре,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овочі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відварні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жиром.</a:t>
            </a:r>
          </a:p>
          <a:p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вигляд:відповідає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Смак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запах:смаженої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печінки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Колір:на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світло-сірого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темно-коричневого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Консистенція:м'яка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соковита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://ok-t.ru/studopedia/baza13/1640085573886.files/image01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2252985" cy="122413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214912"/>
              </p:ext>
            </p:extLst>
          </p:nvPr>
        </p:nvGraphicFramePr>
        <p:xfrm>
          <a:off x="179512" y="908720"/>
          <a:ext cx="3888432" cy="4569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648072"/>
                <a:gridCol w="576064"/>
                <a:gridCol w="720080"/>
              </a:tblGrid>
              <a:tr h="43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Найменування продуктів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Норма продуктів на 1 порцію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effectLst/>
                        <a:latin typeface="Calibri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Вага брутто, 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Вага нетто, 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Вихід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30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Печінка яловича, або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30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свиняча або теляча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30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борошно пшеничне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30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маса напівфабрикату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49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жир тваринний топлений харчовий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30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маса смаженої печінки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30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гарнір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49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масло вершкове або маргарин столовий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30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цибуля, смажена у фритюрі, –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  <a:tr h="49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Вихід 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або 240.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195" marR="63195" marT="63195" marB="6319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121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1098</Words>
  <Application>Microsoft Office PowerPoint</Application>
  <PresentationFormat>Экран (4:3)</PresentationFormat>
  <Paragraphs>220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 програми :  Приготування страв з м’яса, сільськогосподарської птиці та субпродуктів </vt:lpstr>
      <vt:lpstr>Мотивація навчальної діяльності учнів</vt:lpstr>
      <vt:lpstr>Актуалізація навчального матеріалу шляхом опитування учнів </vt:lpstr>
      <vt:lpstr>Виробничі ситуація при приготуванні страв </vt:lpstr>
      <vt:lpstr>Закріплення вступного інструктажу</vt:lpstr>
      <vt:lpstr>Технологічна картка 1  Котлета по київські</vt:lpstr>
      <vt:lpstr>ТЕХНОЛОГІЧНА КАРТА № 2 Найменування страви: Філе куряче по ленінградськи </vt:lpstr>
      <vt:lpstr>Інструкційна картка  «Печінка по-строгановськи» Підстава: Збірник рецептур № 582 </vt:lpstr>
      <vt:lpstr>Інструкційна картка На страву: «Печінка смажена з жиром та цибулею» </vt:lpstr>
      <vt:lpstr>Закріплення матеріалу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М'ясний цех</dc:title>
  <dc:creator>Юля пк</dc:creator>
  <cp:lastModifiedBy>Юля пк</cp:lastModifiedBy>
  <cp:revision>12</cp:revision>
  <dcterms:created xsi:type="dcterms:W3CDTF">2020-04-07T10:15:38Z</dcterms:created>
  <dcterms:modified xsi:type="dcterms:W3CDTF">2020-04-07T13:58:45Z</dcterms:modified>
</cp:coreProperties>
</file>