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7056438" cy="9721850"/>
  <p:notesSz cx="6858000" cy="9144000"/>
  <p:defaultTextStyle>
    <a:defPPr>
      <a:defRPr lang="ru-RU"/>
    </a:defPPr>
    <a:lvl1pPr marL="0" algn="l" defTabSz="9587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9374" algn="l" defTabSz="9587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8748" algn="l" defTabSz="9587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38123" algn="l" defTabSz="9587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17497" algn="l" defTabSz="9587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96871" algn="l" defTabSz="9587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76245" algn="l" defTabSz="9587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55619" algn="l" defTabSz="9587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34994" algn="l" defTabSz="9587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2202" y="144"/>
      </p:cViewPr>
      <p:guideLst>
        <p:guide orient="horz" pos="3062"/>
        <p:guide pos="222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9233" y="3020077"/>
            <a:ext cx="5997972" cy="208389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8466" y="5509048"/>
            <a:ext cx="4939507" cy="248447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9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8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8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7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6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6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5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4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5812F-3BCB-4BB6-BF24-5E1C14F08E75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8024-81FE-400B-9ED9-4F7F0822C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5812F-3BCB-4BB6-BF24-5E1C14F08E75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8024-81FE-400B-9ED9-4F7F0822C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836938" y="519850"/>
            <a:ext cx="1190774" cy="110586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4617" y="519850"/>
            <a:ext cx="3454715" cy="1105860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5812F-3BCB-4BB6-BF24-5E1C14F08E75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8024-81FE-400B-9ED9-4F7F0822C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5812F-3BCB-4BB6-BF24-5E1C14F08E75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8024-81FE-400B-9ED9-4F7F0822C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410" y="6247189"/>
            <a:ext cx="5997972" cy="1930867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7410" y="4120536"/>
            <a:ext cx="5997972" cy="2126654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93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87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3812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74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687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624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561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499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5812F-3BCB-4BB6-BF24-5E1C14F08E75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8024-81FE-400B-9ED9-4F7F0822C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4617" y="3024576"/>
            <a:ext cx="2322744" cy="8553879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704969" y="3024576"/>
            <a:ext cx="2322744" cy="8553879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5812F-3BCB-4BB6-BF24-5E1C14F08E75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8024-81FE-400B-9ED9-4F7F0822C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822" y="389325"/>
            <a:ext cx="6350794" cy="162030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2822" y="2176164"/>
            <a:ext cx="3117819" cy="90692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9374" indent="0">
              <a:buNone/>
              <a:defRPr sz="2100" b="1"/>
            </a:lvl2pPr>
            <a:lvl3pPr marL="958748" indent="0">
              <a:buNone/>
              <a:defRPr sz="1900" b="1"/>
            </a:lvl3pPr>
            <a:lvl4pPr marL="1438123" indent="0">
              <a:buNone/>
              <a:defRPr sz="1700" b="1"/>
            </a:lvl4pPr>
            <a:lvl5pPr marL="1917497" indent="0">
              <a:buNone/>
              <a:defRPr sz="1700" b="1"/>
            </a:lvl5pPr>
            <a:lvl6pPr marL="2396871" indent="0">
              <a:buNone/>
              <a:defRPr sz="1700" b="1"/>
            </a:lvl6pPr>
            <a:lvl7pPr marL="2876245" indent="0">
              <a:buNone/>
              <a:defRPr sz="1700" b="1"/>
            </a:lvl7pPr>
            <a:lvl8pPr marL="3355619" indent="0">
              <a:buNone/>
              <a:defRPr sz="1700" b="1"/>
            </a:lvl8pPr>
            <a:lvl9pPr marL="3834994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2822" y="3083086"/>
            <a:ext cx="3117819" cy="560131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584573" y="2176164"/>
            <a:ext cx="3119043" cy="90692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9374" indent="0">
              <a:buNone/>
              <a:defRPr sz="2100" b="1"/>
            </a:lvl2pPr>
            <a:lvl3pPr marL="958748" indent="0">
              <a:buNone/>
              <a:defRPr sz="1900" b="1"/>
            </a:lvl3pPr>
            <a:lvl4pPr marL="1438123" indent="0">
              <a:buNone/>
              <a:defRPr sz="1700" b="1"/>
            </a:lvl4pPr>
            <a:lvl5pPr marL="1917497" indent="0">
              <a:buNone/>
              <a:defRPr sz="1700" b="1"/>
            </a:lvl5pPr>
            <a:lvl6pPr marL="2396871" indent="0">
              <a:buNone/>
              <a:defRPr sz="1700" b="1"/>
            </a:lvl6pPr>
            <a:lvl7pPr marL="2876245" indent="0">
              <a:buNone/>
              <a:defRPr sz="1700" b="1"/>
            </a:lvl7pPr>
            <a:lvl8pPr marL="3355619" indent="0">
              <a:buNone/>
              <a:defRPr sz="1700" b="1"/>
            </a:lvl8pPr>
            <a:lvl9pPr marL="3834994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584573" y="3083086"/>
            <a:ext cx="3119043" cy="560131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5812F-3BCB-4BB6-BF24-5E1C14F08E75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8024-81FE-400B-9ED9-4F7F0822C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5812F-3BCB-4BB6-BF24-5E1C14F08E75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8024-81FE-400B-9ED9-4F7F0822C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5812F-3BCB-4BB6-BF24-5E1C14F08E75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8024-81FE-400B-9ED9-4F7F0822C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822" y="387074"/>
            <a:ext cx="2321520" cy="1647313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58871" y="387075"/>
            <a:ext cx="3944745" cy="8297330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2822" y="2034388"/>
            <a:ext cx="2321520" cy="6650017"/>
          </a:xfrm>
        </p:spPr>
        <p:txBody>
          <a:bodyPr/>
          <a:lstStyle>
            <a:lvl1pPr marL="0" indent="0">
              <a:buNone/>
              <a:defRPr sz="1500"/>
            </a:lvl1pPr>
            <a:lvl2pPr marL="479374" indent="0">
              <a:buNone/>
              <a:defRPr sz="1300"/>
            </a:lvl2pPr>
            <a:lvl3pPr marL="958748" indent="0">
              <a:buNone/>
              <a:defRPr sz="1000"/>
            </a:lvl3pPr>
            <a:lvl4pPr marL="1438123" indent="0">
              <a:buNone/>
              <a:defRPr sz="900"/>
            </a:lvl4pPr>
            <a:lvl5pPr marL="1917497" indent="0">
              <a:buNone/>
              <a:defRPr sz="900"/>
            </a:lvl5pPr>
            <a:lvl6pPr marL="2396871" indent="0">
              <a:buNone/>
              <a:defRPr sz="900"/>
            </a:lvl6pPr>
            <a:lvl7pPr marL="2876245" indent="0">
              <a:buNone/>
              <a:defRPr sz="900"/>
            </a:lvl7pPr>
            <a:lvl8pPr marL="3355619" indent="0">
              <a:buNone/>
              <a:defRPr sz="900"/>
            </a:lvl8pPr>
            <a:lvl9pPr marL="383499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5812F-3BCB-4BB6-BF24-5E1C14F08E75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8024-81FE-400B-9ED9-4F7F0822C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3111" y="6805296"/>
            <a:ext cx="4233863" cy="803404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83111" y="868665"/>
            <a:ext cx="4233863" cy="5833110"/>
          </a:xfrm>
        </p:spPr>
        <p:txBody>
          <a:bodyPr/>
          <a:lstStyle>
            <a:lvl1pPr marL="0" indent="0">
              <a:buNone/>
              <a:defRPr sz="3400"/>
            </a:lvl1pPr>
            <a:lvl2pPr marL="479374" indent="0">
              <a:buNone/>
              <a:defRPr sz="2900"/>
            </a:lvl2pPr>
            <a:lvl3pPr marL="958748" indent="0">
              <a:buNone/>
              <a:defRPr sz="2500"/>
            </a:lvl3pPr>
            <a:lvl4pPr marL="1438123" indent="0">
              <a:buNone/>
              <a:defRPr sz="2100"/>
            </a:lvl4pPr>
            <a:lvl5pPr marL="1917497" indent="0">
              <a:buNone/>
              <a:defRPr sz="2100"/>
            </a:lvl5pPr>
            <a:lvl6pPr marL="2396871" indent="0">
              <a:buNone/>
              <a:defRPr sz="2100"/>
            </a:lvl6pPr>
            <a:lvl7pPr marL="2876245" indent="0">
              <a:buNone/>
              <a:defRPr sz="2100"/>
            </a:lvl7pPr>
            <a:lvl8pPr marL="3355619" indent="0">
              <a:buNone/>
              <a:defRPr sz="2100"/>
            </a:lvl8pPr>
            <a:lvl9pPr marL="3834994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83111" y="7608700"/>
            <a:ext cx="4233863" cy="1140966"/>
          </a:xfrm>
        </p:spPr>
        <p:txBody>
          <a:bodyPr/>
          <a:lstStyle>
            <a:lvl1pPr marL="0" indent="0">
              <a:buNone/>
              <a:defRPr sz="1500"/>
            </a:lvl1pPr>
            <a:lvl2pPr marL="479374" indent="0">
              <a:buNone/>
              <a:defRPr sz="1300"/>
            </a:lvl2pPr>
            <a:lvl3pPr marL="958748" indent="0">
              <a:buNone/>
              <a:defRPr sz="1000"/>
            </a:lvl3pPr>
            <a:lvl4pPr marL="1438123" indent="0">
              <a:buNone/>
              <a:defRPr sz="900"/>
            </a:lvl4pPr>
            <a:lvl5pPr marL="1917497" indent="0">
              <a:buNone/>
              <a:defRPr sz="900"/>
            </a:lvl5pPr>
            <a:lvl6pPr marL="2396871" indent="0">
              <a:buNone/>
              <a:defRPr sz="900"/>
            </a:lvl6pPr>
            <a:lvl7pPr marL="2876245" indent="0">
              <a:buNone/>
              <a:defRPr sz="900"/>
            </a:lvl7pPr>
            <a:lvl8pPr marL="3355619" indent="0">
              <a:buNone/>
              <a:defRPr sz="900"/>
            </a:lvl8pPr>
            <a:lvl9pPr marL="383499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5812F-3BCB-4BB6-BF24-5E1C14F08E75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E8024-81FE-400B-9ED9-4F7F0822C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822" y="389325"/>
            <a:ext cx="6350794" cy="1620308"/>
          </a:xfrm>
          <a:prstGeom prst="rect">
            <a:avLst/>
          </a:prstGeom>
        </p:spPr>
        <p:txBody>
          <a:bodyPr vert="horz" lIns="95875" tIns="47937" rIns="95875" bIns="4793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2822" y="2268433"/>
            <a:ext cx="6350794" cy="6415971"/>
          </a:xfrm>
          <a:prstGeom prst="rect">
            <a:avLst/>
          </a:prstGeom>
        </p:spPr>
        <p:txBody>
          <a:bodyPr vert="horz" lIns="95875" tIns="47937" rIns="95875" bIns="4793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52822" y="9010716"/>
            <a:ext cx="1646502" cy="517598"/>
          </a:xfrm>
          <a:prstGeom prst="rect">
            <a:avLst/>
          </a:prstGeom>
        </p:spPr>
        <p:txBody>
          <a:bodyPr vert="horz" lIns="95875" tIns="47937" rIns="95875" bIns="4793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5812F-3BCB-4BB6-BF24-5E1C14F08E75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410950" y="9010716"/>
            <a:ext cx="2234539" cy="517598"/>
          </a:xfrm>
          <a:prstGeom prst="rect">
            <a:avLst/>
          </a:prstGeom>
        </p:spPr>
        <p:txBody>
          <a:bodyPr vert="horz" lIns="95875" tIns="47937" rIns="95875" bIns="4793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057114" y="9010716"/>
            <a:ext cx="1646502" cy="517598"/>
          </a:xfrm>
          <a:prstGeom prst="rect">
            <a:avLst/>
          </a:prstGeom>
        </p:spPr>
        <p:txBody>
          <a:bodyPr vert="horz" lIns="95875" tIns="47937" rIns="95875" bIns="4793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E8024-81FE-400B-9ED9-4F7F0822C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58748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531" indent="-359531" algn="l" defTabSz="958748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78983" indent="-299609" algn="l" defTabSz="958748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98436" indent="-239687" algn="l" defTabSz="95874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77810" indent="-239687" algn="l" defTabSz="958748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7184" indent="-239687" algn="l" defTabSz="958748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6558" indent="-239687" algn="l" defTabSz="95874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5932" indent="-239687" algn="l" defTabSz="95874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5307" indent="-239687" algn="l" defTabSz="95874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4681" indent="-239687" algn="l" defTabSz="95874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587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9374" algn="l" defTabSz="9587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8748" algn="l" defTabSz="9587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8123" algn="l" defTabSz="9587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7497" algn="l" defTabSz="9587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6871" algn="l" defTabSz="9587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6245" algn="l" defTabSz="9587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5619" algn="l" defTabSz="9587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4994" algn="l" defTabSz="9587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png"/><Relationship Id="rId7" Type="http://schemas.openxmlformats.org/officeDocument/2006/relationships/image" Target="../media/image53.jpeg"/><Relationship Id="rId12" Type="http://schemas.openxmlformats.org/officeDocument/2006/relationships/image" Target="../media/image58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11" Type="http://schemas.openxmlformats.org/officeDocument/2006/relationships/image" Target="../media/image57.jpeg"/><Relationship Id="rId5" Type="http://schemas.openxmlformats.org/officeDocument/2006/relationships/image" Target="../media/image51.png"/><Relationship Id="rId10" Type="http://schemas.openxmlformats.org/officeDocument/2006/relationships/image" Target="../media/image56.jpeg"/><Relationship Id="rId4" Type="http://schemas.openxmlformats.org/officeDocument/2006/relationships/image" Target="../media/image50.jpeg"/><Relationship Id="rId9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png"/><Relationship Id="rId4" Type="http://schemas.openxmlformats.org/officeDocument/2006/relationships/image" Target="../media/image30.jpeg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Відкриті заняття - Михайлюцький ДНЗ &quot;Дзвіночок&quot;"/>
          <p:cNvSpPr>
            <a:spLocks noChangeAspect="1" noChangeArrowheads="1"/>
          </p:cNvSpPr>
          <p:nvPr/>
        </p:nvSpPr>
        <p:spPr bwMode="auto">
          <a:xfrm>
            <a:off x="160076" y="-145152"/>
            <a:ext cx="307086" cy="317310"/>
          </a:xfrm>
          <a:prstGeom prst="rect">
            <a:avLst/>
          </a:prstGeom>
          <a:noFill/>
        </p:spPr>
        <p:txBody>
          <a:bodyPr vert="horz" wrap="square" lIns="95875" tIns="47937" rIns="95875" bIns="4793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Відкриті заняття - Михайлюцький ДНЗ &quot;Дзвіночок&quot;"/>
          <p:cNvSpPr>
            <a:spLocks noChangeAspect="1" noChangeArrowheads="1"/>
          </p:cNvSpPr>
          <p:nvPr/>
        </p:nvSpPr>
        <p:spPr bwMode="auto">
          <a:xfrm>
            <a:off x="160076" y="-145152"/>
            <a:ext cx="307086" cy="317310"/>
          </a:xfrm>
          <a:prstGeom prst="rect">
            <a:avLst/>
          </a:prstGeom>
          <a:noFill/>
        </p:spPr>
        <p:txBody>
          <a:bodyPr vert="horz" wrap="square" lIns="95875" tIns="47937" rIns="95875" bIns="4793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Відкриті заняття - Михайлюцький ДНЗ &quot;Дзвіночок&quot;"/>
          <p:cNvSpPr>
            <a:spLocks noChangeAspect="1" noChangeArrowheads="1"/>
          </p:cNvSpPr>
          <p:nvPr/>
        </p:nvSpPr>
        <p:spPr bwMode="auto">
          <a:xfrm>
            <a:off x="160076" y="-145152"/>
            <a:ext cx="307086" cy="317310"/>
          </a:xfrm>
          <a:prstGeom prst="rect">
            <a:avLst/>
          </a:prstGeom>
          <a:noFill/>
        </p:spPr>
        <p:txBody>
          <a:bodyPr vert="horz" wrap="square" lIns="95875" tIns="47937" rIns="95875" bIns="4793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" descr="printt0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862932" y="1862932"/>
            <a:ext cx="10782301" cy="705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1367979" y="4284861"/>
            <a:ext cx="4752528" cy="15121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ysClr val="windowText" lastClr="000000"/>
                </a:solidFill>
                <a:latin typeface="Arial Black" pitchFamily="34" charset="0"/>
              </a:rPr>
              <a:t>Екологічна стежина</a:t>
            </a:r>
            <a:endParaRPr lang="ru-RU" sz="2400" b="1" i="1" dirty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Маски домашних животных. Маска для детей на голову с ободком овцы ...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2" name="Picture 4" descr="Маски домашних животных. Маска для детей на голову с ободком овцы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8437"/>
            <a:ext cx="2452688" cy="1890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6" name="Picture 8" descr="Фон для шаф групових приміщень &quot; Колобок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899" y="7757202"/>
            <a:ext cx="2302669" cy="1964648"/>
          </a:xfrm>
          <a:prstGeom prst="rect">
            <a:avLst/>
          </a:prstGeom>
          <a:noFill/>
        </p:spPr>
      </p:pic>
      <p:pic>
        <p:nvPicPr>
          <p:cNvPr id="22538" name="Picture 10" descr="Козы рисунок для детей – Рисуем козу с колокольчиком карандашом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9506" y="3996829"/>
            <a:ext cx="2226932" cy="2218085"/>
          </a:xfrm>
          <a:prstGeom prst="rect">
            <a:avLst/>
          </a:prstGeom>
          <a:noFill/>
        </p:spPr>
      </p:pic>
      <p:pic>
        <p:nvPicPr>
          <p:cNvPr id="22540" name="Picture 12" descr="Медведь картинки для детей: картинки, открытки, анимаци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7859" y="2844701"/>
            <a:ext cx="2331807" cy="1846338"/>
          </a:xfrm>
          <a:prstGeom prst="rect">
            <a:avLst/>
          </a:prstGeom>
          <a:noFill/>
        </p:spPr>
      </p:pic>
      <p:pic>
        <p:nvPicPr>
          <p:cNvPr id="22542" name="Picture 14" descr="Картинки лось для детей (47 фото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48099" y="1404541"/>
            <a:ext cx="2376707" cy="1981870"/>
          </a:xfrm>
          <a:prstGeom prst="rect">
            <a:avLst/>
          </a:prstGeom>
          <a:noFill/>
        </p:spPr>
      </p:pic>
      <p:pic>
        <p:nvPicPr>
          <p:cNvPr id="22544" name="Picture 16" descr="Волк — зверь. Описание волка с картинками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5792" y="0"/>
            <a:ext cx="2340646" cy="2340646"/>
          </a:xfrm>
          <a:prstGeom prst="rect">
            <a:avLst/>
          </a:prstGeom>
          <a:noFill/>
        </p:spPr>
      </p:pic>
      <p:pic>
        <p:nvPicPr>
          <p:cNvPr id="22546" name="Picture 18" descr="Внешне лисица представляет собой зверя среднего размера с изящным ..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076949"/>
            <a:ext cx="2531344" cy="2531344"/>
          </a:xfrm>
          <a:prstGeom prst="rect">
            <a:avLst/>
          </a:prstGeom>
          <a:noFill/>
        </p:spPr>
      </p:pic>
      <p:pic>
        <p:nvPicPr>
          <p:cNvPr id="22548" name="Picture 20" descr="Blue Cat clipart, cliparts of Blue Cat free download (wmf, eps ...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80147" y="3492773"/>
            <a:ext cx="2062361" cy="2062362"/>
          </a:xfrm>
          <a:prstGeom prst="rect">
            <a:avLst/>
          </a:prstGeom>
          <a:noFill/>
        </p:spPr>
      </p:pic>
      <p:pic>
        <p:nvPicPr>
          <p:cNvPr id="22550" name="Picture 22" descr="Загадки про корову – МегаЗнайка. Загадки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57750" y="6805141"/>
            <a:ext cx="2198688" cy="2638426"/>
          </a:xfrm>
          <a:prstGeom prst="rect">
            <a:avLst/>
          </a:prstGeom>
          <a:noFill/>
        </p:spPr>
      </p:pic>
      <p:pic>
        <p:nvPicPr>
          <p:cNvPr id="22552" name="Picture 24" descr="Собачка спит и пляшет | Музыка в детском саду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08139" y="5869037"/>
            <a:ext cx="2263006" cy="22630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859" y="612453"/>
            <a:ext cx="6552728" cy="237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sz="16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16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16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16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16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16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16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16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1.Викладіть зелені фішки під </a:t>
            </a:r>
            <a:r>
              <a:rPr lang="uk-UA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травоядними</a:t>
            </a:r>
            <a:endParaRPr lang="uk-UA" sz="16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2.Складіть розповідь про задану тварину;про тварин,які впадають в сплячку,а які зустрічають зиму</a:t>
            </a:r>
          </a:p>
          <a:p>
            <a:r>
              <a:rPr lang="uk-UA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3.Вправа </a:t>
            </a:r>
            <a:r>
              <a:rPr lang="uk-UA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“Впізнай</a:t>
            </a:r>
            <a:r>
              <a:rPr lang="uk-UA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uk-UA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описом”</a:t>
            </a:r>
            <a:endParaRPr lang="uk-UA" sz="16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4.Зробіть звуковий аналіз слова</a:t>
            </a:r>
          </a:p>
          <a:p>
            <a:r>
              <a:rPr lang="uk-UA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5.Визначте кількість складів у словах:корова,їжак,кіт,кішка,ведмідь,вовк, баран,лось</a:t>
            </a:r>
          </a:p>
          <a:p>
            <a:r>
              <a:rPr lang="uk-UA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6.Відгадування загадок</a:t>
            </a:r>
          </a:p>
          <a:p>
            <a:endParaRPr lang="uk-UA" sz="16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16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16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16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16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16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16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Трава (большая подборка изображений). Обсуждение на LiveInternet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17308"/>
            <a:ext cx="7056437" cy="14045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Птицы векторные изображения, графика и иллюстрации - 123R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4421"/>
            <a:ext cx="2196628" cy="2196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 descr="Transparent hole tree, Picture #1231467 transparent hole tre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4083" y="252413"/>
            <a:ext cx="2365623" cy="2393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6" name="Picture 6" descr="paisajes de bosque para imprimir-Imagenes para imprimir.Dibujos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9456" y="684461"/>
            <a:ext cx="2496982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8" name="Picture 8" descr="лиса картинка для детей - Поиск в Google | Desenhos de animais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484661"/>
            <a:ext cx="1872035" cy="2150546"/>
          </a:xfrm>
          <a:prstGeom prst="rect">
            <a:avLst/>
          </a:prstGeom>
          <a:noFill/>
        </p:spPr>
      </p:pic>
      <p:pic>
        <p:nvPicPr>
          <p:cNvPr id="20490" name="Picture 10" descr="Белка — зверь. Описание белки с картинкам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36131" y="5148957"/>
            <a:ext cx="2198688" cy="2198688"/>
          </a:xfrm>
          <a:prstGeom prst="rect">
            <a:avLst/>
          </a:prstGeom>
          <a:noFill/>
        </p:spPr>
      </p:pic>
      <p:sp>
        <p:nvSpPr>
          <p:cNvPr id="20492" name="AutoShape 12" descr="ᐈ Рисунок сов рисунки, фото рисунок совы | скачать на Depositphotos®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4" name="AutoShape 14" descr="ᐈ Рисунок сов рисунки, фото рисунок совы | скачать на Depositphotos®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6" name="AutoShape 16" descr="ᐈ Рисунок сов рисунки, фото рисунок совы | скачать на Depositphotos®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98" name="Picture 18" descr="Картинки совы для срисовки (35 фото) 🔥 Прикольные картинки и юмор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4292" y="2988717"/>
            <a:ext cx="2332146" cy="2515891"/>
          </a:xfrm>
          <a:prstGeom prst="rect">
            <a:avLst/>
          </a:prstGeom>
          <a:noFill/>
        </p:spPr>
      </p:pic>
      <p:pic>
        <p:nvPicPr>
          <p:cNvPr id="20500" name="Picture 20" descr="Зайки для детей картинки – заяц Фотографии, картинки, изображения ..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220965"/>
            <a:ext cx="2448099" cy="2448099"/>
          </a:xfrm>
          <a:prstGeom prst="rect">
            <a:avLst/>
          </a:prstGeom>
          <a:noFill/>
        </p:spPr>
      </p:pic>
      <p:pic>
        <p:nvPicPr>
          <p:cNvPr id="20502" name="Picture 22" descr="Рухливі ігри. Середня група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21323" y="6733133"/>
            <a:ext cx="2135115" cy="2556669"/>
          </a:xfrm>
          <a:prstGeom prst="rect">
            <a:avLst/>
          </a:prstGeom>
          <a:noFill/>
        </p:spPr>
      </p:pic>
      <p:pic>
        <p:nvPicPr>
          <p:cNvPr id="20504" name="Picture 24" descr="Стокові векторні зображення Лелека білий | Depositphotos®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48099" y="7309197"/>
            <a:ext cx="2659906" cy="1974649"/>
          </a:xfrm>
          <a:prstGeom prst="rect">
            <a:avLst/>
          </a:prstGeom>
          <a:noFill/>
        </p:spPr>
      </p:pic>
      <p:pic>
        <p:nvPicPr>
          <p:cNvPr id="20506" name="Picture 26" descr="Трафарет Ласточка для декора для вырезания из бумаги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5851" y="7669237"/>
            <a:ext cx="2457337" cy="1692573"/>
          </a:xfrm>
          <a:prstGeom prst="rect">
            <a:avLst/>
          </a:prstGeom>
          <a:noFill/>
        </p:spPr>
      </p:pic>
      <p:pic>
        <p:nvPicPr>
          <p:cNvPr id="20508" name="Picture 28" descr="Інтегроване заняття &quot;Подорож їжачка Добрячка&quot; | ДНЗ №1 Колосок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304083" y="2556669"/>
            <a:ext cx="2186585" cy="22541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859" y="324421"/>
            <a:ext cx="6264696" cy="5832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1.Підберіть кожній тварині житло</a:t>
            </a:r>
          </a:p>
          <a:p>
            <a:r>
              <a:rPr lang="uk-UA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2.Складіть речення </a:t>
            </a:r>
          </a:p>
          <a:p>
            <a:r>
              <a:rPr lang="uk-UA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3.Дидактична гра </a:t>
            </a:r>
            <a:r>
              <a:rPr lang="uk-UA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“Хто</a:t>
            </a:r>
            <a:r>
              <a:rPr lang="uk-UA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де живе і чим </a:t>
            </a:r>
            <a:r>
              <a:rPr lang="uk-UA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харчується”</a:t>
            </a:r>
            <a:endParaRPr lang="uk-UA" sz="16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4.Логічна вправа </a:t>
            </a:r>
            <a:r>
              <a:rPr lang="uk-UA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“Чим</a:t>
            </a:r>
            <a:r>
              <a:rPr lang="uk-UA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відрізняються тварини від </a:t>
            </a:r>
            <a:r>
              <a:rPr lang="uk-UA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птахів”</a:t>
            </a:r>
            <a:endParaRPr lang="uk-UA" sz="16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5.Мовленнєва вправа </a:t>
            </a:r>
            <a:r>
              <a:rPr lang="uk-UA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“Назви</a:t>
            </a:r>
            <a:r>
              <a:rPr lang="uk-UA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дитинчат “</a:t>
            </a:r>
          </a:p>
          <a:p>
            <a:r>
              <a:rPr lang="uk-UA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6.Відгадування загадок</a:t>
            </a:r>
          </a:p>
          <a:p>
            <a:endParaRPr lang="uk-UA" sz="16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Вдень вона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лягає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спати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всю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ніч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їй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знов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літати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Ловить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мишок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гризунів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З нею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їм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не до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снів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(Сова)</a:t>
            </a:r>
          </a:p>
          <a:p>
            <a:endParaRPr lang="uk-UA" sz="16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даху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моєї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хати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Оселився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птах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цибатий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Довгий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дзьоб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ноги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Мишок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 жабок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полюбляє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Чемних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діток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іздалека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кожен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дім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несе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Лелека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uk-UA" sz="16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16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Трава (большая подборка изображений). Обсуждение на LiveInternet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8317309"/>
            <a:ext cx="7056437" cy="14045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Конспекти занять - Михайлюцький ДНЗ &quot;Дзвіночок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4421"/>
            <a:ext cx="2268662" cy="2312522"/>
          </a:xfrm>
          <a:prstGeom prst="rect">
            <a:avLst/>
          </a:prstGeom>
          <a:noFill/>
        </p:spPr>
      </p:pic>
      <p:pic>
        <p:nvPicPr>
          <p:cNvPr id="3" name="Picture 10" descr="Загадки для дітей: &quot;Цікавинки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0107" y="324421"/>
            <a:ext cx="2074563" cy="2143637"/>
          </a:xfrm>
          <a:prstGeom prst="rect">
            <a:avLst/>
          </a:prstGeom>
          <a:noFill/>
        </p:spPr>
      </p:pic>
      <p:pic>
        <p:nvPicPr>
          <p:cNvPr id="4" name="Picture 14" descr="Wonderfully cute dog clipart by awesome clip artist #Anna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4363" y="396429"/>
            <a:ext cx="1921126" cy="2462004"/>
          </a:xfrm>
          <a:prstGeom prst="rect">
            <a:avLst/>
          </a:prstGeom>
          <a:noFill/>
        </p:spPr>
      </p:pic>
      <p:pic>
        <p:nvPicPr>
          <p:cNvPr id="5" name="Picture 16" descr="Мультяшный счастливый ягненок на траве | Премиум вектор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48099" y="2484661"/>
            <a:ext cx="2124407" cy="2296755"/>
          </a:xfrm>
          <a:prstGeom prst="rect">
            <a:avLst/>
          </a:prstGeom>
          <a:noFill/>
        </p:spPr>
      </p:pic>
      <p:pic>
        <p:nvPicPr>
          <p:cNvPr id="6" name="Picture 12" descr="Мультфильм счастливый лев, изолированных на белом фоне | Премиум ..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7859" y="3708797"/>
            <a:ext cx="2096463" cy="1979209"/>
          </a:xfrm>
          <a:prstGeom prst="rect">
            <a:avLst/>
          </a:prstGeom>
          <a:noFill/>
        </p:spPr>
      </p:pic>
      <p:pic>
        <p:nvPicPr>
          <p:cNvPr id="7" name="Picture 22" descr="Картинки по запросу казка рукавичка картинки ТВАРИН | Тварини, Для ..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09192" y="3708797"/>
            <a:ext cx="2347246" cy="1716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0" descr="Конспект урока по русскому языку в 3 классе для детей с ЗПР Тема ..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76091" y="5436989"/>
            <a:ext cx="2975922" cy="1954445"/>
          </a:xfrm>
          <a:prstGeom prst="rect">
            <a:avLst/>
          </a:prstGeom>
          <a:noFill/>
        </p:spPr>
      </p:pic>
      <p:pic>
        <p:nvPicPr>
          <p:cNvPr id="9" name="Picture 24" descr="Читати онлайн арабську казку про царевича, який одружився з кішкою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9867" y="7237189"/>
            <a:ext cx="2343621" cy="2096908"/>
          </a:xfrm>
          <a:prstGeom prst="rect">
            <a:avLst/>
          </a:prstGeom>
          <a:noFill/>
        </p:spPr>
      </p:pic>
      <p:pic>
        <p:nvPicPr>
          <p:cNvPr id="10" name="Picture 18" descr="Фото белка в png без фона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84982" y="7021165"/>
            <a:ext cx="2771456" cy="23119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1875" y="252413"/>
            <a:ext cx="6336704" cy="900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uk-UA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1.Розкажи про тварину:де вона живе,чим живиться</a:t>
            </a:r>
            <a:endParaRPr lang="ru-RU" sz="16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2.Складіть речення про тварину</a:t>
            </a:r>
          </a:p>
          <a:p>
            <a:r>
              <a:rPr lang="uk-UA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3.Зробіть звуковий аналіз слова:корова,пес,ведмідь, лис,лисиця, білка,лев,їжак,кіт.</a:t>
            </a:r>
          </a:p>
          <a:p>
            <a:r>
              <a:rPr lang="uk-UA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4.Дидактична гра </a:t>
            </a:r>
            <a:r>
              <a:rPr lang="uk-UA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”Впізнай</a:t>
            </a:r>
            <a:r>
              <a:rPr lang="uk-UA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uk-UA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описом”</a:t>
            </a:r>
            <a:endParaRPr lang="uk-UA" sz="16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5.Відгадування загадок</a:t>
            </a:r>
          </a:p>
          <a:p>
            <a:endParaRPr lang="uk-UA" sz="16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Загадки</a:t>
            </a:r>
          </a:p>
          <a:p>
            <a:endParaRPr lang="uk-UA" sz="16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Буркотливий, вайлуватий, Гостроносий і малий,</a:t>
            </a:r>
            <a:br>
              <a:rPr lang="uk-UA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Сірий, тихий і незлий.</a:t>
            </a:r>
            <a:br>
              <a:rPr lang="uk-UA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Вдень ховається. Вночі</a:t>
            </a:r>
            <a:br>
              <a:rPr lang="uk-UA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Йде </a:t>
            </a:r>
            <a:r>
              <a:rPr lang="uk-UA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шукать</a:t>
            </a:r>
            <a:r>
              <a:rPr lang="uk-UA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собі харчі.</a:t>
            </a:r>
            <a:br>
              <a:rPr lang="uk-UA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Весь із тонких голочок.</a:t>
            </a:r>
            <a:br>
              <a:rPr lang="uk-UA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Як він зветься?...</a:t>
            </a:r>
            <a:br>
              <a:rPr lang="uk-UA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(Їжачок)</a:t>
            </a:r>
          </a:p>
          <a:p>
            <a:r>
              <a:rPr lang="uk-UA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Ходить лісом дід кошлатий:</a:t>
            </a:r>
            <a:br>
              <a:rPr lang="uk-UA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Одягнувся в кожушину,</a:t>
            </a:r>
            <a:br>
              <a:rPr lang="uk-UA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Мед шукає і ожину.</a:t>
            </a:r>
            <a:br>
              <a:rPr lang="uk-UA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Літом любить полювати,</a:t>
            </a:r>
            <a:br>
              <a:rPr lang="uk-UA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А зимою — в лігві спати.</a:t>
            </a:r>
            <a:br>
              <a:rPr lang="uk-UA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Як зачує він весну —</a:t>
            </a:r>
            <a:br>
              <a:rPr lang="uk-UA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Прокидається від сну.</a:t>
            </a:r>
            <a:br>
              <a:rPr lang="uk-UA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(Ведмідь)</a:t>
            </a:r>
          </a:p>
          <a:p>
            <a:endParaRPr lang="uk-UA" sz="16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лісі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вогник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рудуватий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Шишки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лускає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завзято.</a:t>
            </a:r>
            <a:b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Білка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uk-UA" sz="16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темнім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лісі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проживає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Довгий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хвіст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пухнастий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Їй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місці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сидиться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зовуть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Лисиця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uk-UA" sz="16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16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16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16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 descr="Трава (большая подборка изображений). Обсуждение на LiveInternet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8533333"/>
            <a:ext cx="7056437" cy="9724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Что ожидает детей, появившихся на свет в год Деревянной Козы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859" y="252413"/>
            <a:ext cx="2376091" cy="2376091"/>
          </a:xfrm>
          <a:prstGeom prst="rect">
            <a:avLst/>
          </a:prstGeom>
          <a:noFill/>
        </p:spPr>
      </p:pic>
      <p:pic>
        <p:nvPicPr>
          <p:cNvPr id="17412" name="Picture 4" descr="Photo from album &quot;Коровы&quot; on | Живопись с коровой, Корова в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1035" y="396429"/>
            <a:ext cx="2375403" cy="2016224"/>
          </a:xfrm>
          <a:prstGeom prst="rect">
            <a:avLst/>
          </a:prstGeom>
          <a:noFill/>
        </p:spPr>
      </p:pic>
      <p:pic>
        <p:nvPicPr>
          <p:cNvPr id="17414" name="Picture 6" descr="Симпатичная мультяшная коричневая лошадь | Премиум вектор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2115" y="4932933"/>
            <a:ext cx="2278438" cy="2016224"/>
          </a:xfrm>
          <a:prstGeom prst="rect">
            <a:avLst/>
          </a:prstGeom>
          <a:noFill/>
        </p:spPr>
      </p:pic>
      <p:pic>
        <p:nvPicPr>
          <p:cNvPr id="17416" name="Picture 8" descr="зебра картинки, Фотографии и изображения - 123R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4123" y="324421"/>
            <a:ext cx="2160240" cy="2342611"/>
          </a:xfrm>
          <a:prstGeom prst="rect">
            <a:avLst/>
          </a:prstGeom>
          <a:noFill/>
        </p:spPr>
      </p:pic>
      <p:pic>
        <p:nvPicPr>
          <p:cNvPr id="17418" name="Picture 10" descr="слон картинки, Фотографии и изображения - 123R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" y="3023849"/>
            <a:ext cx="2880147" cy="2214432"/>
          </a:xfrm>
          <a:prstGeom prst="rect">
            <a:avLst/>
          </a:prstGeom>
          <a:noFill/>
        </p:spPr>
      </p:pic>
      <p:pic>
        <p:nvPicPr>
          <p:cNvPr id="17420" name="Picture 12" descr="Волк&quot; — card of the user plazma1471m1 in Yandex.Collection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8339" y="3060725"/>
            <a:ext cx="2194149" cy="2194149"/>
          </a:xfrm>
          <a:prstGeom prst="rect">
            <a:avLst/>
          </a:prstGeom>
          <a:noFill/>
        </p:spPr>
      </p:pic>
      <p:pic>
        <p:nvPicPr>
          <p:cNvPr id="17422" name="Picture 14" descr="Картинки по запросу свинья рисунок | Dessin, Tirelire, Humou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877149"/>
            <a:ext cx="2587739" cy="2491458"/>
          </a:xfrm>
          <a:prstGeom prst="rect">
            <a:avLst/>
          </a:prstGeom>
          <a:noFill/>
        </p:spPr>
      </p:pic>
      <p:pic>
        <p:nvPicPr>
          <p:cNvPr id="17424" name="Picture 16" descr="Олень рисунок детский (23 шт)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36331" y="7093173"/>
            <a:ext cx="2520107" cy="23040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7859" y="252413"/>
            <a:ext cx="6408712" cy="7992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1.Розподіли тварин на дві групи:дикі та свійські</a:t>
            </a:r>
          </a:p>
          <a:p>
            <a:r>
              <a:rPr lang="uk-UA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2.Розподіли тварин на дві групи:хижаки та травоїдні</a:t>
            </a:r>
          </a:p>
          <a:p>
            <a:r>
              <a:rPr lang="uk-UA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3.Зроби звуковий аналіз слова:коза,зебра,вовк,кінь,порося, олень, слон,корова</a:t>
            </a:r>
          </a:p>
          <a:p>
            <a:r>
              <a:rPr lang="uk-UA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4.Склади речення зі словом:лисиця,вовк,кінь,слон,олень,зебра.</a:t>
            </a:r>
          </a:p>
          <a:p>
            <a:r>
              <a:rPr lang="uk-UA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5.Логічна вправа6</a:t>
            </a:r>
          </a:p>
          <a:p>
            <a:pPr>
              <a:buFontTx/>
              <a:buChar char="-"/>
            </a:pPr>
            <a:r>
              <a:rPr lang="uk-UA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Що спільного у кішки і лисиці,чим відрізняються?</a:t>
            </a:r>
          </a:p>
          <a:p>
            <a:pPr>
              <a:buFontTx/>
              <a:buChar char="-"/>
            </a:pPr>
            <a:r>
              <a:rPr lang="uk-UA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Порівняйте козу і оленя,зебру і коня?</a:t>
            </a:r>
          </a:p>
          <a:p>
            <a:r>
              <a:rPr lang="uk-UA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6.Відгадування загадок.</a:t>
            </a:r>
          </a:p>
          <a:p>
            <a:endParaRPr lang="uk-UA" sz="16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</a:p>
          <a:p>
            <a:r>
              <a:rPr lang="uk-UA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Загадки</a:t>
            </a:r>
          </a:p>
          <a:p>
            <a:endParaRPr lang="uk-UA" sz="16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молочко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біленьке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Сметану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сир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смачненькі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дітвора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здорова.</a:t>
            </a:r>
            <a:b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усім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добра. .. (Корова). </a:t>
            </a:r>
          </a:p>
          <a:p>
            <a:endParaRPr lang="uk-UA" sz="16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16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16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16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16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16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16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16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16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16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16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1875" y="5364981"/>
            <a:ext cx="24125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Граціозний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заповзятий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Трусить гривою,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малята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Любить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росі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купатись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Їсти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сіно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брикатися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Кінь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). 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32275" y="3996829"/>
            <a:ext cx="25202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Здоровенний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я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зріст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довгий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мене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ніс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Весь 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сірий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вайлуватий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І не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вмію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стрибати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(Слон)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88259" y="6157069"/>
            <a:ext cx="28083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Здавна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людям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помагає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Довгий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хвіст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гриву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Любить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сіно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пожувати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І-го-го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!” —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ірже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завзято,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відає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лінь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працює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полі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кінь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1875" y="6877149"/>
            <a:ext cx="26642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замість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носа —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рило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Весь город ним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перерила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fontAlgn="base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Хрюкає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вона: “Хрю-хрю, </a:t>
            </a:r>
          </a:p>
          <a:p>
            <a:pPr fontAlgn="base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їсти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я люблю!” </a:t>
            </a:r>
          </a:p>
          <a:p>
            <a:pPr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багнюці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спить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щодня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base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замурзана…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свиня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Трава (большая подборка изображений). Обсуждение на LiveInternet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77349"/>
            <a:ext cx="7056437" cy="1044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Викторина для малышей Насекомые - пройти тест онлайн - игра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859" y="252413"/>
            <a:ext cx="2638425" cy="2638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22 (643x700, 82Kb) | Муравьи, Детские рисун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0147" y="1404541"/>
            <a:ext cx="2346143" cy="2554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6" name="Picture 6" descr="Радиоуправляемый жук Олень 9996-E | игрушка на радиоуправлении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76091" y="5220965"/>
            <a:ext cx="2531344" cy="2531344"/>
          </a:xfrm>
          <a:prstGeom prst="rect">
            <a:avLst/>
          </a:prstGeom>
          <a:noFill/>
        </p:spPr>
      </p:pic>
      <p:pic>
        <p:nvPicPr>
          <p:cNvPr id="15368" name="Picture 8" descr="Загадки про Кузнечика для детей с ответам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86629" y="7549107"/>
            <a:ext cx="3069809" cy="2172743"/>
          </a:xfrm>
          <a:prstGeom prst="rect">
            <a:avLst/>
          </a:prstGeom>
          <a:noFill/>
        </p:spPr>
      </p:pic>
      <p:pic>
        <p:nvPicPr>
          <p:cNvPr id="15370" name="Picture 10" descr="Конспект заняття &quot;Синичка маленька та дуже гарненька&quot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92315" y="396429"/>
            <a:ext cx="2388151" cy="2015754"/>
          </a:xfrm>
          <a:prstGeom prst="rect">
            <a:avLst/>
          </a:prstGeom>
          <a:noFill/>
        </p:spPr>
      </p:pic>
      <p:pic>
        <p:nvPicPr>
          <p:cNvPr id="15372" name="Picture 12" descr="Photo from album &quot;Птички мультяшные&quot; on | Птички, Роспись по ткани ..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204741"/>
            <a:ext cx="2976402" cy="2429620"/>
          </a:xfrm>
          <a:prstGeom prst="rect">
            <a:avLst/>
          </a:prstGeom>
          <a:noFill/>
        </p:spPr>
      </p:pic>
      <p:pic>
        <p:nvPicPr>
          <p:cNvPr id="15374" name="Picture 14" descr="Дятел — птица. Описание дятла с картинками Дятел — птица, картинка ..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5742" y="3852813"/>
            <a:ext cx="2270696" cy="2270696"/>
          </a:xfrm>
          <a:prstGeom prst="rect">
            <a:avLst/>
          </a:prstGeom>
          <a:noFill/>
        </p:spPr>
      </p:pic>
      <p:pic>
        <p:nvPicPr>
          <p:cNvPr id="15376" name="Picture 16" descr="Демонстраційні картки для вивчення літер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1875" y="7165181"/>
            <a:ext cx="3016294" cy="21641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9867" y="180405"/>
            <a:ext cx="6480720" cy="9289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sz="16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16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16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16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1.Виділіть </a:t>
            </a:r>
            <a:r>
              <a:rPr lang="uk-UA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живі істоти на дві групи:комахи і птахи.</a:t>
            </a:r>
          </a:p>
          <a:p>
            <a:r>
              <a:rPr lang="uk-UA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Викладіть зелені фішки під птахами,а червоні під комахами.</a:t>
            </a:r>
          </a:p>
          <a:p>
            <a:r>
              <a:rPr lang="uk-UA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2.Зробіть звуковий аналіз слів:жук,сонечко,мураха,ластівка, синичка, горобець,синичка</a:t>
            </a:r>
          </a:p>
          <a:p>
            <a:r>
              <a:rPr lang="uk-UA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3.Складіть речення з словами:сонечко,горобець,ластівка,дятел,,жук, мураха</a:t>
            </a:r>
          </a:p>
          <a:p>
            <a:r>
              <a:rPr lang="uk-UA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4.Хвилинка роздум:</a:t>
            </a:r>
          </a:p>
          <a:p>
            <a:pPr>
              <a:buFontTx/>
              <a:buChar char="-"/>
            </a:pPr>
            <a:r>
              <a:rPr lang="uk-UA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Яку користь приносять птахи?</a:t>
            </a:r>
          </a:p>
          <a:p>
            <a:pPr>
              <a:buFontTx/>
              <a:buChar char="-"/>
            </a:pPr>
            <a:r>
              <a:rPr lang="uk-UA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Чи всі комахи корисні,шкідливі?</a:t>
            </a:r>
          </a:p>
          <a:p>
            <a:pPr>
              <a:buFontTx/>
              <a:buChar char="-"/>
            </a:pPr>
            <a:r>
              <a:rPr lang="uk-UA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Чому птахи відлітають в теплі краї?</a:t>
            </a:r>
          </a:p>
          <a:p>
            <a:pPr>
              <a:buFontTx/>
              <a:buChar char="-"/>
            </a:pPr>
            <a:r>
              <a:rPr lang="uk-UA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Назвіть перелітних,зимуючих птахів?</a:t>
            </a:r>
          </a:p>
          <a:p>
            <a:pPr>
              <a:buFontTx/>
              <a:buChar char="-"/>
            </a:pPr>
            <a:r>
              <a:rPr lang="uk-UA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Як змінюється спосіб життя комах з приходом зими?</a:t>
            </a:r>
          </a:p>
          <a:p>
            <a:endParaRPr lang="uk-UA" sz="16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5.Загадки</a:t>
            </a:r>
          </a:p>
          <a:p>
            <a:endParaRPr lang="uk-UA" sz="16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ноги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коротенькі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Два пера в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хвості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довгенькі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повітрі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все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літає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Безліч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мошок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поїдає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Ластівка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uk-UA" sz="16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Вірно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людям я служу,</a:t>
            </a:r>
            <a:b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Їм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дерева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стережу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Дзьоб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міцний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гострий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маю,</a:t>
            </a:r>
            <a:b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Шкідників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їм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добуваю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(Дятел)</a:t>
            </a:r>
          </a:p>
          <a:p>
            <a:endParaRPr lang="uk-UA" sz="16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Заповзята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трудівниця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Вона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боїться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сильна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комаха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Називається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b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Мураха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uk-UA" sz="16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16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uk-UA" sz="16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uk-UA" sz="16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uk-UA" sz="16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uk-UA" sz="16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Трава (большая подборка изображений). Обсуждение на LiveInternet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17308"/>
            <a:ext cx="7056437" cy="14045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Дом, квартира, домик - красивые картинки для детей скачать бесплат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867" y="324421"/>
            <a:ext cx="1944216" cy="1944216"/>
          </a:xfrm>
          <a:prstGeom prst="rect">
            <a:avLst/>
          </a:prstGeom>
          <a:noFill/>
        </p:spPr>
      </p:pic>
      <p:pic>
        <p:nvPicPr>
          <p:cNvPr id="24580" name="Picture 4" descr="Ліс - Andrew's co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0387" y="324421"/>
            <a:ext cx="1756330" cy="2125886"/>
          </a:xfrm>
          <a:prstGeom prst="rect">
            <a:avLst/>
          </a:prstGeom>
          <a:noFill/>
        </p:spPr>
      </p:pic>
      <p:pic>
        <p:nvPicPr>
          <p:cNvPr id="24582" name="Picture 6" descr="Literatyrne chutannya_2 klas_Blok_&lt;041D&gt;&lt;043E&gt;&lt;0432&gt;&lt;0438&gt;&lt;0439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7859" y="2340645"/>
            <a:ext cx="2333179" cy="1901736"/>
          </a:xfrm>
          <a:prstGeom prst="rect">
            <a:avLst/>
          </a:prstGeom>
          <a:noFill/>
        </p:spPr>
      </p:pic>
      <p:pic>
        <p:nvPicPr>
          <p:cNvPr id="24584" name="Picture 8" descr="Воронеж | 05.11.2014 Мероприятия по недопущению АЧС на территории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5363" y="7866062"/>
            <a:ext cx="2251075" cy="1855788"/>
          </a:xfrm>
          <a:prstGeom prst="rect">
            <a:avLst/>
          </a:prstGeom>
          <a:noFill/>
        </p:spPr>
      </p:pic>
      <p:pic>
        <p:nvPicPr>
          <p:cNvPr id="24586" name="Picture 10" descr="Заєць » Загадки » Дитячі віршики, пестушки, колискові » Розваги ..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60488" y="4860925"/>
            <a:ext cx="2595950" cy="2390850"/>
          </a:xfrm>
          <a:prstGeom prst="rect">
            <a:avLst/>
          </a:prstGeom>
          <a:noFill/>
        </p:spPr>
      </p:pic>
      <p:pic>
        <p:nvPicPr>
          <p:cNvPr id="24588" name="Picture 12" descr="Басня. Мудрый олень (Катёна Лазарева) / Стихи.ру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1875" y="7616041"/>
            <a:ext cx="2050282" cy="2105809"/>
          </a:xfrm>
          <a:prstGeom prst="rect">
            <a:avLst/>
          </a:prstGeom>
          <a:noFill/>
        </p:spPr>
      </p:pic>
      <p:pic>
        <p:nvPicPr>
          <p:cNvPr id="24590" name="Picture 14" descr="15 лучших пород собак: для детей, для аллергиков, для маленькой ..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64123" y="7813253"/>
            <a:ext cx="2247024" cy="1651795"/>
          </a:xfrm>
          <a:prstGeom prst="rect">
            <a:avLst/>
          </a:prstGeom>
          <a:noFill/>
        </p:spPr>
      </p:pic>
      <p:pic>
        <p:nvPicPr>
          <p:cNvPr id="24592" name="Picture 16" descr="поросенок.png | Поросята в искусстве, Детская графика и Мультяшные ...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364981"/>
            <a:ext cx="2638425" cy="1863726"/>
          </a:xfrm>
          <a:prstGeom prst="rect">
            <a:avLst/>
          </a:prstGeom>
          <a:noFill/>
        </p:spPr>
      </p:pic>
      <p:pic>
        <p:nvPicPr>
          <p:cNvPr id="24594" name="Picture 18" descr="Загадки про осла для детей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20107" y="3780805"/>
            <a:ext cx="2251075" cy="2251076"/>
          </a:xfrm>
          <a:prstGeom prst="rect">
            <a:avLst/>
          </a:prstGeom>
          <a:noFill/>
        </p:spPr>
      </p:pic>
      <p:pic>
        <p:nvPicPr>
          <p:cNvPr id="24596" name="Picture 20" descr="Маски домашних животных. Маска для детей на голову с ободком овцы ...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52355" y="2556669"/>
            <a:ext cx="1823269" cy="18232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9867" y="252413"/>
            <a:ext cx="6192861" cy="83529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sz="16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16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16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1.Викладіть червоні фішки під свійською твариною,а зелені під дикою.</a:t>
            </a:r>
          </a:p>
          <a:p>
            <a:r>
              <a:rPr lang="uk-UA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2.Зробіть звуковий аналіз слів:лис,лисиця,заєць,осел,кабан,собака,олень, баран</a:t>
            </a:r>
          </a:p>
          <a:p>
            <a:r>
              <a:rPr lang="uk-UA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3.Мовленнєва розминка </a:t>
            </a:r>
            <a:r>
              <a:rPr lang="uk-UA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“Опиши</a:t>
            </a:r>
            <a:r>
              <a:rPr lang="uk-UA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вовка,осла,лисицю,барана,</a:t>
            </a:r>
            <a:r>
              <a:rPr lang="uk-UA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оленя”</a:t>
            </a:r>
            <a:endParaRPr lang="uk-UA" sz="16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4.Логічна вправа </a:t>
            </a:r>
          </a:p>
          <a:p>
            <a:pPr>
              <a:buFontTx/>
              <a:buChar char="-"/>
            </a:pPr>
            <a:r>
              <a:rPr lang="uk-UA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Що спільного і чим відрізняються олень від кози?,лисиця від собаки?</a:t>
            </a:r>
          </a:p>
          <a:p>
            <a:r>
              <a:rPr lang="uk-UA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5.Відгадування загадок</a:t>
            </a:r>
          </a:p>
          <a:p>
            <a:endParaRPr lang="uk-UA" sz="16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Хто пасеться на </a:t>
            </a:r>
            <a:r>
              <a:rPr lang="uk-UA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лужочку</a:t>
            </a:r>
            <a:r>
              <a:rPr lang="uk-UA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uk-UA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Товстобокий, наче бочка? </a:t>
            </a:r>
          </a:p>
          <a:p>
            <a:r>
              <a:rPr lang="uk-UA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Любить сіном ласувати, </a:t>
            </a:r>
          </a:p>
          <a:p>
            <a:r>
              <a:rPr lang="uk-UA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Молочко дає малятам. </a:t>
            </a:r>
          </a:p>
          <a:p>
            <a:r>
              <a:rPr lang="uk-UA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— Будьте, му-му-му, здорові </a:t>
            </a:r>
          </a:p>
          <a:p>
            <a:r>
              <a:rPr lang="uk-UA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І подякуйте … (корові).</a:t>
            </a:r>
          </a:p>
          <a:p>
            <a:endParaRPr lang="uk-UA" sz="16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ікластий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сердитий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любить землю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рити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Жолуді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весь час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шукає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Й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малюків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смугастих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(Кабан)</a:t>
            </a:r>
          </a:p>
          <a:p>
            <a:endParaRPr lang="uk-UA" sz="16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Хвіст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куценький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довгі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вуха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шафі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два кожухи.</a:t>
            </a:r>
            <a:b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Влітку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одягає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сірий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Ну а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взимку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теплий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білий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Заяць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uk-UA" sz="16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голові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ліс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носить?</a:t>
            </a:r>
            <a:b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(Олень)</a:t>
            </a:r>
          </a:p>
          <a:p>
            <a:endParaRPr lang="ru-RU" sz="16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16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16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16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Трава (большая подборка изображений). Обсуждение на LiveInternet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8245302"/>
            <a:ext cx="7056437" cy="14765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391</Words>
  <Application>Microsoft Office PowerPoint</Application>
  <PresentationFormat>Произвольный</PresentationFormat>
  <Paragraphs>138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Valenyina</dc:creator>
  <cp:lastModifiedBy>Valenyina</cp:lastModifiedBy>
  <cp:revision>24</cp:revision>
  <dcterms:created xsi:type="dcterms:W3CDTF">2020-04-01T13:14:58Z</dcterms:created>
  <dcterms:modified xsi:type="dcterms:W3CDTF">2020-04-01T19:00:37Z</dcterms:modified>
</cp:coreProperties>
</file>