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58" r:id="rId8"/>
    <p:sldId id="259" r:id="rId9"/>
    <p:sldId id="263" r:id="rId10"/>
    <p:sldId id="264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0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4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7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8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6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0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351A-7435-4DD0-929F-0C6F06B6EB6C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225C-D863-479D-8C3D-D4B4C117B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4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4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7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7"/>
            <a:ext cx="12192000" cy="6860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712" y="191911"/>
            <a:ext cx="868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ДОШКІЛЬНИЙ НАВЧАЛЬНИЙ ЗАКЛАД(ЯСЛА-САДОК) «</a:t>
            </a:r>
            <a:r>
              <a:rPr lang="uk-UA" sz="2000" dirty="0">
                <a:solidFill>
                  <a:srgbClr val="00B050"/>
                </a:solidFill>
                <a:latin typeface="Segoe Print" panose="02000600000000000000" pitchFamily="2" charset="0"/>
              </a:rPr>
              <a:t>В</a:t>
            </a:r>
            <a:r>
              <a:rPr lang="uk-UA" sz="20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ЕСЕЛОЧКА» ПРИ В/Ч А 0501</a:t>
            </a:r>
            <a:endParaRPr lang="ru-RU" sz="20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5289" y="1896533"/>
            <a:ext cx="5610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Segoe Print" panose="02000600000000000000" pitchFamily="2" charset="0"/>
              </a:rPr>
              <a:t>КОМАХИ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3779" y="5080000"/>
            <a:ext cx="358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ВИХОВАТЕЛЬ-МЕТОДИСТ</a:t>
            </a:r>
          </a:p>
          <a:p>
            <a:r>
              <a:rPr lang="uk-UA" sz="1600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ГОНЧАРОВА Н.В.</a:t>
            </a:r>
            <a:endParaRPr lang="ru-RU" sz="1600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6889" y="2828836"/>
            <a:ext cx="3183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Тонкі ніжки, два крила,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І за розміром мала.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У кімнаті, на дворі,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Рідна нам, як комарі.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3955" y="959556"/>
            <a:ext cx="3804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Хто дзижчить уже від ранку,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Лізе в мисочку сметанки,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Спати діткам заважає,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Попід стелею літає?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Геть, нахабна набридухо!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Це велика чорна …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2" b="100000" l="229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385569">
            <a:off x="2967113" y="443793"/>
            <a:ext cx="1329785" cy="1409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958" y="3172179"/>
            <a:ext cx="3382831" cy="2251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3314" y="4572000"/>
            <a:ext cx="1023584" cy="10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7911" y="2690336"/>
            <a:ext cx="34092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 нього восьмеро очей,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Ніжки від самих плечей.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З павутинки робить сітку: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Восени, зимою, влітку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....</a:t>
            </a:r>
            <a:endParaRPr lang="ru-RU" b="0" i="0" dirty="0" smtClean="0">
              <a:solidFill>
                <a:srgbClr val="002060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1732" y="970845"/>
            <a:ext cx="36011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Свою ніжну павутину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Він сплітає безупинно,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Вісім лапок у комашки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День і ніч працюють важко,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Бо для мушок гамачок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Виплітає...</a:t>
            </a:r>
            <a:r>
              <a:rPr lang="ru-RU" b="0" i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 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7586131" y="4444663"/>
            <a:ext cx="345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Затишна моя хатинка -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Непомітна павутинка.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Гляньте, скільки ниточок!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А господар - ...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5" b="88125" l="24127" r="76825"/>
                    </a14:imgEffect>
                  </a14:imgLayer>
                </a14:imgProps>
              </a:ext>
            </a:extLst>
          </a:blip>
          <a:srcRect l="23663" t="8704" r="22534" b="10556"/>
          <a:stretch/>
        </p:blipFill>
        <p:spPr>
          <a:xfrm>
            <a:off x="8240889" y="5458533"/>
            <a:ext cx="1354666" cy="1032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145" y="485423"/>
            <a:ext cx="3313396" cy="2204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235" y="3926457"/>
            <a:ext cx="1353429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52978" y="2551837"/>
            <a:ext cx="3510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Хоч маленька це комашка,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Не впізнати її важко!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Це відомо і дитині —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 неї вогник всередині.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Ніби світлий маячок,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Пролітає 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…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9755"/>
          <a:stretch/>
        </p:blipFill>
        <p:spPr>
          <a:xfrm>
            <a:off x="6118578" y="1051277"/>
            <a:ext cx="3524073" cy="2143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50" l="3077" r="994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4582" y="4628444"/>
            <a:ext cx="1161193" cy="1536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4" b="86498" l="7512" r="92019"/>
                    </a14:imgEffect>
                  </a14:imgLayer>
                </a14:imgProps>
              </a:ext>
            </a:extLst>
          </a:blip>
          <a:srcRect l="8546" r="7990" b="12026"/>
          <a:stretch/>
        </p:blipFill>
        <p:spPr>
          <a:xfrm>
            <a:off x="2579950" y="769251"/>
            <a:ext cx="1201828" cy="140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4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5021" y="3691466"/>
            <a:ext cx="45381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Є у нього довгі роги —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Забирайтеся з дороги!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— Жу-жу-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жу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, — гудить, дзижчить,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Коли в небі він летить.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Має крила і шість рук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Буркотливий чорний 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…</a:t>
            </a:r>
            <a:endParaRPr lang="ru-RU" b="1" i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315200" y="3467098"/>
            <a:ext cx="3668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Крила маю, а не птах,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Я літаю по квітках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І співаю "Жу-жу-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жу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".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Називають мене... 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1" b="88360" l="4887" r="100000"/>
                    </a14:imgEffect>
                  </a14:imgLayer>
                </a14:imgProps>
              </a:ext>
            </a:extLst>
          </a:blip>
          <a:srcRect l="4632" t="14338" r="2659" b="13252"/>
          <a:stretch/>
        </p:blipFill>
        <p:spPr>
          <a:xfrm>
            <a:off x="8197421" y="5722791"/>
            <a:ext cx="1465867" cy="813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045" y="466674"/>
            <a:ext cx="3691642" cy="24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6889" y="2828836"/>
            <a:ext cx="3646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Ця зелена ненажера</a:t>
            </a:r>
          </a:p>
          <a:p>
            <a:pPr fontAlgn="base"/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Нищить листя на деревах.</a:t>
            </a:r>
          </a:p>
          <a:p>
            <a:pPr fontAlgn="base"/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Ще й залазить у плоди.</a:t>
            </a:r>
          </a:p>
          <a:p>
            <a:pPr fontAlgn="base"/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Де вона — чекай біди.</a:t>
            </a:r>
            <a:endParaRPr lang="ru-RU" b="0" i="0" dirty="0">
              <a:solidFill>
                <a:srgbClr val="002060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0088" y="2828836"/>
            <a:ext cx="3589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Влітку повно її скрізь,</a:t>
            </a:r>
          </a:p>
          <a:p>
            <a:pPr fontAlgn="base"/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Листячко зелене їсть,</a:t>
            </a:r>
          </a:p>
          <a:p>
            <a:pPr fontAlgn="base"/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А пташки її куштують,</a:t>
            </a:r>
          </a:p>
          <a:p>
            <a:pPr fontAlgn="base"/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І город, і сад рятують. </a:t>
            </a:r>
            <a:endParaRPr lang="ru-RU" b="0" i="0" dirty="0">
              <a:solidFill>
                <a:srgbClr val="002060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022" y="5762527"/>
            <a:ext cx="1290479" cy="1095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153" y="609600"/>
            <a:ext cx="3698727" cy="2219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56" l="0" r="95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3627" y="4494917"/>
            <a:ext cx="1176417" cy="11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15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4356" y="1720840"/>
            <a:ext cx="42446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Чого це над квітками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Схилилась дітвора? —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Малим цікаво знати,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Як бджілка мед збира.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А бджілка все кружляє,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Неначе каже нам: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— Жу-жу, жу-жу, малята,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Я меду не віддам!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І забавляться з вами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Не маю я часу —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Солодку краплю меду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У вулик понесу!</a:t>
            </a:r>
            <a:endParaRPr lang="ru-RU" b="0" i="0" dirty="0">
              <a:solidFill>
                <a:srgbClr val="002060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2443" y="1117600"/>
            <a:ext cx="3386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Ця маленька трудівниця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Мед збирає як годиться: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Все у вулик, все у соти,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Не цурається роботи!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3866" y="3804355"/>
            <a:ext cx="34995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Посмугована комашка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Працювати звикла тяжко,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Із квіток нектар збирає,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Мед смачнючий виробляє.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Робітниця ця мала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Називається …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623" y="2317929"/>
            <a:ext cx="2777066" cy="2141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59" y="1967974"/>
            <a:ext cx="2302804" cy="16831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21" y="4328907"/>
            <a:ext cx="1990134" cy="14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1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4978" y="2828836"/>
            <a:ext cx="3409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Над садк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м 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са летить</a:t>
            </a:r>
          </a:p>
          <a:p>
            <a:pPr algn="just"/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І сердит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 так дзижчить:</a:t>
            </a:r>
          </a:p>
          <a:p>
            <a:pPr algn="just"/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"Щ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б від б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о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лю не кричати</a:t>
            </a:r>
          </a:p>
          <a:p>
            <a:pPr algn="just"/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Ти не смій мене чіпати"</a:t>
            </a:r>
            <a:endParaRPr lang="ru-RU" b="0" i="0" dirty="0">
              <a:solidFill>
                <a:srgbClr val="002060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3466" y="801511"/>
            <a:ext cx="3612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Фрукти, цукор полюбляє,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Де солодке відчуває.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 смужку в неї одежина,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Із комах уся родина.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7507110" y="3890666"/>
            <a:ext cx="3397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Хоч бджолі вона сестриця,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та медок збирать ліниться.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53" y="973140"/>
            <a:ext cx="2228850" cy="2057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30" y="1793826"/>
            <a:ext cx="2705277" cy="2705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41" l="9732" r="98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389">
            <a:off x="1751810" y="4231814"/>
            <a:ext cx="2306677" cy="130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71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5600" y="349956"/>
            <a:ext cx="34092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Метелик. Олена Пчілка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Діти бігають, стрибають,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Далі – весело гукають: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– Ах, метелик!… подивіться!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Ось він, ось він метушиться!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Та який же гарний, гожий!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Наче квітка, прехороший!</a:t>
            </a:r>
            <a:endParaRPr lang="ru-RU" b="0" i="0" dirty="0">
              <a:solidFill>
                <a:srgbClr val="002060"/>
              </a:solidFill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81457"/>
              </p:ext>
            </p:extLst>
          </p:nvPr>
        </p:nvGraphicFramePr>
        <p:xfrm>
          <a:off x="7416799" y="349957"/>
          <a:ext cx="3646311" cy="6231465"/>
        </p:xfrm>
        <a:graphic>
          <a:graphicData uri="http://schemas.openxmlformats.org/drawingml/2006/table">
            <a:tbl>
              <a:tblPr/>
              <a:tblGrid>
                <a:gridCol w="3646311"/>
              </a:tblGrid>
              <a:tr h="62314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Я біжу, біжу по гаю,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Я метелика впіймаю.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А метелик не схотів —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Геть від мене полетів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.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/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Сів метелик на травичку,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Може, думав — не помічу?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Блиснуть крилечка ясні —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Зразу видно вдалині.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/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Сів метелик на листочок —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Може, там сховатись хоче?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Блиснуть крилечка рябі —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Не сховатися тобі!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/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Полетів він на лужок,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Заховався між квіток.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Я іду, іду, іду —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Segoe Print" panose="02000600000000000000" pitchFamily="2" charset="0"/>
                        </a:rPr>
                        <a:t>Метелика не знайду.</a:t>
                      </a:r>
                    </a:p>
                  </a:txBody>
                  <a:tcPr marL="75023" marR="75023" marT="37512" marB="37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38578" y="1919112"/>
            <a:ext cx="32399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 мене довгий хоботок,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З квіт збираю я пилок.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Ще яскраві крильця маю,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Безтурботно я літаю.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9822" y="3657599"/>
            <a:ext cx="345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Кольорові і барвисті,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Наче дороге намисто,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На лугу поміж квіток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Полетіли у танок —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От які веселики!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Пурхають… 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3298843"/>
            <a:ext cx="2628900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5181599"/>
            <a:ext cx="1274915" cy="12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0"/>
            <a:ext cx="12191999" cy="6871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0756" y="1806222"/>
            <a:ext cx="4323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У живого гвинтокрила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На спині прозорі крила.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Кольорові шати,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Любить мандрувати.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44178" y="3510843"/>
            <a:ext cx="3206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Ой! Маленький вертоліт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Вирушив у свій політ!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Він прозорі крила має,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Понад річкою кружляє.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Довге тіло, довгі лапки,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 окулярах пані…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593" y="564444"/>
            <a:ext cx="3359005" cy="2235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620">
            <a:off x="2652889" y="3685278"/>
            <a:ext cx="1656820" cy="1620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15" y="1991380"/>
            <a:ext cx="2032000" cy="16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15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8222" y="2690336"/>
            <a:ext cx="314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По травичці, по землі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Коні бігають малі.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Іподромом для них луг,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Не поставиш їх у плуг!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73422" y="3657599"/>
            <a:ext cx="3691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Музикант живе на лузі,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Упізнай його, мій друже,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Спинка, ноги, голова —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Все зелене, як трава.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Ще й швидкий, як вітерець,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Милий …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84" y="327378"/>
            <a:ext cx="3478193" cy="2387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2267" y="4244623"/>
            <a:ext cx="2348089" cy="1314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91" y="5283200"/>
            <a:ext cx="1106879" cy="15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9512" y="1682044"/>
            <a:ext cx="3476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У червоного малятки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На спині чорненькі цятки: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Чорні вуса, голова,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Любить лагідні слова.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95733" y="1582341"/>
            <a:ext cx="31157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Print" panose="02000600000000000000" pitchFamily="2" charset="0"/>
              </a:rPr>
              <a:t>Сонечко. П. Мостовий</a:t>
            </a:r>
          </a:p>
          <a:p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Два сонечка я знаю: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Мов куля золота,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Одне у небі сяє,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А друге ось літа.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За сонечком маленьким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Біжу я навпростець.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Ловлю його у жменьку,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Мов сонця промінець.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– Боятися не треба,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Лети собі у світ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І сонечку на небі</a:t>
            </a:r>
            <a:b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Мій передай привіт.</a:t>
            </a:r>
            <a:endParaRPr lang="ru-RU" b="0" i="0" dirty="0">
              <a:solidFill>
                <a:srgbClr val="002060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541" y="2980467"/>
            <a:ext cx="3742652" cy="2490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3701" t="2740" r="13701" b="3593"/>
          <a:stretch/>
        </p:blipFill>
        <p:spPr>
          <a:xfrm>
            <a:off x="7157156" y="332743"/>
            <a:ext cx="1411112" cy="1249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04" y="5275660"/>
            <a:ext cx="942235" cy="1511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23" y="5220429"/>
            <a:ext cx="1279639" cy="13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1467" y="2828836"/>
            <a:ext cx="3194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Серед лісу горбик-дім,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Тисячі живуть у нім.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Працелюбні ці комахи: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Добрі, щирі, розумахи...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0088" y="756356"/>
            <a:ext cx="3522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Цей маленький робітник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Змалку працювати звик,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Тягне мушок, соломинки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До великої хатинки,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Бо працює тяжко-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важко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У мурашнику….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531" t="6410" r="8952" b="2645"/>
          <a:stretch/>
        </p:blipFill>
        <p:spPr>
          <a:xfrm>
            <a:off x="8263467" y="4533405"/>
            <a:ext cx="1213554" cy="1618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866" y="203200"/>
            <a:ext cx="3367718" cy="2512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9834" y="4141965"/>
            <a:ext cx="25019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2667" y="2828836"/>
            <a:ext cx="3318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Їх дружина кров з нас п’є,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 неї хист до цього є.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Як над вухом запищить -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Так і хочеться набить!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799" y="496711"/>
            <a:ext cx="4075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Хто пронизливо пищить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Ні на мить не замовчить,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Ніс тонкий, як голки, мають,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Дуже боляче кусають?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Обережно! Надворі</a:t>
            </a:r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Segoe Print" panose="02000600000000000000" pitchFamily="2" charset="0"/>
              </a:rPr>
              <a:t>Влітку люті…</a:t>
            </a:r>
            <a:endParaRPr lang="ru-RU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29" y="2590108"/>
            <a:ext cx="3639060" cy="2421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7103" y="974051"/>
            <a:ext cx="887785" cy="880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t="25591" r="22544" b="45696"/>
          <a:stretch/>
        </p:blipFill>
        <p:spPr>
          <a:xfrm>
            <a:off x="3100793" y="4515556"/>
            <a:ext cx="1813499" cy="6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177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2020-05-14T13:27:37Z</dcterms:created>
  <dcterms:modified xsi:type="dcterms:W3CDTF">2020-05-14T17:33:29Z</dcterms:modified>
</cp:coreProperties>
</file>