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302" r:id="rId3"/>
    <p:sldId id="257" r:id="rId4"/>
    <p:sldId id="258" r:id="rId5"/>
    <p:sldId id="259" r:id="rId6"/>
    <p:sldId id="260" r:id="rId7"/>
    <p:sldId id="261" r:id="rId8"/>
    <p:sldId id="279" r:id="rId9"/>
    <p:sldId id="262" r:id="rId10"/>
    <p:sldId id="277" r:id="rId11"/>
    <p:sldId id="280" r:id="rId12"/>
    <p:sldId id="282" r:id="rId13"/>
    <p:sldId id="281" r:id="rId14"/>
    <p:sldId id="278" r:id="rId15"/>
    <p:sldId id="283" r:id="rId16"/>
    <p:sldId id="285" r:id="rId17"/>
    <p:sldId id="284" r:id="rId18"/>
    <p:sldId id="288" r:id="rId19"/>
    <p:sldId id="286" r:id="rId20"/>
    <p:sldId id="287" r:id="rId21"/>
    <p:sldId id="270" r:id="rId22"/>
    <p:sldId id="267" r:id="rId23"/>
    <p:sldId id="271" r:id="rId24"/>
    <p:sldId id="268" r:id="rId25"/>
    <p:sldId id="272" r:id="rId26"/>
    <p:sldId id="269" r:id="rId27"/>
    <p:sldId id="264" r:id="rId28"/>
    <p:sldId id="265" r:id="rId29"/>
    <p:sldId id="263" r:id="rId30"/>
    <p:sldId id="290" r:id="rId31"/>
    <p:sldId id="291" r:id="rId32"/>
    <p:sldId id="289" r:id="rId33"/>
    <p:sldId id="293" r:id="rId34"/>
    <p:sldId id="266" r:id="rId35"/>
    <p:sldId id="292" r:id="rId36"/>
    <p:sldId id="294" r:id="rId37"/>
    <p:sldId id="296" r:id="rId38"/>
    <p:sldId id="295" r:id="rId39"/>
    <p:sldId id="273" r:id="rId40"/>
    <p:sldId id="297" r:id="rId41"/>
    <p:sldId id="299" r:id="rId42"/>
    <p:sldId id="298" r:id="rId43"/>
    <p:sldId id="300" r:id="rId44"/>
    <p:sldId id="301" r:id="rId45"/>
    <p:sldId id="27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003300"/>
    <a:srgbClr val="FF3300"/>
    <a:srgbClr val="FFFF00"/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B985-490C-4A76-8C3A-ABA8F5D8000B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6A61-1DEF-44C0-A06B-3BAC0FAEE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5139-B59C-49A1-A20F-2FE8E702AFCE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8F97-0686-4916-9E1F-E05464AB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3E92-4E74-421F-BC85-DC8E72E8DEC2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BA90-A7A8-4CCF-9EF8-F970E79D4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1B56-393E-4F97-9BC3-DEB0328EA656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93E9-068F-461E-8F29-226A1A29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6620-4064-451E-A6AF-FE2758B582FF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6CD7-34F0-428F-AFC7-27D303BD0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8EDD-6AEA-45CE-9DD5-855C52C83E21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07D2-29FE-4BBD-B97E-26577FED9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6271-698C-46A3-A269-DF557686815A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C073-F579-4D67-AAA5-9D194EF8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7370-3504-46EE-AE07-FBAB3EAB0BF7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C41A-DE02-4817-8298-308E35701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144C-343E-4ED2-A56E-D9D7FA60DACE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0728-4127-40A1-8D7F-F98ED2AD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D02E-8E36-4D57-8D5B-CE0318DB863B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CFD5-62B9-48F5-8224-E1F2BB034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797501-DB52-4085-A5A0-0B6B5C8E5E42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3A68DE3-42BE-461C-A4A8-55EBDCFE4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6" r:id="rId3"/>
    <p:sldLayoutId id="2147483672" r:id="rId4"/>
    <p:sldLayoutId id="2147483667" r:id="rId5"/>
    <p:sldLayoutId id="2147483668" r:id="rId6"/>
    <p:sldLayoutId id="2147483673" r:id="rId7"/>
    <p:sldLayoutId id="2147483674" r:id="rId8"/>
    <p:sldLayoutId id="2147483669" r:id="rId9"/>
    <p:sldLayoutId id="2147483670" r:id="rId10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ardalja.net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 bwMode="auto">
          <a:xfrm>
            <a:off x="323850" y="404813"/>
            <a:ext cx="8496300" cy="720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МІНІСТЕРСТВО ОСВІТИ І НАУКИ</a:t>
            </a:r>
            <a:r>
              <a:rPr 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УКРАЇНИ</a:t>
            </a:r>
            <a: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/>
            </a:r>
            <a:b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</a:br>
            <a: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СУМСЬКА ОБЛАСНА ДЕРЖАВНА АДМІНІСТРАЦІЯ</a:t>
            </a:r>
            <a:b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</a:br>
            <a: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ДЕПАРТАМЕНТ ОСВІТИ І НАУКИ</a:t>
            </a:r>
            <a:r>
              <a:rPr lang="uk-UA" sz="1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/>
            </a:r>
            <a:br>
              <a:rPr lang="uk-UA" sz="1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</a:br>
            <a:r>
              <a:rPr lang="uk-UA" sz="1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СУМСЬКИЙ </a:t>
            </a:r>
            <a:r>
              <a:rPr lang="uk-UA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ЦЕНТР ПРОФЕСІЙНО-ТЕХНІЧНОЇ ОСВІТИ З  ДИЗАЙНУ ТА </a:t>
            </a:r>
            <a:r>
              <a:rPr lang="uk-UA" sz="1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СФЕРИ ПОСЛУГ</a:t>
            </a:r>
            <a:endParaRPr lang="ru-RU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xfrm>
            <a:off x="900113" y="1844675"/>
            <a:ext cx="7848600" cy="4679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Виховна година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                      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                      </a:t>
            </a: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на  тему: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"Вірус лихослів'я...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Як його подолати?“</a:t>
            </a:r>
            <a:endPara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Підготувала: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                                      викладач Зінчук Н. І.</a:t>
            </a:r>
            <a:r>
              <a:rPr lang="uk-UA" sz="2400" b="1" dirty="0" smtClean="0">
                <a:solidFill>
                  <a:schemeClr val="bg2"/>
                </a:solidFill>
                <a:effectLst/>
                <a:latin typeface="Book Antiqua" pitchFamily="18" charset="0"/>
              </a:rPr>
              <a:t> </a:t>
            </a:r>
            <a:endParaRPr lang="en-US" sz="2400" b="1" dirty="0" smtClean="0">
              <a:solidFill>
                <a:schemeClr val="bg2"/>
              </a:solidFill>
              <a:effectLst/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2"/>
              </a:solidFill>
              <a:effectLst/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chemeClr val="bg2"/>
              </a:solidFill>
              <a:effectLst/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2018</a:t>
            </a:r>
            <a:endParaRPr lang="ru-RU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1" name="Picture 5" descr="74b5e9d880ce"/>
          <p:cNvPicPr>
            <a:picLocks noChangeAspect="1" noChangeArrowheads="1"/>
          </p:cNvPicPr>
          <p:nvPr/>
        </p:nvPicPr>
        <p:blipFill>
          <a:blip r:embed="rId2" cstate="print"/>
          <a:srcRect t="4330" b="5905"/>
          <a:stretch>
            <a:fillRect/>
          </a:stretch>
        </p:blipFill>
        <p:spPr bwMode="auto">
          <a:xfrm>
            <a:off x="323850" y="3933825"/>
            <a:ext cx="3455988" cy="2376488"/>
          </a:xfrm>
          <a:prstGeom prst="rect">
            <a:avLst/>
          </a:prstGeom>
          <a:noFill/>
          <a:ln w="476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777875" y="549275"/>
            <a:ext cx="7543800" cy="576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700" b="1" i="1" smtClean="0">
                <a:solidFill>
                  <a:srgbClr val="800000"/>
                </a:solidFill>
                <a:effectLst/>
              </a:rPr>
              <a:t>Чи замислювалися  ви…</a:t>
            </a:r>
            <a:endParaRPr lang="ru-RU" sz="3700" b="1" i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684213" y="1916113"/>
            <a:ext cx="4464050" cy="1512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40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Що означають лайливі слова</a:t>
            </a:r>
            <a:r>
              <a:rPr lang="ru-RU" sz="40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?</a:t>
            </a:r>
            <a:endParaRPr lang="uk-UA" sz="4000" b="1" smtClean="0">
              <a:solidFill>
                <a:schemeClr val="bg2"/>
              </a:solidFill>
              <a:effectLst/>
              <a:latin typeface="Book Antiqua" pitchFamily="18" charset="0"/>
            </a:endParaRPr>
          </a:p>
        </p:txBody>
      </p:sp>
      <p:pic>
        <p:nvPicPr>
          <p:cNvPr id="20483" name="Picture 2" descr="C:\Общая\01_Персонал\Лебедева И.В\Презентация_АнтиМат\мат\Picture%2010.pn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00213"/>
            <a:ext cx="2971800" cy="2119312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1403350" y="4400550"/>
            <a:ext cx="71262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4000" b="1">
                <a:solidFill>
                  <a:schemeClr val="bg2"/>
                </a:solidFill>
                <a:latin typeface="Palatino Linotype" pitchFamily="18" charset="0"/>
              </a:rPr>
              <a:t>Що </a:t>
            </a:r>
            <a:r>
              <a:rPr lang="uk-UA" sz="4000" b="1">
                <a:solidFill>
                  <a:schemeClr val="bg2"/>
                </a:solidFill>
                <a:latin typeface="Palatino Linotype" pitchFamily="18" charset="0"/>
              </a:rPr>
              <a:t>насправді ми іноді </a:t>
            </a: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uk-UA" sz="4000" b="1">
                <a:solidFill>
                  <a:schemeClr val="bg2"/>
                </a:solidFill>
                <a:latin typeface="Palatino Linotype" pitchFamily="18" charset="0"/>
              </a:rPr>
              <a:t>говоримо співрозмовнику?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777875" y="476250"/>
            <a:ext cx="7543800" cy="720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100" b="1" i="1" smtClean="0">
                <a:solidFill>
                  <a:srgbClr val="800000"/>
                </a:solidFill>
                <a:effectLst/>
              </a:rPr>
              <a:t>Зміст деяких лайливих</a:t>
            </a:r>
            <a:r>
              <a:rPr lang="uk-UA" sz="4100" b="1" i="1" smtClean="0">
                <a:solidFill>
                  <a:schemeClr val="bg2"/>
                </a:solidFill>
                <a:effectLst/>
              </a:rPr>
              <a:t> слів</a:t>
            </a:r>
            <a:endParaRPr lang="ru-RU" sz="4100" b="1" i="1" smtClean="0">
              <a:solidFill>
                <a:schemeClr val="bg2"/>
              </a:solidFill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xfrm>
            <a:off x="1116013" y="1341438"/>
            <a:ext cx="7488237" cy="3887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 b="1" smtClean="0">
                <a:solidFill>
                  <a:schemeClr val="bg2"/>
                </a:solidFill>
                <a:effectLst/>
              </a:rPr>
              <a:t>СТЕРВО  -  труп тварини;   </a:t>
            </a:r>
            <a:r>
              <a:rPr lang="uk-UA" sz="2800" b="1" smtClean="0">
                <a:solidFill>
                  <a:schemeClr val="bg2"/>
                </a:solidFill>
                <a:effectLst/>
              </a:rPr>
              <a:t>здохла тварина ...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b="1" smtClean="0">
                <a:solidFill>
                  <a:schemeClr val="bg2"/>
                </a:solidFill>
                <a:effectLst/>
              </a:rPr>
              <a:t>НЕГІДНИК – </a:t>
            </a:r>
            <a:r>
              <a:rPr lang="uk-UA" sz="2800" b="1" smtClean="0">
                <a:solidFill>
                  <a:schemeClr val="bg2"/>
                </a:solidFill>
                <a:effectLst/>
              </a:rPr>
              <a:t>ні на що не здатний</a:t>
            </a:r>
            <a:r>
              <a:rPr lang="ru-RU" sz="2800" b="1" smtClean="0">
                <a:solidFill>
                  <a:schemeClr val="bg2"/>
                </a:solidFill>
                <a:effectLst/>
              </a:rPr>
              <a:t>;, </a:t>
            </a:r>
            <a:r>
              <a:rPr lang="uk-UA" sz="2800" b="1" smtClean="0">
                <a:solidFill>
                  <a:schemeClr val="bg2"/>
                </a:solidFill>
                <a:effectLst/>
              </a:rPr>
              <a:t>нікчемний, поганий; мерзенна людина,  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b="1" smtClean="0">
                <a:solidFill>
                  <a:schemeClr val="bg2"/>
                </a:solidFill>
                <a:effectLst/>
              </a:rPr>
              <a:t>ДУРАК  - </a:t>
            </a:r>
            <a:r>
              <a:rPr lang="uk-UA" sz="2800" b="1" smtClean="0">
                <a:solidFill>
                  <a:schemeClr val="bg2"/>
                </a:solidFill>
                <a:effectLst/>
              </a:rPr>
              <a:t>нерозумна людина, дурень, дурник, тупий,  нерозважливий, малорозумний, божевільний,</a:t>
            </a:r>
            <a:r>
              <a:rPr lang="ru-RU" sz="2800" b="1" smtClean="0">
                <a:solidFill>
                  <a:schemeClr val="bg2"/>
                </a:solidFill>
                <a:effectLst/>
              </a:rPr>
              <a:t> блазень…</a:t>
            </a:r>
          </a:p>
          <a:p>
            <a:pPr>
              <a:lnSpc>
                <a:spcPct val="90000"/>
              </a:lnSpc>
            </a:pPr>
            <a:endParaRPr lang="ru-RU" sz="2800" b="1" smtClean="0">
              <a:solidFill>
                <a:schemeClr val="bg2"/>
              </a:solidFill>
              <a:effectLst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4213" y="530066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2"/>
                </a:solidFill>
              </a:rPr>
              <a:t>Відкрийте словник Даля (наприклад,  </a:t>
            </a:r>
            <a:r>
              <a:rPr lang="en-AU" b="1">
                <a:solidFill>
                  <a:schemeClr val="bg2"/>
                </a:solidFill>
                <a:hlinkClick r:id="rId2"/>
              </a:rPr>
              <a:t>http://www.slovardalja.net</a:t>
            </a:r>
            <a:r>
              <a:rPr lang="en-AU" b="1">
                <a:solidFill>
                  <a:schemeClr val="bg2"/>
                </a:solidFill>
              </a:rPr>
              <a:t>) </a:t>
            </a:r>
          </a:p>
          <a:p>
            <a:r>
              <a:rPr lang="uk-UA" b="1">
                <a:solidFill>
                  <a:schemeClr val="bg2"/>
                </a:solidFill>
              </a:rPr>
              <a:t>і перевірте, що ви щодня говорите людям, що вас оточують.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777875" y="476250"/>
            <a:ext cx="7543800" cy="649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700" b="1" i="1" smtClean="0">
                <a:solidFill>
                  <a:srgbClr val="800000"/>
                </a:solidFill>
                <a:effectLst/>
              </a:rPr>
              <a:t>Не</a:t>
            </a:r>
            <a:r>
              <a:rPr lang="uk-UA" sz="3700" smtClean="0">
                <a:solidFill>
                  <a:srgbClr val="800000"/>
                </a:solidFill>
                <a:effectLst/>
              </a:rPr>
              <a:t>  </a:t>
            </a:r>
            <a:r>
              <a:rPr lang="uk-UA" sz="3700" b="1" i="1" smtClean="0">
                <a:solidFill>
                  <a:srgbClr val="800000"/>
                </a:solidFill>
                <a:effectLst/>
              </a:rPr>
              <a:t>лихословте</a:t>
            </a:r>
            <a:r>
              <a:rPr lang="uk-UA" sz="3700" smtClean="0">
                <a:solidFill>
                  <a:srgbClr val="800000"/>
                </a:solidFill>
                <a:effectLst/>
              </a:rPr>
              <a:t>!!!</a:t>
            </a:r>
            <a:endParaRPr lang="ru-RU" sz="3700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22530" name="Picture 8" descr="C:\Общая\01_Персонал\Лебедева И.В\Презентация_АнтиМат\мат\картинки\14969s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959225" cy="3240087"/>
          </a:xfrm>
          <a:noFill/>
          <a:ln w="508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2531" name="Picture 5" descr="C:\Общая\01_Персонал\Лебедева И.В\Презентация_АнтиМат\мат\картинки\38da2d58f2f7ff04e43039e9ee136b0f.jpe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557338"/>
            <a:ext cx="2951163" cy="3167062"/>
          </a:xfrm>
          <a:noFill/>
          <a:ln w="508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827088" y="5157788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Palatino Linotype" pitchFamily="18" charset="0"/>
              </a:rPr>
              <a:t>« Не лайтесь, а то </a:t>
            </a:r>
            <a:r>
              <a:rPr lang="uk-UA" sz="2400" b="1">
                <a:solidFill>
                  <a:srgbClr val="000066"/>
                </a:solidFill>
                <a:latin typeface="Palatino Linotype" pitchFamily="18" charset="0"/>
              </a:rPr>
              <a:t>чорт пристане </a:t>
            </a:r>
            <a:r>
              <a:rPr lang="ru-RU" sz="2400" b="1">
                <a:solidFill>
                  <a:srgbClr val="000066"/>
                </a:solidFill>
              </a:rPr>
              <a:t>»</a:t>
            </a:r>
            <a:endParaRPr lang="uk-UA" sz="2400" b="1">
              <a:solidFill>
                <a:srgbClr val="000066"/>
              </a:solidFill>
              <a:latin typeface="Palatino Linotype" pitchFamily="18" charset="0"/>
            </a:endParaRPr>
          </a:p>
          <a:p>
            <a:pPr algn="r"/>
            <a:r>
              <a:rPr lang="ru-RU" sz="2400" b="1">
                <a:solidFill>
                  <a:srgbClr val="000066"/>
                </a:solidFill>
                <a:latin typeface="Palatino Linotype" pitchFamily="18" charset="0"/>
              </a:rPr>
              <a:t>Народна  мудрість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777875" y="333375"/>
            <a:ext cx="75438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700" b="1" i="1" smtClean="0">
                <a:solidFill>
                  <a:srgbClr val="800000"/>
                </a:solidFill>
                <a:effectLst/>
              </a:rPr>
              <a:t>Не</a:t>
            </a:r>
            <a:r>
              <a:rPr lang="uk-UA" sz="3700" smtClean="0">
                <a:solidFill>
                  <a:srgbClr val="800000"/>
                </a:solidFill>
                <a:effectLst/>
              </a:rPr>
              <a:t>  </a:t>
            </a:r>
            <a:r>
              <a:rPr lang="uk-UA" sz="3700" b="1" i="1" smtClean="0">
                <a:solidFill>
                  <a:srgbClr val="800000"/>
                </a:solidFill>
                <a:effectLst/>
              </a:rPr>
              <a:t>лихословте</a:t>
            </a:r>
            <a:r>
              <a:rPr lang="uk-UA" sz="3700" smtClean="0">
                <a:solidFill>
                  <a:srgbClr val="800000"/>
                </a:solidFill>
                <a:effectLst/>
              </a:rPr>
              <a:t>!!!</a:t>
            </a:r>
            <a:endParaRPr lang="ru-RU" sz="3700" smtClean="0">
              <a:solidFill>
                <a:srgbClr val="800000"/>
              </a:solidFill>
              <a:effectLst/>
            </a:endParaRPr>
          </a:p>
        </p:txBody>
      </p:sp>
      <p:sp>
        <p:nvSpPr>
          <p:cNvPr id="23554" name="Rectangle 4"/>
          <p:cNvSpPr>
            <a:spLocks noGrp="1"/>
          </p:cNvSpPr>
          <p:nvPr>
            <p:ph type="body" sz="half" idx="4294967295"/>
          </p:nvPr>
        </p:nvSpPr>
        <p:spPr bwMode="auto">
          <a:xfrm>
            <a:off x="468313" y="1628775"/>
            <a:ext cx="4824412" cy="44640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Не зли других и сам не злись,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Мы ж гости в этом мире бренном,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И, если что не так сдержись,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Будь умнее – улыбнись!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Холодной думай головой,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Ведь в мире все закономерно: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Зло излученное тобой,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К тебе вернется непременно.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                                   Омар Хайям</a:t>
            </a:r>
          </a:p>
          <a:p>
            <a:endParaRPr lang="ru-RU" sz="2400" b="1" smtClean="0">
              <a:solidFill>
                <a:schemeClr val="bg2"/>
              </a:solidFill>
              <a:effectLst/>
              <a:latin typeface="Book Antiqua" pitchFamily="18" charset="0"/>
            </a:endParaRPr>
          </a:p>
        </p:txBody>
      </p:sp>
      <p:pic>
        <p:nvPicPr>
          <p:cNvPr id="23555" name="Picture 7" descr="C:\Общая\01_Персонал\Лебедева И.В\Презентация_АнтиМат\мат\картинки\mat0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844675"/>
            <a:ext cx="2971800" cy="3836988"/>
          </a:xfr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777875" y="549275"/>
            <a:ext cx="7543800" cy="792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i="1" smtClean="0">
                <a:solidFill>
                  <a:srgbClr val="800000"/>
                </a:solidFill>
                <a:effectLst/>
              </a:rPr>
              <a:t>Як за </a:t>
            </a:r>
            <a:r>
              <a:rPr lang="uk-UA" sz="2800" b="1" i="1" smtClean="0">
                <a:solidFill>
                  <a:srgbClr val="800000"/>
                </a:solidFill>
                <a:effectLst/>
              </a:rPr>
              <a:t>останні 10-15 років змінились якості людей, що Вас оточують</a:t>
            </a:r>
            <a:r>
              <a:rPr lang="uk-UA" sz="2800" b="1" i="1" smtClean="0">
                <a:solidFill>
                  <a:schemeClr val="bg2"/>
                </a:solidFill>
                <a:effectLst/>
              </a:rPr>
              <a:t>?</a:t>
            </a:r>
          </a:p>
        </p:txBody>
      </p:sp>
      <p:graphicFrame>
        <p:nvGraphicFramePr>
          <p:cNvPr id="20617" name="Group 137"/>
          <p:cNvGraphicFramePr>
            <a:graphicFrameLocks noGrp="1"/>
          </p:cNvGraphicFramePr>
          <p:nvPr>
            <p:ph type="body" idx="1"/>
          </p:nvPr>
        </p:nvGraphicFramePr>
        <p:xfrm>
          <a:off x="900113" y="1484313"/>
          <a:ext cx="7488237" cy="4851400"/>
        </p:xfrm>
        <a:graphic>
          <a:graphicData uri="http://schemas.openxmlformats.org/drawingml/2006/table">
            <a:tbl>
              <a:tblPr/>
              <a:tblGrid>
                <a:gridCol w="3481387"/>
                <a:gridCol w="4006850"/>
              </a:tblGrid>
              <a:tr h="576263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Зросли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Зменшились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Цинізм (57 %)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Активність, ініціативність (43 %)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Уміння йти напролом (50 %)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Працелюбство (45 %)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Освіта (37 %)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Освіта (37 %)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Здатність до співпраці (38 %)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Безкорисливість (59 %)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Патріотизм (65 %)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Вірність друзям (52 %)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Доброзичливість (63 %)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Душевність (62 %)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Взаємна довіра (65 %)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Чесність (66 %)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Щирість (67 %)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900113" y="404813"/>
            <a:ext cx="75438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i="1" smtClean="0">
                <a:solidFill>
                  <a:srgbClr val="800000"/>
                </a:solidFill>
                <a:effectLst/>
              </a:rPr>
              <a:t>Вживання  ненормативної  лексики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684213" y="1484313"/>
            <a:ext cx="3311525" cy="3024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у  </a:t>
            </a:r>
            <a:r>
              <a:rPr lang="uk-UA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родині</a:t>
            </a:r>
          </a:p>
          <a:p>
            <a:r>
              <a:rPr lang="uk-UA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на  вулиці</a:t>
            </a:r>
          </a:p>
          <a:p>
            <a:r>
              <a:rPr lang="uk-UA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у транспорті</a:t>
            </a:r>
          </a:p>
          <a:p>
            <a:r>
              <a:rPr lang="uk-UA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заклади навчання</a:t>
            </a:r>
          </a:p>
          <a:p>
            <a:endParaRPr lang="uk-UA" sz="2800" b="1" smtClean="0">
              <a:effectLst/>
              <a:latin typeface="Book Antiqua" pitchFamily="18" charset="0"/>
            </a:endParaRPr>
          </a:p>
        </p:txBody>
      </p:sp>
      <p:pic>
        <p:nvPicPr>
          <p:cNvPr id="25603" name="Picture 4" descr="C:\Общая\01_Персонал\Лебедева И.В\Презентация_АнтиМат\мат\картинки\3-250x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571625"/>
            <a:ext cx="3776663" cy="26431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547813" y="4624388"/>
            <a:ext cx="6985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2"/>
                </a:solidFill>
                <a:latin typeface="Palatino Linotype" pitchFamily="18" charset="0"/>
              </a:rPr>
              <a:t>Лайливі  слова – звична  мова.</a:t>
            </a:r>
          </a:p>
          <a:p>
            <a:pPr algn="ctr"/>
            <a:endParaRPr lang="uk-UA" sz="2800" b="1">
              <a:solidFill>
                <a:schemeClr val="bg2"/>
              </a:solidFill>
              <a:latin typeface="Palatino Linotype" pitchFamily="18" charset="0"/>
            </a:endParaRPr>
          </a:p>
          <a:p>
            <a:pPr algn="ctr"/>
            <a:r>
              <a:rPr lang="uk-UA" sz="2800" b="1">
                <a:solidFill>
                  <a:schemeClr val="bg2"/>
                </a:solidFill>
                <a:latin typeface="Palatino Linotype" pitchFamily="18" charset="0"/>
              </a:rPr>
              <a:t>Їх часто вживають для зв'язки слів</a:t>
            </a:r>
            <a:r>
              <a:rPr lang="uk-UA" sz="2800" b="1" i="1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 bwMode="auto">
          <a:xfrm>
            <a:off x="777875" y="333375"/>
            <a:ext cx="75438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700" b="1" i="1" smtClean="0">
                <a:solidFill>
                  <a:schemeClr val="bg2"/>
                </a:solidFill>
                <a:effectLst/>
              </a:rPr>
              <a:t>     </a:t>
            </a:r>
            <a:r>
              <a:rPr lang="uk-UA" sz="3700" b="1" i="1" smtClean="0">
                <a:solidFill>
                  <a:srgbClr val="800000"/>
                </a:solidFill>
                <a:effectLst/>
              </a:rPr>
              <a:t>Яка людина, така і мова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1619250" y="1268413"/>
            <a:ext cx="5616575" cy="36004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bg2"/>
                </a:solidFill>
                <a:effectLst/>
              </a:rPr>
              <a:t>                            Те, </a:t>
            </a:r>
            <a:r>
              <a:rPr lang="uk-UA" sz="2400" b="1" smtClean="0">
                <a:solidFill>
                  <a:schemeClr val="bg2"/>
                </a:solidFill>
                <a:effectLst/>
              </a:rPr>
              <a:t>що Ви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                        говорите, 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                  в   першу  чергу, 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                 характеризує ВАС.</a:t>
            </a:r>
          </a:p>
          <a:p>
            <a:endParaRPr lang="uk-UA" sz="2400" b="1" smtClean="0">
              <a:solidFill>
                <a:schemeClr val="bg2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endParaRPr lang="uk-UA" sz="2000" b="1" smtClean="0">
              <a:solidFill>
                <a:schemeClr val="bg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Лихослів'я, як і хамство</a:t>
            </a:r>
            <a:r>
              <a:rPr lang="uk-UA" sz="2400" smtClean="0">
                <a:solidFill>
                  <a:schemeClr val="bg2"/>
                </a:solidFill>
                <a:effectLst/>
              </a:rPr>
              <a:t>, - </a:t>
            </a:r>
            <a:r>
              <a:rPr lang="uk-UA" sz="2400" b="1" smtClean="0">
                <a:solidFill>
                  <a:schemeClr val="bg2"/>
                </a:solidFill>
                <a:effectLst/>
              </a:rPr>
              <a:t>зброя невпевнених у собі людей.</a:t>
            </a:r>
          </a:p>
          <a:p>
            <a:endParaRPr lang="ru-RU" sz="2400" b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26627" name="Picture 7" descr="C:\Общая\01_Персонал\Лебедева И.В\Презентация_АнтиМат\картинки\картинки\1256622838_8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2857500" cy="22875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6628" name="Picture 8" descr="C:\Общая\01_Персонал\Лебедева И.В\Презентация_АнтиМат\картинки\картинки\2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96975"/>
            <a:ext cx="2381250" cy="1800225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6629" name="Picture 5" descr="C:\Общая\01_Персонал\Лебедева И.В\Презентация_АнтиМат\картинки\картинки\mt1166926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33825"/>
            <a:ext cx="2016125" cy="27209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827088" y="4724400"/>
            <a:ext cx="5329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Вася – ти дурень = </a:t>
            </a:r>
          </a:p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У мене немає аргументів для доказів своєї точки зору, я визнаю себе неврівноваженим, що не уміє висловити свою думку.</a:t>
            </a:r>
            <a:r>
              <a:rPr lang="uk-UA" sz="2000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777875" y="476250"/>
            <a:ext cx="7543800" cy="649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700" b="1" i="1" smtClean="0">
                <a:solidFill>
                  <a:srgbClr val="800000"/>
                </a:solidFill>
                <a:effectLst/>
              </a:rPr>
              <a:t>Яка людина, така і мова</a:t>
            </a:r>
            <a:endParaRPr lang="ru-RU" sz="3700" b="1" i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27650" name="Rectangle 4"/>
          <p:cNvSpPr>
            <a:spLocks noGrp="1"/>
          </p:cNvSpPr>
          <p:nvPr>
            <p:ph type="body" sz="half" idx="4294967295"/>
          </p:nvPr>
        </p:nvSpPr>
        <p:spPr bwMode="auto">
          <a:xfrm>
            <a:off x="250825" y="1557338"/>
            <a:ext cx="6408738" cy="9350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Брутальність дозволяє 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приховати власну уразливість.</a:t>
            </a:r>
          </a:p>
          <a:p>
            <a:endParaRPr lang="uk-UA" sz="2400" smtClean="0">
              <a:solidFill>
                <a:schemeClr val="bg2"/>
              </a:solidFill>
              <a:effectLst/>
            </a:endParaRPr>
          </a:p>
        </p:txBody>
      </p:sp>
      <p:sp>
        <p:nvSpPr>
          <p:cNvPr id="27651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4427538" y="5300663"/>
            <a:ext cx="4465637" cy="10080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Це свідчення  духовної хвороби людини.</a:t>
            </a:r>
          </a:p>
          <a:p>
            <a:endParaRPr lang="ru-RU" sz="2400" b="1" smtClean="0">
              <a:effectLst/>
            </a:endParaRPr>
          </a:p>
        </p:txBody>
      </p:sp>
      <p:pic>
        <p:nvPicPr>
          <p:cNvPr id="27652" name="Picture 5" descr="C:\Общая\01_Персонал\Лебедева И.В\Презентация_АнтиМат\картинки\картинки\neuverennostvseb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492375"/>
            <a:ext cx="1714500" cy="236061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23850" y="3068638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chemeClr val="bg2"/>
                </a:solidFill>
                <a:latin typeface="Palatino Linotype" pitchFamily="18" charset="0"/>
              </a:rPr>
              <a:t>Груба лайка –  не лише набір неприємностей</a:t>
            </a:r>
            <a:r>
              <a:rPr lang="ru-RU"/>
              <a:t>.</a:t>
            </a:r>
          </a:p>
        </p:txBody>
      </p:sp>
      <p:pic>
        <p:nvPicPr>
          <p:cNvPr id="27654" name="Picture 6" descr="C:\Общая\01_Персонал\Лебедева И.В\Презентация_АнтиМат\картинки\картинки\thumb300_20100615104143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143375"/>
            <a:ext cx="3500438" cy="23225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7655" name="Picture 6" descr="C:\Общая\01_Персонал\Лебедева И.В\Презентация_АнтиМат\картинки\картинки\k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412875"/>
            <a:ext cx="2122488" cy="26003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755650" y="260350"/>
            <a:ext cx="7566025" cy="1008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400" b="1" i="1" smtClean="0">
                <a:solidFill>
                  <a:schemeClr val="bg2"/>
                </a:solidFill>
                <a:effectLst/>
              </a:rPr>
              <a:t/>
            </a:r>
            <a:br>
              <a:rPr lang="uk-UA" sz="2400" b="1" i="1" smtClean="0">
                <a:solidFill>
                  <a:schemeClr val="bg2"/>
                </a:solidFill>
                <a:effectLst/>
              </a:rPr>
            </a:br>
            <a:r>
              <a:rPr lang="uk-UA" sz="2400" b="1" i="1" smtClean="0">
                <a:solidFill>
                  <a:schemeClr val="bg2"/>
                </a:solidFill>
                <a:effectLst/>
              </a:rPr>
              <a:t/>
            </a:r>
            <a:br>
              <a:rPr lang="uk-UA" sz="2400" b="1" i="1" smtClean="0">
                <a:solidFill>
                  <a:schemeClr val="bg2"/>
                </a:solidFill>
                <a:effectLst/>
              </a:rPr>
            </a:br>
            <a:r>
              <a:rPr lang="uk-UA" sz="2400" b="1" i="1" smtClean="0">
                <a:solidFill>
                  <a:schemeClr val="bg2"/>
                </a:solidFill>
                <a:effectLst/>
              </a:rPr>
              <a:t/>
            </a:r>
            <a:br>
              <a:rPr lang="uk-UA" sz="2400" b="1" i="1" smtClean="0">
                <a:solidFill>
                  <a:schemeClr val="bg2"/>
                </a:solidFill>
                <a:effectLst/>
              </a:rPr>
            </a:br>
            <a:r>
              <a:rPr lang="uk-UA" sz="2400" b="1" i="1" smtClean="0">
                <a:solidFill>
                  <a:schemeClr val="bg2"/>
                </a:solidFill>
                <a:effectLst/>
              </a:rPr>
              <a:t/>
            </a:r>
            <a:br>
              <a:rPr lang="uk-UA" sz="2400" b="1" i="1" smtClean="0">
                <a:solidFill>
                  <a:schemeClr val="bg2"/>
                </a:solidFill>
                <a:effectLst/>
              </a:rPr>
            </a:br>
            <a:r>
              <a:rPr lang="uk-UA" sz="2400" b="1" i="1" smtClean="0">
                <a:solidFill>
                  <a:schemeClr val="bg2"/>
                </a:solidFill>
                <a:effectLst/>
              </a:rPr>
              <a:t/>
            </a:r>
            <a:br>
              <a:rPr lang="uk-UA" sz="2400" b="1" i="1" smtClean="0">
                <a:solidFill>
                  <a:schemeClr val="bg2"/>
                </a:solidFill>
                <a:effectLst/>
              </a:rPr>
            </a:br>
            <a:r>
              <a:rPr lang="uk-UA" sz="32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 допомогою ненормативної  лексики намагаються: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1116013" y="1196975"/>
            <a:ext cx="6985000" cy="5184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збільшити емоційність мовлення;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отримати емоційне розрядження;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зганьбити, принизити;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продемонструвати агресію;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продемонструвати відсутність страху;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продемонструвати розкутість, зневажливе ставлення до системи заборон.</a:t>
            </a:r>
          </a:p>
          <a:p>
            <a:pPr>
              <a:buFont typeface="Wingdings" pitchFamily="2" charset="2"/>
              <a:buNone/>
              <a:defRPr/>
            </a:pPr>
            <a:endParaRPr lang="uk-UA" b="1" smtClean="0">
              <a:solidFill>
                <a:schemeClr val="bg2"/>
              </a:solidFill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32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Але насправді демонструють:</a:t>
            </a:r>
          </a:p>
          <a:p>
            <a:pPr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 мізерність лексичного запасу;</a:t>
            </a:r>
          </a:p>
          <a:p>
            <a:pPr>
              <a:defRPr/>
            </a:pPr>
            <a:r>
              <a:rPr lang="uk-UA" b="1" smtClean="0">
                <a:solidFill>
                  <a:schemeClr val="bg2"/>
                </a:solidFill>
                <a:effectLst/>
              </a:rPr>
              <a:t> невміння  висловити свої думки грамотно і лаконічно.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777875" y="404813"/>
            <a:ext cx="75438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Слова – не просто набір звуків, що виражають думку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xfrm>
            <a:off x="539750" y="1628775"/>
            <a:ext cx="4176713" cy="3960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uk-UA" sz="4000" b="1" smtClean="0">
                <a:solidFill>
                  <a:schemeClr val="bg2"/>
                </a:solidFill>
                <a:effectLst/>
              </a:rPr>
              <a:t>Чи такою вже невинною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uk-UA" sz="4000" b="1" smtClean="0">
                <a:solidFill>
                  <a:schemeClr val="bg2"/>
                </a:solidFill>
                <a:effectLst/>
              </a:rPr>
              <a:t>є  ця  шкідлива звичка?</a:t>
            </a:r>
          </a:p>
          <a:p>
            <a:endParaRPr lang="uk-UA" sz="4000" b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29699" name="Picture 2" descr="C:\Общая\01_Персонал\Лебедева И.В\Презентация_АнтиМат\мат\картинки\F200912291631081524656273.jpg"/>
          <p:cNvPicPr>
            <a:picLocks noChangeAspect="1" noChangeArrowheads="1"/>
          </p:cNvPicPr>
          <p:nvPr/>
        </p:nvPicPr>
        <p:blipFill>
          <a:blip r:embed="rId2" cstate="print"/>
          <a:srcRect t="18597"/>
          <a:stretch>
            <a:fillRect/>
          </a:stretch>
        </p:blipFill>
        <p:spPr bwMode="auto">
          <a:xfrm>
            <a:off x="5435600" y="1557338"/>
            <a:ext cx="3368675" cy="2209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9700" name="Picture 4" descr="C:\Общая\01_Персонал\Лебедева И.В\Презентация_АнтиМат\мат\картинки\x_b422df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005263"/>
            <a:ext cx="2592388" cy="257968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827088" y="765175"/>
            <a:ext cx="7632700" cy="49688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b="1" dirty="0" smtClean="0">
              <a:solidFill>
                <a:srgbClr val="000099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dirty="0" smtClean="0">
                <a:solidFill>
                  <a:srgbClr val="000099"/>
                </a:solidFill>
                <a:effectLst/>
              </a:rPr>
              <a:t>Мета</a:t>
            </a:r>
            <a:r>
              <a:rPr lang="uk-UA" sz="2800" b="1" dirty="0" smtClean="0">
                <a:solidFill>
                  <a:srgbClr val="000099"/>
                </a:solidFill>
                <a:effectLst/>
              </a:rPr>
              <a:t>: поширити знання учнів про лихослів’я; познайомити  з впливом лихослів’я на здоров’я та особистість; формувати стійку відразу до ненормованої лексики, негативне відношення до згубних звичок; надихнути до морального саморозвитку та самовдосконалення. </a:t>
            </a:r>
            <a:endParaRPr lang="en-US" sz="2800" b="1" dirty="0" smtClean="0">
              <a:solidFill>
                <a:srgbClr val="000099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uk-UA" sz="2800" b="1" dirty="0" smtClean="0">
              <a:solidFill>
                <a:srgbClr val="000099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smtClean="0">
                <a:solidFill>
                  <a:srgbClr val="000099"/>
                </a:solidFill>
                <a:effectLst/>
              </a:rPr>
              <a:t>Форма проведення</a:t>
            </a:r>
            <a:r>
              <a:rPr lang="uk-UA" sz="2800" b="1" smtClean="0">
                <a:solidFill>
                  <a:srgbClr val="000099"/>
                </a:solidFill>
                <a:effectLst/>
              </a:rPr>
              <a:t>: виховна </a:t>
            </a:r>
            <a:r>
              <a:rPr lang="uk-UA" sz="2800" b="1" smtClean="0">
                <a:solidFill>
                  <a:srgbClr val="000099"/>
                </a:solidFill>
                <a:effectLst/>
              </a:rPr>
              <a:t>година</a:t>
            </a:r>
            <a:endParaRPr lang="ru-RU" sz="2800" b="1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539750" y="685800"/>
            <a:ext cx="7993063" cy="3657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smtClean="0">
                <a:solidFill>
                  <a:schemeClr val="bg2"/>
                </a:solidFill>
                <a:effectLst/>
              </a:rPr>
              <a:t>   </a:t>
            </a:r>
            <a:r>
              <a:rPr lang="uk-UA" sz="3200" b="1" smtClean="0">
                <a:solidFill>
                  <a:schemeClr val="bg2"/>
                </a:solidFill>
                <a:effectLst/>
              </a:rPr>
              <a:t>За оцінками експертів,  95 %  бійок, що призводять до вбивств, починаються з необережно сказаного слова.</a:t>
            </a:r>
          </a:p>
          <a:p>
            <a:pPr>
              <a:lnSpc>
                <a:spcPct val="90000"/>
              </a:lnSpc>
            </a:pPr>
            <a:endParaRPr lang="uk-UA" sz="3200" b="1" smtClean="0">
              <a:solidFill>
                <a:schemeClr val="bg2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smtClean="0">
                <a:solidFill>
                  <a:schemeClr val="bg2"/>
                </a:solidFill>
                <a:effectLst/>
              </a:rPr>
              <a:t>  Матюки</a:t>
            </a:r>
            <a:r>
              <a:rPr lang="uk-UA" sz="3200" smtClean="0">
                <a:solidFill>
                  <a:schemeClr val="bg2"/>
                </a:solidFill>
                <a:effectLst/>
              </a:rPr>
              <a:t> </a:t>
            </a:r>
            <a:r>
              <a:rPr lang="uk-UA" sz="3200" b="1" smtClean="0">
                <a:solidFill>
                  <a:schemeClr val="bg2"/>
                </a:solidFill>
                <a:effectLst/>
              </a:rPr>
              <a:t>дотепер залишаються небезпечними для життя.</a:t>
            </a:r>
          </a:p>
          <a:p>
            <a:pPr>
              <a:lnSpc>
                <a:spcPct val="90000"/>
              </a:lnSpc>
            </a:pPr>
            <a:endParaRPr lang="uk-UA" sz="3200" smtClean="0">
              <a:solidFill>
                <a:schemeClr val="bg2"/>
              </a:solidFill>
              <a:effectLst/>
            </a:endParaRPr>
          </a:p>
        </p:txBody>
      </p:sp>
      <p:pic>
        <p:nvPicPr>
          <p:cNvPr id="30722" name="Picture 5" descr="C:\Общая\01_Персонал\Лебедева И.В\Презентация_АнтиМат\Новая папка\00pwcceb.jpg"/>
          <p:cNvPicPr>
            <a:picLocks noChangeAspect="1" noChangeArrowheads="1"/>
          </p:cNvPicPr>
          <p:nvPr/>
        </p:nvPicPr>
        <p:blipFill>
          <a:blip r:embed="rId2" cstate="print"/>
          <a:srcRect b="3230"/>
          <a:stretch>
            <a:fillRect/>
          </a:stretch>
        </p:blipFill>
        <p:spPr bwMode="auto">
          <a:xfrm>
            <a:off x="1214438" y="4286250"/>
            <a:ext cx="3319462" cy="21431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0723" name="Picture 2" descr="C:\Общая\01_Персонал\Лебедева И.В\Презентация_АнтиМат\картинки\1_VIEW~1.JPG"/>
          <p:cNvPicPr>
            <a:picLocks noChangeAspect="1" noChangeArrowheads="1"/>
          </p:cNvPicPr>
          <p:nvPr/>
        </p:nvPicPr>
        <p:blipFill>
          <a:blip r:embed="rId3" cstate="print"/>
          <a:srcRect t="3191"/>
          <a:stretch>
            <a:fillRect/>
          </a:stretch>
        </p:blipFill>
        <p:spPr bwMode="auto">
          <a:xfrm>
            <a:off x="5286375" y="4286250"/>
            <a:ext cx="2928938" cy="216693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827088" y="260350"/>
            <a:ext cx="7494587" cy="8651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smtClean="0">
                <a:solidFill>
                  <a:schemeClr val="bg2"/>
                </a:solidFill>
                <a:effectLst/>
              </a:rPr>
              <a:t>Лихослів'я  наносить шкоду не тільки духовному, але й фізичному здоров*ю людини</a:t>
            </a:r>
          </a:p>
        </p:txBody>
      </p:sp>
      <p:pic>
        <p:nvPicPr>
          <p:cNvPr id="31746" name="Picture 4" descr="C:\Общая\01_Персонал\Лебедева И.В\Презентация_АнтиМат\картинки\картинки\dna47_3_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657600" cy="2771775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4572000" y="1557338"/>
            <a:ext cx="41767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800000"/>
                </a:solidFill>
                <a:latin typeface="Palatino Linotype" pitchFamily="18" charset="0"/>
              </a:rPr>
              <a:t>ДНК здатна сприймати </a:t>
            </a:r>
          </a:p>
          <a:p>
            <a:pPr algn="ctr"/>
            <a:r>
              <a:rPr lang="uk-UA" sz="2800" b="1" i="1">
                <a:solidFill>
                  <a:srgbClr val="800000"/>
                </a:solidFill>
                <a:latin typeface="Palatino Linotype" pitchFamily="18" charset="0"/>
              </a:rPr>
              <a:t>людську мову  і текст </a:t>
            </a:r>
          </a:p>
          <a:p>
            <a:pPr algn="ctr"/>
            <a:r>
              <a:rPr lang="uk-UA" sz="2800" b="1" i="1">
                <a:solidFill>
                  <a:srgbClr val="800000"/>
                </a:solidFill>
                <a:latin typeface="Palatino Linotype" pitchFamily="18" charset="0"/>
              </a:rPr>
              <a:t>електромагнітними каналами</a:t>
            </a:r>
            <a:r>
              <a:rPr lang="ru-RU" sz="2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900113" y="486886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chemeClr val="bg2"/>
                </a:solidFill>
                <a:latin typeface="Palatino Linotype" pitchFamily="18" charset="0"/>
              </a:rPr>
              <a:t>Одні повідомлення оздоровлюють гени, інші – травмують, подібно радіації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187450" y="404813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100" b="1" i="1" smtClean="0">
                <a:solidFill>
                  <a:srgbClr val="800000"/>
                </a:solidFill>
                <a:effectLst/>
              </a:rPr>
              <a:t>Слова – це вібрації природи</a:t>
            </a:r>
          </a:p>
        </p:txBody>
      </p:sp>
      <p:sp>
        <p:nvSpPr>
          <p:cNvPr id="32770" name="Rectangle 7"/>
          <p:cNvSpPr>
            <a:spLocks noGrp="1"/>
          </p:cNvSpPr>
          <p:nvPr>
            <p:ph type="body" idx="4294967295"/>
          </p:nvPr>
        </p:nvSpPr>
        <p:spPr bwMode="auto">
          <a:xfrm>
            <a:off x="2987675" y="1844675"/>
            <a:ext cx="5832475" cy="42497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uk-UA" sz="2800" b="1" i="1" smtClean="0">
                <a:solidFill>
                  <a:schemeClr val="bg2"/>
                </a:solidFill>
                <a:effectLst/>
              </a:rPr>
              <a:t>« Слова – це вібрації природи. </a:t>
            </a:r>
          </a:p>
          <a:p>
            <a:pPr algn="r">
              <a:buFont typeface="Wingdings" pitchFamily="2" charset="2"/>
              <a:buNone/>
            </a:pPr>
            <a:endParaRPr lang="uk-UA" sz="2800" b="1" i="1" smtClean="0">
              <a:solidFill>
                <a:schemeClr val="bg2"/>
              </a:solidFill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uk-UA" sz="2800" b="1" i="1" smtClean="0">
                <a:solidFill>
                  <a:schemeClr val="bg2"/>
                </a:solidFill>
                <a:effectLst/>
              </a:rPr>
              <a:t>Отже, красиві слова створюють красиву  природу, потворні слова створюють  потворну природу, і це є основою Всесвіту" </a:t>
            </a:r>
            <a:br>
              <a:rPr lang="uk-UA" sz="2800" b="1" i="1" smtClean="0">
                <a:solidFill>
                  <a:schemeClr val="bg2"/>
                </a:solidFill>
                <a:effectLst/>
              </a:rPr>
            </a:br>
            <a:r>
              <a:rPr lang="uk-UA" sz="2800" b="1" i="1" smtClean="0">
                <a:solidFill>
                  <a:schemeClr val="bg2"/>
                </a:solidFill>
                <a:effectLst/>
              </a:rPr>
              <a:t>                                                         Масару Емото</a:t>
            </a:r>
          </a:p>
        </p:txBody>
      </p:sp>
      <p:pic>
        <p:nvPicPr>
          <p:cNvPr id="32771" name="Picture 2" descr="C:\Общая\01_Персонал\Лебедева И.В\Презентация_АнтиМат\исследования Масару Эмото\em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2071688" cy="166846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8" name="Picture 2" descr="J:\Новая папка\voda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01" y="4138290"/>
            <a:ext cx="2376263" cy="18722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777875" y="620713"/>
            <a:ext cx="7543800" cy="7207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i="1" smtClean="0">
                <a:solidFill>
                  <a:srgbClr val="800000"/>
                </a:solidFill>
                <a:effectLst/>
              </a:rPr>
              <a:t>У XX столітті японський вчений </a:t>
            </a:r>
            <a:br>
              <a:rPr lang="uk-UA" sz="2800" b="1" i="1" smtClean="0">
                <a:solidFill>
                  <a:srgbClr val="800000"/>
                </a:solidFill>
                <a:effectLst/>
              </a:rPr>
            </a:br>
            <a:r>
              <a:rPr lang="uk-UA" sz="2800" b="1" i="1" smtClean="0">
                <a:solidFill>
                  <a:srgbClr val="800000"/>
                </a:solidFill>
                <a:effectLst/>
              </a:rPr>
              <a:t>Масару Емото науково довів:</a:t>
            </a:r>
          </a:p>
        </p:txBody>
      </p:sp>
      <p:sp>
        <p:nvSpPr>
          <p:cNvPr id="33794" name="Rectangle 6"/>
          <p:cNvSpPr>
            <a:spLocks noGrp="1"/>
          </p:cNvSpPr>
          <p:nvPr>
            <p:ph type="body" idx="4294967295"/>
          </p:nvPr>
        </p:nvSpPr>
        <p:spPr bwMode="auto">
          <a:xfrm>
            <a:off x="1692275" y="1557338"/>
            <a:ext cx="6983413" cy="396081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Вода не тільки сприймає інформацію,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але може змінюватися під впливом слова і навіть думки.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За допомогою новітнього обладнання він зміг заморозити і сфотографувати воду під мікроскопом.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На фото предстали в основному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кристали різної форми і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чіткості —  дуже схожі на сніжинки.</a:t>
            </a:r>
          </a:p>
          <a:p>
            <a:pPr algn="ctr">
              <a:lnSpc>
                <a:spcPct val="80000"/>
              </a:lnSpc>
            </a:pPr>
            <a:endParaRPr lang="uk-UA" sz="2400" b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33795" name="Picture 3" descr="J:\Новая папка\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1928813" cy="24114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684213" y="404813"/>
            <a:ext cx="7543800" cy="863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4100" b="1" i="1" smtClean="0">
                <a:solidFill>
                  <a:srgbClr val="800000"/>
                </a:solidFill>
                <a:effectLst/>
              </a:rPr>
              <a:t>Слова - це вібрації природи</a:t>
            </a:r>
            <a:endParaRPr lang="ru-RU" sz="4100" b="1" i="1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34818" name="Picture 4" descr="C:\Общая\01_Персонал\Лебедева И.В\Презентация_АнтиМат\исследования Масару Эмото\Озерная вода до буддийской молитвы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3671887" cy="2568575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4819" name="Picture 5" descr="C:\Общая\01_Персонал\Лебедева И.В\Презентация_АнтиМат\исследования Масару Эмото\Озерная вода после буддийской молит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500313"/>
            <a:ext cx="2843212" cy="33877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611188" y="1927225"/>
            <a:ext cx="578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bg2"/>
                </a:solidFill>
                <a:latin typeface="Palatino Linotype" pitchFamily="18" charset="0"/>
              </a:rPr>
              <a:t>Озерна вода до буддійської молитви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 rot="10800000" flipV="1">
            <a:off x="2349500" y="6015038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2"/>
                </a:solidFill>
                <a:latin typeface="Palatino Linotype" pitchFamily="18" charset="0"/>
              </a:rPr>
              <a:t>Озерна вода після буддійської молитви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042988" y="333375"/>
            <a:ext cx="7543800" cy="7064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i="1" smtClean="0">
                <a:solidFill>
                  <a:srgbClr val="800000"/>
                </a:solidFill>
                <a:effectLst/>
              </a:rPr>
              <a:t>Воді  можна показувати слова…</a:t>
            </a:r>
          </a:p>
        </p:txBody>
      </p:sp>
      <p:sp>
        <p:nvSpPr>
          <p:cNvPr id="35842" name="Rectangle 6"/>
          <p:cNvSpPr>
            <a:spLocks noGrp="1"/>
          </p:cNvSpPr>
          <p:nvPr>
            <p:ph type="body" idx="4294967295"/>
          </p:nvPr>
        </p:nvSpPr>
        <p:spPr bwMode="auto">
          <a:xfrm>
            <a:off x="3348038" y="1268413"/>
            <a:ext cx="4881562" cy="49688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2400" b="1" smtClean="0">
                <a:solidFill>
                  <a:schemeClr val="bg2"/>
                </a:solidFill>
                <a:effectLst/>
              </a:rPr>
              <a:t>Аркуш паперу з надрукованими на ньому словами – «любов і вдячність» огортали  навколо пляшки з водою.</a:t>
            </a:r>
          </a:p>
          <a:p>
            <a:r>
              <a:rPr lang="uk-UA" sz="2400" b="1" smtClean="0">
                <a:solidFill>
                  <a:schemeClr val="bg2"/>
                </a:solidFill>
                <a:effectLst/>
              </a:rPr>
              <a:t>Утворився кристал досконалої форми. </a:t>
            </a:r>
          </a:p>
          <a:p>
            <a:r>
              <a:rPr lang="uk-UA" sz="2400" b="1" smtClean="0">
                <a:solidFill>
                  <a:schemeClr val="bg2"/>
                </a:solidFill>
                <a:effectLst/>
              </a:rPr>
              <a:t>Це указує на те, що любов і вдячність є основою життя…</a:t>
            </a:r>
          </a:p>
          <a:p>
            <a:endParaRPr lang="uk-UA" sz="2400" b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35843" name="Picture 2" descr="C:\Общая\01_Персонал\Лебедева И.В\Презентация_АнтиМат\исследования Масару Эмото\Любовь и признатель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2428875" cy="25288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5844" name="Picture 2" descr="J:\Новая папка\voda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437063"/>
            <a:ext cx="1827212" cy="1714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042988" y="476250"/>
            <a:ext cx="7543800" cy="6492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i="1" smtClean="0">
                <a:solidFill>
                  <a:srgbClr val="800000"/>
                </a:solidFill>
                <a:effectLst/>
              </a:rPr>
              <a:t>Воді  можна показувати</a:t>
            </a:r>
            <a:r>
              <a:rPr lang="uk-UA" sz="3600" b="1" i="1" smtClean="0">
                <a:solidFill>
                  <a:schemeClr val="bg2"/>
                </a:solidFill>
                <a:effectLst/>
              </a:rPr>
              <a:t> слова …</a:t>
            </a:r>
            <a:endParaRPr lang="ru-RU" sz="3600" b="1" i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36866" name="Picture 2" descr="C:\Общая\01_Персонал\Лебедева И.В\Презентация_АнтиМат\исследования Масару Эмото\спасибо по_итальянски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2352675" cy="1943100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6867" name="Picture 3" descr="C:\Общая\01_Персонал\Лебедева И.В\Презентация_АнтиМат\исследования Масару Эмото\спасибо по_китайс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00213"/>
            <a:ext cx="2343150" cy="192881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6868" name="Picture 4" descr="C:\Общая\01_Персонал\Лебедева И.В\Презентация_АнтиМат\исследования Масару Эмото\спасибо по_немец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714500"/>
            <a:ext cx="2343150" cy="1928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6869" name="Picture 5" descr="C:\Общая\01_Персонал\Лебедева И.В\Презентация_АнтиМат\исследования Масару Эмото\спасибо по_французс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221163"/>
            <a:ext cx="2324100" cy="19335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6870" name="Picture 6" descr="C:\Общая\01_Персонал\Лебедева И.В\Презентация_АнтиМат\исследования Масару Эмото\Спасибо по_японс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221163"/>
            <a:ext cx="2343150" cy="192881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6871" name="Rectangle 12"/>
          <p:cNvSpPr>
            <a:spLocks noChangeArrowheads="1"/>
          </p:cNvSpPr>
          <p:nvPr/>
        </p:nvSpPr>
        <p:spPr bwMode="auto">
          <a:xfrm rot="10800000" flipV="1">
            <a:off x="395288" y="3789363"/>
            <a:ext cx="269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“Дякую” італійською</a:t>
            </a: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3348038" y="37893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«Дякую» китайською</a:t>
            </a:r>
          </a:p>
        </p:txBody>
      </p:sp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6443663" y="3724275"/>
            <a:ext cx="2528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«Дякую» німецькою</a:t>
            </a:r>
          </a:p>
        </p:txBody>
      </p:sp>
      <p:sp>
        <p:nvSpPr>
          <p:cNvPr id="36874" name="Rectangle 15"/>
          <p:cNvSpPr>
            <a:spLocks noChangeArrowheads="1"/>
          </p:cNvSpPr>
          <p:nvPr/>
        </p:nvSpPr>
        <p:spPr bwMode="auto">
          <a:xfrm>
            <a:off x="1979613" y="6316663"/>
            <a:ext cx="284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«Дякую» французькою</a:t>
            </a:r>
          </a:p>
        </p:txBody>
      </p:sp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5364163" y="6316663"/>
            <a:ext cx="2544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«Дякую» японською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042988" y="549275"/>
            <a:ext cx="7543800" cy="5762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i="1" smtClean="0">
                <a:solidFill>
                  <a:srgbClr val="800000"/>
                </a:solidFill>
                <a:effectLst/>
              </a:rPr>
              <a:t>Воді  можна показувати слова ….</a:t>
            </a:r>
            <a:endParaRPr lang="ru-RU" sz="3200" b="1" i="1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37890" name="Picture 2" descr="C:\Общая\01_Персонал\Лебедева И.В\Презентация_АнтиМат\исследования Масару Эмото\Я убью тебя(по_японски)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12875"/>
            <a:ext cx="2857500" cy="2160588"/>
          </a:xfr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7891" name="Picture 3" descr="C:\Общая\01_Персонал\Лебедева И.В\Презентация_АнтиМат\исследования Масару Эмото\Ангел (по_японски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89363"/>
            <a:ext cx="3078162" cy="2143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7892" name="Picture 4" descr="C:\Общая\01_Персонал\Лебедева И.В\Презентация_АнтиМат\исследования Масару Эмото\Дьявол (по-японски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89363"/>
            <a:ext cx="3059113" cy="2143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5867400" y="2190750"/>
            <a:ext cx="330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Я уб'ю тебе (японською</a:t>
            </a:r>
            <a:r>
              <a:rPr lang="ru-RU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187450" y="6092825"/>
            <a:ext cx="261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Ангел (японською)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5219700" y="6092825"/>
            <a:ext cx="281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Диявол (японською)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557338"/>
            <a:ext cx="3681412" cy="3887787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7171" name="Рисунок 10" descr="Озерная вода после буддийской молит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731838"/>
            <a:ext cx="3600450" cy="3937000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108090" y="476672"/>
            <a:ext cx="49552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Вода до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молитви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941168"/>
            <a:ext cx="360707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Вода </a:t>
            </a:r>
            <a:r>
              <a:rPr lang="ru-RU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після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молитви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042988" y="476250"/>
            <a:ext cx="7543800" cy="6492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i="1" smtClean="0">
                <a:solidFill>
                  <a:srgbClr val="800000"/>
                </a:solidFill>
                <a:effectLst/>
              </a:rPr>
              <a:t>Злість  руйнує</a:t>
            </a:r>
          </a:p>
        </p:txBody>
      </p:sp>
      <p:sp>
        <p:nvSpPr>
          <p:cNvPr id="39938" name="Rectangle 7"/>
          <p:cNvSpPr>
            <a:spLocks noGrp="1"/>
          </p:cNvSpPr>
          <p:nvPr>
            <p:ph type="body" idx="4294967295"/>
          </p:nvPr>
        </p:nvSpPr>
        <p:spPr bwMode="auto">
          <a:xfrm>
            <a:off x="827088" y="1341438"/>
            <a:ext cx="7848600" cy="45212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  Ще один цікавий експеримент Масару Емото: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у три скляні банки помістили рис, залили його водою і щодня протягом місяця говорили «дякую» одній банці, «ти дура» - другій, а на третю не звертали увагу. </a:t>
            </a:r>
          </a:p>
          <a:p>
            <a:pPr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	   Через місяць рис, банці якої виявляли вдячність, почав бродити, даючи сильний приємний запах, рис із другої банки почорнів, а той, на якого не звертали уваги, почав загнивати. </a:t>
            </a:r>
          </a:p>
          <a:p>
            <a:pPr algn="just">
              <a:buFont typeface="Wingdings" pitchFamily="2" charset="2"/>
              <a:buNone/>
            </a:pPr>
            <a:r>
              <a:rPr lang="ru-RU" sz="2200" smtClean="0">
                <a:effectLst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24300" y="2800350"/>
            <a:ext cx="49688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chemeClr val="bg2"/>
                </a:solidFill>
                <a:latin typeface="Book Antiqua" pitchFamily="18" charset="0"/>
              </a:rPr>
              <a:t>Лихослів’я – це ознака обмеженого словарного запасу або невміння виражати свої думки, а інколи це і те, й інше.</a:t>
            </a:r>
            <a:endParaRPr lang="ru-RU" sz="3200" b="1" dirty="0">
              <a:solidFill>
                <a:schemeClr val="bg2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http://siver.com.ua/_nw/35/58873541.jpg"/>
          <p:cNvPicPr>
            <a:picLocks noChangeAspect="1" noChangeArrowheads="1"/>
          </p:cNvPicPr>
          <p:nvPr/>
        </p:nvPicPr>
        <p:blipFill>
          <a:blip r:embed="rId2" cstate="print"/>
          <a:srcRect b="9627"/>
          <a:stretch>
            <a:fillRect/>
          </a:stretch>
        </p:blipFill>
        <p:spPr bwMode="auto">
          <a:xfrm>
            <a:off x="539750" y="333375"/>
            <a:ext cx="3240088" cy="3382963"/>
          </a:xfrm>
          <a:prstGeom prst="rect">
            <a:avLst/>
          </a:prstGeom>
          <a:noFill/>
          <a:ln w="9525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15" name="Picture 2" descr="C:\Общая\01_Персонал\Лебедева И.В\мат\картинки\big_8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3424237" cy="22082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3316" name="Picture 2" descr="C:\Общая\01_Персонал\Лебедева И.В\Презентация_АнтиМат\мат\картинки\img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0350"/>
            <a:ext cx="2381250" cy="22955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100" b="1" i="1" smtClean="0">
                <a:solidFill>
                  <a:srgbClr val="800000"/>
                </a:solidFill>
                <a:effectLst/>
              </a:rPr>
              <a:t>Злість  руйнує</a:t>
            </a:r>
            <a:endParaRPr lang="ru-RU" sz="4100" b="1" i="1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40962" name="Picture 2" descr="C:\Общая\01_Персонал\Лебедева И.В\Презентация_АнтиМат\исследования Масару Эмото\Вода кот говорили спасибо  в течение месяца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1944688" cy="2447925"/>
          </a:xfr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0963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3995738" y="1557338"/>
            <a:ext cx="4484687" cy="504031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</a:rPr>
              <a:t>        </a:t>
            </a:r>
            <a:r>
              <a:rPr lang="uk-UA" sz="2400" b="1" smtClean="0">
                <a:solidFill>
                  <a:schemeClr val="bg2"/>
                </a:solidFill>
                <a:effectLst/>
              </a:rPr>
              <a:t>Масару Емото вважає, що цей експеримент підносить дуже важливий урок, який показує, як важливо турбуватися про людей, дарувати їм увагу, говорити з ними.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</a:rPr>
              <a:t>      Байдужість, ненависть, гнів і навіть роздратування руйнуюче діють не тільки на іншу людину, але мають і зворотній  зв'язок. </a:t>
            </a:r>
            <a:br>
              <a:rPr lang="uk-UA" sz="2400" b="1" smtClean="0">
                <a:solidFill>
                  <a:schemeClr val="bg2"/>
                </a:solidFill>
                <a:effectLst/>
              </a:rPr>
            </a:br>
            <a:endParaRPr lang="uk-UA" sz="2400" b="1" smtClean="0">
              <a:solidFill>
                <a:schemeClr val="bg2"/>
              </a:solidFill>
              <a:effectLst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-6350" y="4062413"/>
            <a:ext cx="3941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Вода, якій протягом </a:t>
            </a:r>
          </a:p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місяця говорили </a:t>
            </a:r>
          </a:p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«дякую» утворила </a:t>
            </a:r>
          </a:p>
          <a:p>
            <a:pPr algn="ctr"/>
            <a:r>
              <a:rPr lang="uk-UA" sz="2000" b="1">
                <a:solidFill>
                  <a:schemeClr val="bg2"/>
                </a:solidFill>
                <a:latin typeface="Palatino Linotype" pitchFamily="18" charset="0"/>
              </a:rPr>
              <a:t>красиві шестикутні кристали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5851525" cy="719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i="1" smtClean="0">
                <a:solidFill>
                  <a:srgbClr val="800000"/>
                </a:solidFill>
                <a:effectLst/>
              </a:rPr>
              <a:t>Злість  </a:t>
            </a:r>
            <a:r>
              <a:rPr lang="en-US" sz="4000" b="1" i="1" smtClean="0">
                <a:solidFill>
                  <a:srgbClr val="800000"/>
                </a:solidFill>
                <a:effectLst/>
              </a:rPr>
              <a:t> </a:t>
            </a:r>
            <a:r>
              <a:rPr lang="uk-UA" sz="4000" b="1" i="1" smtClean="0">
                <a:solidFill>
                  <a:srgbClr val="800000"/>
                </a:solidFill>
                <a:effectLst/>
              </a:rPr>
              <a:t>руйнує</a:t>
            </a:r>
            <a:endParaRPr lang="ru-RU" sz="4000" b="1" i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xfrm>
            <a:off x="395288" y="1196975"/>
            <a:ext cx="5905500" cy="44497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uk-UA" sz="2800" b="1" smtClean="0">
                <a:solidFill>
                  <a:schemeClr val="bg2"/>
                </a:solidFill>
                <a:effectLst/>
              </a:rPr>
              <a:t>   Той, хто злиться і проклинає, забруднює, в першу чергу, свій власний організм, що на 80% складається з води, і «програмує» себе на хвороби, - вважає австрійський дослідник Аллоїс Груббер.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</a:rPr>
              <a:t/>
            </a:r>
            <a:br>
              <a:rPr lang="ru-RU" sz="2800" smtClean="0">
                <a:effectLst/>
              </a:rPr>
            </a:br>
            <a:endParaRPr lang="ru-RU" sz="2800" smtClean="0">
              <a:effectLst/>
            </a:endParaRPr>
          </a:p>
        </p:txBody>
      </p:sp>
      <p:pic>
        <p:nvPicPr>
          <p:cNvPr id="41987" name="Picture 4" descr="C:\Общая\01_Персонал\Лебедева И.В\Презентация_АнтиМат\мат\картинки\sw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549275"/>
            <a:ext cx="2840038" cy="23272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988" name="Picture 3" descr="C:\Общая\01_Персонал\Лебедева И.В\Презентация_АнтиМат\мат\картинки\6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933825"/>
            <a:ext cx="3071812" cy="2540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3814762" cy="4248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smtClean="0">
                <a:effectLst/>
              </a:rPr>
              <a:t> </a:t>
            </a:r>
            <a:r>
              <a:rPr lang="uk-UA" sz="28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Лихослів'я негативно впливає не тільки на здоров*я тих, хто лихословить, але і тих, хто вимушений слухати лайку. </a:t>
            </a:r>
          </a:p>
          <a:p>
            <a:endParaRPr lang="uk-UA" sz="2800" b="1" smtClean="0">
              <a:solidFill>
                <a:schemeClr val="bg2"/>
              </a:solidFill>
              <a:effectLst/>
              <a:latin typeface="Book Antiqua" pitchFamily="18" charset="0"/>
            </a:endParaRP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404813"/>
            <a:ext cx="7543800" cy="649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i="1" smtClean="0">
                <a:solidFill>
                  <a:srgbClr val="800000"/>
                </a:solidFill>
                <a:effectLst/>
              </a:rPr>
              <a:t>Вплив   лихослів'я</a:t>
            </a:r>
            <a:endParaRPr lang="ru-RU" sz="4000" b="1" i="1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43011" name="Picture 4" descr="C:\Общая\01_Персонал\Лебедева И.В\Презентация_АнтиМат\мат\картинки\14987.jpg"/>
          <p:cNvPicPr>
            <a:picLocks noChangeAspect="1" noChangeArrowheads="1"/>
          </p:cNvPicPr>
          <p:nvPr/>
        </p:nvPicPr>
        <p:blipFill>
          <a:blip r:embed="rId2" cstate="print"/>
          <a:srcRect b="6879"/>
          <a:stretch>
            <a:fillRect/>
          </a:stretch>
        </p:blipFill>
        <p:spPr bwMode="auto">
          <a:xfrm>
            <a:off x="4572000" y="1844675"/>
            <a:ext cx="4265613" cy="4071938"/>
          </a:xfrm>
          <a:prstGeom prst="rect">
            <a:avLst/>
          </a:prstGeom>
          <a:noFill/>
          <a:ln w="412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1116013" y="404813"/>
            <a:ext cx="75438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700" b="1" i="1" smtClean="0">
                <a:solidFill>
                  <a:srgbClr val="800000"/>
                </a:solidFill>
                <a:effectLst/>
              </a:rPr>
              <a:t>Цікаве  спостереження</a:t>
            </a:r>
            <a:endParaRPr lang="ru-RU" sz="3700" b="1" i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5688012" cy="345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200" b="1" smtClean="0">
                <a:effectLst/>
              </a:rPr>
              <a:t>   </a:t>
            </a:r>
            <a:r>
              <a:rPr lang="uk-UA" sz="3200" b="1" smtClean="0">
                <a:solidFill>
                  <a:schemeClr val="bg2"/>
                </a:solidFill>
                <a:effectLst/>
              </a:rPr>
              <a:t>У тих країнах, у національних мовах яких відсутня лайка, що указує на дітородні органи, не виявлено захворювань Дауна і ДЦП.</a:t>
            </a:r>
            <a:endParaRPr lang="uk-UA" sz="2900" b="1" smtClean="0">
              <a:solidFill>
                <a:schemeClr val="bg2"/>
              </a:solidFill>
              <a:effectLst/>
            </a:endParaRPr>
          </a:p>
          <a:p>
            <a:endParaRPr lang="uk-UA" b="1" smtClean="0">
              <a:solidFill>
                <a:schemeClr val="bg2"/>
              </a:solidFill>
              <a:effectLst/>
            </a:endParaRPr>
          </a:p>
        </p:txBody>
      </p:sp>
      <p:pic>
        <p:nvPicPr>
          <p:cNvPr id="44035" name="Picture 5" descr="C:\Общая\01_Персонал\Лебедева И.В\Презентация_АнтиМат\картинки\картинки\27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052513"/>
            <a:ext cx="1681163" cy="19510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4036" name="Picture 8" descr="C:\Общая\01_Персонал\Лебедева И.В\Презентация_АнтиМат\картинки\картинки\умит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857625"/>
            <a:ext cx="1755775" cy="2286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4037" name="Picture 6" descr="C:\Общая\01_Персонал\Лебедева И.В\Презентация_АнтиМат\картинки\картинки\дцп.JPG"/>
          <p:cNvPicPr>
            <a:picLocks noChangeAspect="1" noChangeArrowheads="1"/>
          </p:cNvPicPr>
          <p:nvPr/>
        </p:nvPicPr>
        <p:blipFill>
          <a:blip r:embed="rId4" cstate="print"/>
          <a:srcRect l="32289" t="7536" r="11737"/>
          <a:stretch>
            <a:fillRect/>
          </a:stretch>
        </p:blipFill>
        <p:spPr bwMode="auto">
          <a:xfrm>
            <a:off x="2268538" y="4581525"/>
            <a:ext cx="1628775" cy="178593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4038" name="Picture 7" descr="C:\Общая\01_Персонал\Лебедева И.В\Презентация_АнтиМат\картинки\картинки\синдром Дауна1.jpg"/>
          <p:cNvPicPr>
            <a:picLocks noChangeAspect="1" noChangeArrowheads="1"/>
          </p:cNvPicPr>
          <p:nvPr/>
        </p:nvPicPr>
        <p:blipFill>
          <a:blip r:embed="rId5" cstate="print"/>
          <a:srcRect t="7181" b="3528"/>
          <a:stretch>
            <a:fillRect/>
          </a:stretch>
        </p:blipFill>
        <p:spPr bwMode="auto">
          <a:xfrm>
            <a:off x="4716463" y="4652963"/>
            <a:ext cx="1500187" cy="17875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00argumentov.com/wp-content/uploads/2012/04/%D1%81%D1%83%D0%B4%D0%B5%D0%B1%D0%BD%D0%B0%D1%8F-%D0%B2%D0%BB%D0%B0%D1%81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652963"/>
            <a:ext cx="2532062" cy="1985962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8196" name="Picture 4" descr="http://yurist-help.com/wp-content/uploads/2010/06/otvetstvennost-197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8913"/>
            <a:ext cx="1852613" cy="2628900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/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300" y="1154113"/>
            <a:ext cx="4978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  <a:latin typeface="Palatino Linotype" pitchFamily="18" charset="0"/>
              </a:rPr>
              <a:t>Кодекс </a:t>
            </a:r>
            <a:r>
              <a:rPr lang="uk-UA" b="1">
                <a:solidFill>
                  <a:srgbClr val="800000"/>
                </a:solidFill>
                <a:latin typeface="Palatino Linotype" pitchFamily="18" charset="0"/>
              </a:rPr>
              <a:t>України про адміністративні правопорушення </a:t>
            </a:r>
            <a:br>
              <a:rPr lang="uk-UA" b="1">
                <a:solidFill>
                  <a:srgbClr val="800000"/>
                </a:solidFill>
                <a:latin typeface="Palatino Linotype" pitchFamily="18" charset="0"/>
              </a:rPr>
            </a:br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Стаття 173. Дрібне хуліганство</a:t>
            </a:r>
          </a:p>
          <a:p>
            <a:r>
              <a:rPr lang="en-US" b="1">
                <a:solidFill>
                  <a:schemeClr val="bg2"/>
                </a:solidFill>
                <a:latin typeface="Palatino Linotype" pitchFamily="18" charset="0"/>
              </a:rPr>
              <a:t>   </a:t>
            </a:r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Дрібне хуліганство, тобто нецензурна лайка в громадських місцях, образливе чіпляння до громадян та інші подібні дії, що порушують громадський порядок і спокій громадян, - тягне за собою накладення</a:t>
            </a:r>
            <a:r>
              <a:rPr lang="uk-UA">
                <a:solidFill>
                  <a:schemeClr val="bg2"/>
                </a:solidFill>
                <a:latin typeface="Palatino Linotype" pitchFamily="18" charset="0"/>
              </a:rPr>
              <a:t> </a:t>
            </a:r>
            <a:r>
              <a:rPr lang="uk-UA" b="1">
                <a:solidFill>
                  <a:schemeClr val="bg2"/>
                </a:solidFill>
                <a:latin typeface="Palatino Linotype" pitchFamily="18" charset="0"/>
              </a:rPr>
              <a:t>штрафу від трьох до семи неоподатковуваних мінімумів доходів громадян або громадські роботи на строк від сорока до шістдесяти годин, або виправні роботи на строк від одного до двох місяців з відрахуванням двадцяти процентів заробітку, або адміністративний арешт на строк до п'ятнадцяти діб.</a:t>
            </a:r>
            <a:br>
              <a:rPr lang="uk-UA" b="1">
                <a:solidFill>
                  <a:schemeClr val="bg2"/>
                </a:solidFill>
                <a:latin typeface="Palatino Linotype" pitchFamily="18" charset="0"/>
              </a:rPr>
            </a:br>
            <a:endParaRPr lang="ru-RU" b="1">
              <a:solidFill>
                <a:schemeClr val="bg2"/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57" y="28926"/>
            <a:ext cx="655500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Покарання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за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вживання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Ненормативної лексики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5061" name="Picture 6" descr="C:\Общая\01_Персонал\Лебедева И.В\мат\картинки\d7e49a27f5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781300"/>
            <a:ext cx="2952750" cy="18002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 bwMode="auto">
          <a:xfrm>
            <a:off x="1476375" y="1628775"/>
            <a:ext cx="6096000" cy="18716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3600" b="1" smtClean="0">
                <a:solidFill>
                  <a:schemeClr val="bg2"/>
                </a:solidFill>
                <a:effectLst/>
              </a:rPr>
              <a:t>Хочете довго жити – говоріть хороші слова!</a:t>
            </a:r>
            <a:endParaRPr lang="uk-UA" sz="3600" smtClean="0">
              <a:solidFill>
                <a:schemeClr val="bg2"/>
              </a:solidFill>
              <a:effectLst/>
            </a:endParaRPr>
          </a:p>
        </p:txBody>
      </p:sp>
      <p:sp>
        <p:nvSpPr>
          <p:cNvPr id="46082" name="Rectangle 4"/>
          <p:cNvSpPr>
            <a:spLocks noGrp="1"/>
          </p:cNvSpPr>
          <p:nvPr>
            <p:ph type="title"/>
          </p:nvPr>
        </p:nvSpPr>
        <p:spPr bwMode="auto">
          <a:xfrm>
            <a:off x="250825" y="404813"/>
            <a:ext cx="8675688" cy="1006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Давайте замислимося про слова, які ми  </a:t>
            </a:r>
            <a:br>
              <a:rPr lang="uk-UA" sz="3200" b="1" smtClean="0">
                <a:solidFill>
                  <a:srgbClr val="800000"/>
                </a:solidFill>
                <a:effectLst/>
              </a:rPr>
            </a:br>
            <a:r>
              <a:rPr lang="uk-UA" sz="3200" b="1" smtClean="0">
                <a:solidFill>
                  <a:srgbClr val="800000"/>
                </a:solidFill>
                <a:effectLst/>
              </a:rPr>
              <a:t>вимовляємо!</a:t>
            </a:r>
            <a:r>
              <a:rPr lang="uk-UA" sz="2400" smtClean="0">
                <a:solidFill>
                  <a:schemeClr val="tx2"/>
                </a:solidFill>
                <a:effectLst/>
              </a:rPr>
              <a:t> </a:t>
            </a:r>
          </a:p>
        </p:txBody>
      </p:sp>
      <p:pic>
        <p:nvPicPr>
          <p:cNvPr id="46083" name="Picture 3" descr="J:\Новая папка\39117285_1233662786_cracklingwithlaugh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2476500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6084" name="Picture 4" descr="J:\Новая папка\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57563"/>
            <a:ext cx="2055813" cy="2905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6085" name="Picture 6" descr="J:\Новая папка\48-50-1b.jpg"/>
          <p:cNvPicPr>
            <a:picLocks noChangeAspect="1" noChangeArrowheads="1"/>
          </p:cNvPicPr>
          <p:nvPr/>
        </p:nvPicPr>
        <p:blipFill>
          <a:blip r:embed="rId4" cstate="print"/>
          <a:srcRect b="2905"/>
          <a:stretch>
            <a:fillRect/>
          </a:stretch>
        </p:blipFill>
        <p:spPr bwMode="auto">
          <a:xfrm>
            <a:off x="6300788" y="3500438"/>
            <a:ext cx="2365375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>
          <a:xfrm>
            <a:off x="755650" y="404813"/>
            <a:ext cx="8120063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Як звільнитися від звички лихословити?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xfrm>
            <a:off x="827088" y="1557338"/>
            <a:ext cx="7345362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smtClean="0">
                <a:solidFill>
                  <a:srgbClr val="000099"/>
                </a:solidFill>
                <a:effectLst/>
              </a:rPr>
              <a:t>Прийняти рішення: Не лихословити!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 rot="10837755" flipV="1">
            <a:off x="3998913" y="3786188"/>
            <a:ext cx="4575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Palatino Linotype" pitchFamily="18" charset="0"/>
              </a:rPr>
              <a:t>                 </a:t>
            </a:r>
            <a:r>
              <a:rPr lang="uk-UA" sz="2800" b="1">
                <a:solidFill>
                  <a:srgbClr val="000099"/>
                </a:solidFill>
                <a:latin typeface="Palatino Linotype" pitchFamily="18" charset="0"/>
              </a:rPr>
              <a:t>Скажіть собі:</a:t>
            </a:r>
          </a:p>
          <a:p>
            <a:pPr algn="ctr"/>
            <a:r>
              <a:rPr lang="uk-UA" sz="2800" b="1">
                <a:solidFill>
                  <a:srgbClr val="000099"/>
                </a:solidFill>
                <a:latin typeface="Palatino Linotype" pitchFamily="18" charset="0"/>
              </a:rPr>
              <a:t> «Нехай усі говорять, а я не буду!»</a:t>
            </a:r>
          </a:p>
        </p:txBody>
      </p:sp>
      <p:pic>
        <p:nvPicPr>
          <p:cNvPr id="47108" name="Picture 6" descr="C:\Общая\01_Персонал\Лебедева И.В\Презентация_АнтиМат\мат\картинки\x_d0a1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65400"/>
            <a:ext cx="3143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>
          <a:xfrm>
            <a:off x="1042988" y="47625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Як звільнитися від звички лихословити?</a:t>
            </a:r>
            <a:endParaRPr lang="ru-RU" sz="3200" b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468313" y="1700213"/>
            <a:ext cx="4248150" cy="1441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smtClean="0">
                <a:solidFill>
                  <a:srgbClr val="000099"/>
                </a:solidFill>
                <a:effectLst/>
              </a:rPr>
              <a:t>Уміти протистояти впливу оточення   </a:t>
            </a:r>
          </a:p>
        </p:txBody>
      </p:sp>
      <p:pic>
        <p:nvPicPr>
          <p:cNvPr id="48131" name="Picture 4" descr="Слайд16"/>
          <p:cNvPicPr>
            <a:picLocks noChangeAspect="1" noChangeArrowheads="1"/>
          </p:cNvPicPr>
          <p:nvPr/>
        </p:nvPicPr>
        <p:blipFill>
          <a:blip r:embed="rId2" cstate="print"/>
          <a:srcRect l="47104" t="34488" r="10394" b="24147"/>
          <a:stretch>
            <a:fillRect/>
          </a:stretch>
        </p:blipFill>
        <p:spPr bwMode="auto">
          <a:xfrm>
            <a:off x="4787900" y="1700213"/>
            <a:ext cx="3854450" cy="25003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8132" name="Picture 5" descr="C:\Общая\01_Персонал\Лебедева И.В\Презентация_АнтиМат\мат\картинки\48504974_0_1506c_5b9ac26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3587750" cy="278606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 bwMode="auto">
          <a:xfrm>
            <a:off x="971550" y="549275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Як звільнитися від звички лихословити?</a:t>
            </a:r>
            <a:endParaRPr lang="ru-RU" sz="3200" b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xfrm>
            <a:off x="395288" y="1700213"/>
            <a:ext cx="4751387" cy="1584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400" b="1" smtClean="0">
                <a:solidFill>
                  <a:srgbClr val="000099"/>
                </a:solidFill>
                <a:effectLst/>
              </a:rPr>
              <a:t>   </a:t>
            </a:r>
            <a:r>
              <a:rPr lang="uk-UA" sz="2400" b="1" smtClean="0">
                <a:solidFill>
                  <a:srgbClr val="000066"/>
                </a:solidFill>
                <a:effectLst/>
                <a:latin typeface="Book Antiqua" pitchFamily="18" charset="0"/>
              </a:rPr>
              <a:t>Використовувати у своєму мовленні якомога більше позитивних висловлювань!</a:t>
            </a:r>
          </a:p>
        </p:txBody>
      </p:sp>
      <p:pic>
        <p:nvPicPr>
          <p:cNvPr id="49155" name="Picture 6" descr="C:\Общая\01_Персонал\Лебедева И.В\Презентация_АнтиМат\мат\картинки\smile-25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43063"/>
            <a:ext cx="2714625" cy="21717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9156" name="Picture 5" descr="C:\Общая\01_Персонал\Лебедева И.В\Презентация_АнтиМат\мат\картинки\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429000"/>
            <a:ext cx="2428875" cy="23256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9157" name="Picture 7" descr="C:\Общая\01_Персонал\Лебедева И.В\Презентация_АнтиМат\мат\картинки\kursy_dlja_rukovoditel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857625"/>
            <a:ext cx="2143125" cy="26797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9158" name="Picture 4" descr="C:\Общая\01_Персонал\Лебедева И.В\Презентация_АнтиМат\мат\картинки\m-651043.jpg"/>
          <p:cNvPicPr>
            <a:picLocks noChangeAspect="1" noChangeArrowheads="1"/>
          </p:cNvPicPr>
          <p:nvPr/>
        </p:nvPicPr>
        <p:blipFill>
          <a:blip r:embed="rId5" cstate="print"/>
          <a:srcRect l="4565" t="12260" r="7962" b="4749"/>
          <a:stretch>
            <a:fillRect/>
          </a:stretch>
        </p:blipFill>
        <p:spPr bwMode="auto">
          <a:xfrm>
            <a:off x="6804025" y="4221163"/>
            <a:ext cx="1714500" cy="23368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9238" y="3141663"/>
            <a:ext cx="84248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3200" b="1" i="1">
                <a:solidFill>
                  <a:schemeClr val="bg2"/>
                </a:solidFill>
                <a:latin typeface="Palatino Linotype" pitchFamily="18" charset="0"/>
              </a:rPr>
              <a:t>Перестати лаятися самому, виробити відразу до лихослів’я у себе.</a:t>
            </a:r>
            <a:endParaRPr lang="ru-RU" sz="3200" b="1" i="1">
              <a:solidFill>
                <a:schemeClr val="bg2"/>
              </a:solidFill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3200" b="1" i="1">
                <a:solidFill>
                  <a:schemeClr val="bg2"/>
                </a:solidFill>
                <a:latin typeface="Palatino Linotype" pitchFamily="18" charset="0"/>
              </a:rPr>
              <a:t>Уникати спілкування з людьми, що лаються.</a:t>
            </a:r>
            <a:endParaRPr lang="ru-RU" sz="3200" b="1" i="1">
              <a:solidFill>
                <a:schemeClr val="bg2"/>
              </a:solidFill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3200" b="1" i="1">
                <a:solidFill>
                  <a:schemeClr val="bg2"/>
                </a:solidFill>
                <a:latin typeface="Palatino Linotype" pitchFamily="18" charset="0"/>
              </a:rPr>
              <a:t>Читати класичну літературу.</a:t>
            </a:r>
            <a:endParaRPr lang="ru-RU" sz="3200" b="1" i="1">
              <a:solidFill>
                <a:schemeClr val="bg2"/>
              </a:solidFill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3200" b="1" i="1">
                <a:solidFill>
                  <a:schemeClr val="bg2"/>
                </a:solidFill>
                <a:latin typeface="Palatino Linotype" pitchFamily="18" charset="0"/>
              </a:rPr>
              <a:t>Запам’ятовувати вірші та афоризми.</a:t>
            </a:r>
            <a:endParaRPr lang="ru-RU" sz="3200" b="1" i="1">
              <a:solidFill>
                <a:schemeClr val="bg2"/>
              </a:solidFill>
              <a:latin typeface="Palatino Linotype" pitchFamily="18" charset="0"/>
            </a:endParaRPr>
          </a:p>
        </p:txBody>
      </p:sp>
      <p:pic>
        <p:nvPicPr>
          <p:cNvPr id="4" name="Рисунок 3" descr="http://shepetivka-sda.ucoz.ua/_pu/10/020278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2519363" cy="1903412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017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755650" y="333375"/>
            <a:ext cx="7543800" cy="5032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Пам'ятка боротьби з лихослів'ям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1304925"/>
            <a:ext cx="8353425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3200" b="1">
                <a:solidFill>
                  <a:schemeClr val="bg2"/>
                </a:solidFill>
                <a:latin typeface="Book Antiqua" pitchFamily="18" charset="0"/>
              </a:rPr>
              <a:t>Перший вид - </a:t>
            </a:r>
            <a:r>
              <a:rPr lang="uk-UA" sz="2800" b="1">
                <a:solidFill>
                  <a:schemeClr val="bg2"/>
                </a:solidFill>
                <a:latin typeface="Book Antiqua" pitchFamily="18" charset="0"/>
              </a:rPr>
              <a:t>звичне лихослів’я, яке  властиве людям з невисоким рівнем культури. </a:t>
            </a:r>
          </a:p>
          <a:p>
            <a:pPr marL="285750" indent="-285750"/>
            <a:endParaRPr lang="ru-RU" sz="2800" b="1">
              <a:solidFill>
                <a:schemeClr val="bg2"/>
              </a:solidFill>
              <a:latin typeface="Book Antiqu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b="1">
                <a:solidFill>
                  <a:schemeClr val="bg2"/>
                </a:solidFill>
                <a:latin typeface="Book Antiqua" pitchFamily="18" charset="0"/>
              </a:rPr>
              <a:t>Другий вид – </a:t>
            </a:r>
            <a:r>
              <a:rPr lang="uk-UA" sz="2800" b="1">
                <a:solidFill>
                  <a:schemeClr val="bg2"/>
                </a:solidFill>
                <a:latin typeface="Book Antiqua" pitchFamily="18" charset="0"/>
              </a:rPr>
              <a:t>це афективне лихослів’я. Воно пов’язано з виразом будь-яких емоцій, як негативних так і позитивних</a:t>
            </a:r>
            <a:r>
              <a:rPr lang="uk-UA" sz="3200" b="1">
                <a:solidFill>
                  <a:schemeClr val="bg2"/>
                </a:solidFill>
                <a:latin typeface="Book Antiqua" pitchFamily="18" charset="0"/>
              </a:rPr>
              <a:t>. </a:t>
            </a:r>
          </a:p>
          <a:p>
            <a:pPr marL="285750" indent="-285750"/>
            <a:endParaRPr lang="ru-RU" sz="3200" b="1">
              <a:solidFill>
                <a:schemeClr val="bg2"/>
              </a:solidFill>
              <a:latin typeface="Book Antiqu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b="1">
                <a:solidFill>
                  <a:schemeClr val="bg2"/>
                </a:solidFill>
                <a:latin typeface="Book Antiqua" pitchFamily="18" charset="0"/>
              </a:rPr>
              <a:t>Третій вид – </a:t>
            </a:r>
            <a:r>
              <a:rPr lang="uk-UA" sz="2800" b="1">
                <a:solidFill>
                  <a:schemeClr val="bg2"/>
                </a:solidFill>
                <a:latin typeface="Book Antiqua" pitchFamily="18" charset="0"/>
              </a:rPr>
              <a:t>навмисний епатаж, виклик суспільству, намагання порушити правила поведінки.</a:t>
            </a:r>
            <a:r>
              <a:rPr lang="uk-UA" sz="3200" b="1">
                <a:solidFill>
                  <a:schemeClr val="bg2"/>
                </a:solidFill>
                <a:latin typeface="Book Antiqua" pitchFamily="18" charset="0"/>
              </a:rPr>
              <a:t>  </a:t>
            </a:r>
            <a:endParaRPr lang="ru-RU" sz="3200" b="1">
              <a:solidFill>
                <a:schemeClr val="bg2"/>
              </a:solidFill>
              <a:latin typeface="Book Antiqua" pitchFamily="18" charset="0"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777875" y="404813"/>
            <a:ext cx="7543800" cy="6477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500" b="1" i="1" smtClean="0">
                <a:solidFill>
                  <a:srgbClr val="800000"/>
                </a:solidFill>
                <a:effectLst/>
              </a:rPr>
              <a:t>Види</a:t>
            </a:r>
            <a:r>
              <a:rPr lang="uk-UA" sz="4500" smtClean="0">
                <a:solidFill>
                  <a:srgbClr val="800000"/>
                </a:solidFill>
                <a:effectLst/>
              </a:rPr>
              <a:t>  </a:t>
            </a:r>
            <a:r>
              <a:rPr lang="uk-UA" sz="4500" b="1" i="1" smtClean="0">
                <a:solidFill>
                  <a:srgbClr val="800000"/>
                </a:solidFill>
                <a:effectLst/>
              </a:rPr>
              <a:t>лихослів'я</a:t>
            </a:r>
            <a:r>
              <a:rPr lang="uk-UA" sz="4500" smtClean="0">
                <a:effectLst/>
              </a:rPr>
              <a:t> </a:t>
            </a:r>
            <a:endParaRPr lang="ru-RU" sz="4500" smtClean="0"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>
          <a:xfrm>
            <a:off x="1187450" y="549275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Як звільнитися від звички лихословити?</a:t>
            </a:r>
            <a:endParaRPr lang="ru-RU" sz="3200" b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xfrm>
            <a:off x="1476375" y="1557338"/>
            <a:ext cx="6096000" cy="9350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smtClean="0">
                <a:solidFill>
                  <a:srgbClr val="000099"/>
                </a:solidFill>
                <a:effectLst/>
              </a:rPr>
              <a:t>Навчитися позитивним методам розслаблення</a:t>
            </a:r>
            <a:endParaRPr lang="uk-UA" sz="2800" smtClean="0">
              <a:solidFill>
                <a:srgbClr val="000099"/>
              </a:solidFill>
              <a:effectLst/>
            </a:endParaRPr>
          </a:p>
        </p:txBody>
      </p:sp>
      <p:pic>
        <p:nvPicPr>
          <p:cNvPr id="51203" name="Picture 7" descr="C:\Общая\01_Персонал\Лебедева И.В\Презентация_АнтиМат\мат\картинки\s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3241675" cy="20002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04" name="Picture 6" descr="C:\Общая\01_Персонал\Лебедева И.В\Презентация_АнтиМат\мат\картинки\sport.jpg"/>
          <p:cNvPicPr>
            <a:picLocks noChangeAspect="1" noChangeArrowheads="1"/>
          </p:cNvPicPr>
          <p:nvPr/>
        </p:nvPicPr>
        <p:blipFill>
          <a:blip r:embed="rId3" cstate="print"/>
          <a:srcRect r="21036"/>
          <a:stretch>
            <a:fillRect/>
          </a:stretch>
        </p:blipFill>
        <p:spPr bwMode="auto">
          <a:xfrm>
            <a:off x="5435600" y="2492375"/>
            <a:ext cx="3243263" cy="20002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05" name="Picture 10" descr="C:\Общая\01_Персонал\Лебедева И.В\Презентация_АнтиМат\мат\картинки\imagesCAA4S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24400"/>
            <a:ext cx="3194050" cy="18573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06" name="Picture 9" descr="C:\Общая\01_Персонал\Лебедева И.В\Презентация_АнтиМат\мат\картинки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724400"/>
            <a:ext cx="3143250" cy="190023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07" name="Picture 8" descr="C:\Общая\01_Персонал\Лебедева И.В\Презентация_АнтиМат\мат\картинки\big_7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3857625"/>
            <a:ext cx="2643187" cy="1762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smtClean="0">
                <a:solidFill>
                  <a:srgbClr val="800000"/>
                </a:solidFill>
                <a:effectLst/>
              </a:rPr>
              <a:t>Як звільнитися від звички лихословити?</a:t>
            </a:r>
            <a:endParaRPr lang="ru-RU" sz="3200" b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xfrm>
            <a:off x="2771775" y="1773238"/>
            <a:ext cx="6096000" cy="172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smtClean="0">
                <a:solidFill>
                  <a:srgbClr val="000099"/>
                </a:solidFill>
                <a:effectLst/>
              </a:rPr>
              <a:t>Прийняти шанобливе ставлення до себе і людей як правило успіху в житті.</a:t>
            </a:r>
          </a:p>
        </p:txBody>
      </p:sp>
      <p:pic>
        <p:nvPicPr>
          <p:cNvPr id="52227" name="Picture 6" descr="E:\Презентация_АнтиМат\60396535_77514_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2200275" cy="31432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52228" name="Picture 8" descr="C:\Общая\01_Персонал\Лебедева И.В\Презентация_АнтиМат\мат\картинки\сейчас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786188"/>
            <a:ext cx="5387975" cy="2586037"/>
          </a:xfrm>
          <a:prstGeom prst="rect">
            <a:avLst/>
          </a:prstGeom>
          <a:noFill/>
          <a:ln w="412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 bwMode="auto">
          <a:xfrm>
            <a:off x="1331913" y="404813"/>
            <a:ext cx="75438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100" b="1" smtClean="0">
                <a:solidFill>
                  <a:srgbClr val="800000"/>
                </a:solidFill>
                <a:effectLst/>
              </a:rPr>
              <a:t>Девіз по життю</a:t>
            </a:r>
            <a:endParaRPr lang="ru-RU" sz="4100" b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1341438"/>
            <a:ext cx="5688013" cy="11509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smtClean="0">
                <a:solidFill>
                  <a:srgbClr val="000099"/>
                </a:solidFill>
                <a:effectLst/>
              </a:rPr>
              <a:t>Моя мова – це моє дзеркало, моя гідність.</a:t>
            </a:r>
            <a:endParaRPr lang="uk-UA" sz="2800" smtClean="0">
              <a:solidFill>
                <a:srgbClr val="000099"/>
              </a:solidFill>
              <a:effectLst/>
            </a:endParaRPr>
          </a:p>
        </p:txBody>
      </p:sp>
      <p:pic>
        <p:nvPicPr>
          <p:cNvPr id="53251" name="Picture 4" descr="C:\Общая\01_Персонал\Лебедева И.В\Презентация_АнтиМат\мат\картинки\Gmail\P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412875"/>
            <a:ext cx="2709862" cy="250031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53252" name="Picture 5" descr="C:\Общая\01_Персонал\Лебедева И.В\Презентация_АнтиМат\мат\картинки\mosc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643188"/>
            <a:ext cx="3370262" cy="215741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4500563" y="4076700"/>
            <a:ext cx="4321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800000"/>
                </a:solidFill>
                <a:latin typeface="Palatino Linotype" pitchFamily="18" charset="0"/>
              </a:rPr>
              <a:t>У мені все прекрасно:</a:t>
            </a:r>
          </a:p>
          <a:p>
            <a:pPr algn="ctr"/>
            <a:r>
              <a:rPr lang="uk-UA" sz="2800" b="1">
                <a:solidFill>
                  <a:srgbClr val="800000"/>
                </a:solidFill>
                <a:latin typeface="Palatino Linotype" pitchFamily="18" charset="0"/>
              </a:rPr>
              <a:t>і думки, і слова, і вчинки.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88938" y="5734050"/>
            <a:ext cx="8755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b="1">
                <a:solidFill>
                  <a:srgbClr val="000099"/>
                </a:solidFill>
                <a:latin typeface="Palatino Linotype" pitchFamily="18" charset="0"/>
              </a:rPr>
              <a:t>З мене починається честь і культура України …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xfrm>
            <a:off x="611188" y="2205038"/>
            <a:ext cx="5976937" cy="3152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4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Нехай наші думки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 слова завжди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будуть чистими!</a:t>
            </a:r>
            <a:endParaRPr lang="ru-RU" sz="4400" smtClean="0">
              <a:solidFill>
                <a:srgbClr val="800000"/>
              </a:solidFill>
              <a:effectLst/>
            </a:endParaRPr>
          </a:p>
        </p:txBody>
      </p:sp>
      <p:pic>
        <p:nvPicPr>
          <p:cNvPr id="54274" name="Picture 6" descr="J:\Новая папка\1285016425_dove_and_blast_of_light.jpg"/>
          <p:cNvPicPr>
            <a:picLocks noChangeAspect="1" noChangeArrowheads="1"/>
          </p:cNvPicPr>
          <p:nvPr/>
        </p:nvPicPr>
        <p:blipFill>
          <a:blip r:embed="rId2" cstate="print"/>
          <a:srcRect b="4118"/>
          <a:stretch>
            <a:fillRect/>
          </a:stretch>
        </p:blipFill>
        <p:spPr bwMode="auto">
          <a:xfrm>
            <a:off x="179388" y="188913"/>
            <a:ext cx="3168650" cy="20891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4275" name="Picture 5" descr="J: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573463"/>
            <a:ext cx="2598737" cy="23574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4276" name="Picture 6" descr="0903001f1fd8898fe3c238acd2cd58af"/>
          <p:cNvPicPr>
            <a:picLocks noChangeAspect="1" noChangeArrowheads="1"/>
          </p:cNvPicPr>
          <p:nvPr/>
        </p:nvPicPr>
        <p:blipFill>
          <a:blip r:embed="rId4" cstate="print"/>
          <a:srcRect b="5867"/>
          <a:stretch>
            <a:fillRect/>
          </a:stretch>
        </p:blipFill>
        <p:spPr bwMode="auto">
          <a:xfrm>
            <a:off x="4859338" y="188913"/>
            <a:ext cx="4127500" cy="20875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4277" name="Picture 9" descr="f_14869067"/>
          <p:cNvPicPr>
            <a:picLocks noChangeAspect="1" noChangeArrowheads="1"/>
          </p:cNvPicPr>
          <p:nvPr/>
        </p:nvPicPr>
        <p:blipFill>
          <a:blip r:embed="rId5" cstate="print"/>
          <a:srcRect b="6313"/>
          <a:stretch>
            <a:fillRect/>
          </a:stretch>
        </p:blipFill>
        <p:spPr bwMode="auto">
          <a:xfrm>
            <a:off x="611188" y="5013325"/>
            <a:ext cx="3328987" cy="16573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468313" y="685800"/>
            <a:ext cx="8207375" cy="54800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800000"/>
                </a:solidFill>
                <a:effectLst/>
              </a:rPr>
              <a:t>   </a:t>
            </a:r>
            <a:r>
              <a:rPr lang="uk-UA" b="1" smtClean="0">
                <a:solidFill>
                  <a:srgbClr val="000099"/>
                </a:solidFill>
                <a:effectLst/>
              </a:rPr>
              <a:t>Зараз в нашій країні багато труднощів та проблем. Наша країна має гарні природними ресурсами, наш народ  дуже обдарований, але ми живемо гірше, ніж інші народи. Стрімко зростає чисельність наркоманів, алкоголіків. І все це</a:t>
            </a:r>
            <a:r>
              <a:rPr lang="en-US" b="1" smtClean="0">
                <a:solidFill>
                  <a:srgbClr val="000099"/>
                </a:solidFill>
                <a:effectLst/>
              </a:rPr>
              <a:t> </a:t>
            </a:r>
            <a:r>
              <a:rPr lang="uk-UA" b="1" smtClean="0">
                <a:solidFill>
                  <a:srgbClr val="000099"/>
                </a:solidFill>
                <a:effectLst/>
              </a:rPr>
              <a:t>супроводжується повальною звичкою лихословити. </a:t>
            </a:r>
            <a:br>
              <a:rPr lang="uk-UA" b="1" smtClean="0">
                <a:solidFill>
                  <a:srgbClr val="000099"/>
                </a:solidFill>
                <a:effectLst/>
              </a:rPr>
            </a:br>
            <a:endParaRPr lang="en-US" b="1" smtClean="0">
              <a:solidFill>
                <a:srgbClr val="000099"/>
              </a:solidFill>
              <a:effectLst/>
            </a:endParaRPr>
          </a:p>
          <a:p>
            <a:r>
              <a:rPr lang="en-US" b="1" smtClean="0">
                <a:solidFill>
                  <a:srgbClr val="000099"/>
                </a:solidFill>
                <a:effectLst/>
              </a:rPr>
              <a:t>     </a:t>
            </a:r>
            <a:r>
              <a:rPr lang="uk-UA" b="1" smtClean="0">
                <a:solidFill>
                  <a:srgbClr val="000099"/>
                </a:solidFill>
                <a:effectLst/>
              </a:rPr>
              <a:t>Я би хотіла закінчити нашу виховну годину давньою біблейською мудрістю: «Коли тебе переслідують невдачі, наведи лад у своїй голові». Порядок в думках допоможе навести лад в словах, а добре слово  допоможе бути нам здоровими. А здорові люди – це здоровий народ, квітуча країна.</a:t>
            </a:r>
            <a:endParaRPr lang="en-US" b="1" smtClean="0">
              <a:solidFill>
                <a:srgbClr val="000099"/>
              </a:solidFill>
              <a:effectLst/>
            </a:endParaRPr>
          </a:p>
          <a:p>
            <a:r>
              <a:rPr lang="en-US" b="1" smtClean="0">
                <a:solidFill>
                  <a:srgbClr val="000099"/>
                </a:solidFill>
                <a:effectLst/>
              </a:rPr>
              <a:t>       </a:t>
            </a:r>
            <a:r>
              <a:rPr lang="uk-UA" b="1" smtClean="0">
                <a:solidFill>
                  <a:srgbClr val="000099"/>
                </a:solidFill>
                <a:effectLst/>
              </a:rPr>
              <a:t>Успіхів вам в житті! Та не забувайте все те, що ви сьогодні почули. </a:t>
            </a:r>
            <a:endParaRPr lang="ru-RU" b="1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l_fi" descr="http://2.bp.blogspot.com/-1eCfKfy4bjk/T26Ti9njk1I/AAAAAAAAAUc/p54kElGGV0U/s1600/dor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1349" y="462163"/>
            <a:ext cx="51523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Бажаю успіхів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850" y="1700213"/>
            <a:ext cx="7127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uk-UA" sz="3200" b="1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483" y="184613"/>
            <a:ext cx="727635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Історія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виникнення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лихослів`я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1989138"/>
            <a:ext cx="50403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2"/>
                </a:solidFill>
                <a:latin typeface="Book Antiqua" pitchFamily="18" charset="0"/>
              </a:rPr>
              <a:t>У  часи язичництва такі слова-закляття міг казати лише жрець на святах, коли імітував події на темному боці світу. Потім ці слова стали закляттям проти нечистої сили. Через нецензурні слова люди вступали у відносини з нечистою силою. </a:t>
            </a:r>
            <a:endParaRPr lang="ru-RU" sz="2800" b="1">
              <a:solidFill>
                <a:schemeClr val="bg2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://svyatorus.com/uploads/posts/2012-03/1332150761_volhv-char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57338"/>
            <a:ext cx="2987675" cy="2303462"/>
          </a:xfrm>
          <a:prstGeom prst="rect">
            <a:avLst/>
          </a:prstGeom>
          <a:noFill/>
          <a:ln w="9525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364" name="Picture 4" descr="C:\Общая\01_Персонал\Лебедева И.В\Презентация_АнтиМат\картинки\картинки\3969_demon02.jpg"/>
          <p:cNvPicPr>
            <a:picLocks noChangeAspect="1" noChangeArrowheads="1"/>
          </p:cNvPicPr>
          <p:nvPr/>
        </p:nvPicPr>
        <p:blipFill>
          <a:blip r:embed="rId3" cstate="print"/>
          <a:srcRect t="20227"/>
          <a:stretch>
            <a:fillRect/>
          </a:stretch>
        </p:blipFill>
        <p:spPr bwMode="auto">
          <a:xfrm>
            <a:off x="6156325" y="4005263"/>
            <a:ext cx="2524125" cy="2576512"/>
          </a:xfrm>
          <a:prstGeom prst="rect">
            <a:avLst/>
          </a:prstGeom>
          <a:noFill/>
          <a:ln w="412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чая папка\профилактическая работа\сквернословие\mega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7788"/>
            <a:ext cx="2087562" cy="1519237"/>
          </a:xfrm>
          <a:prstGeom prst="rect">
            <a:avLst/>
          </a:prstGeom>
          <a:ln w="95250" cmpd="tri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19" y="188640"/>
            <a:ext cx="5412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«Поле брані»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111250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2"/>
                </a:solidFill>
                <a:latin typeface="Book Antiqua" pitchFamily="18" charset="0"/>
              </a:rPr>
              <a:t>Усі знали, що сварити дітей нецензурними словами  не можна, бо дитину будуть мучити біси. Вживати такі слова в домі також не можна, бо нечисті сили будуть жити в домі. Також лаятися не можна в лісі: лісовик образиться, на березі річки чи озера – водяник образиться. Залишалося лише поле, тому і виникає словосполучення поле брані, тобто місце де можна лаятись.</a:t>
            </a:r>
            <a:endParaRPr lang="ru-RU" sz="2000" b="1">
              <a:solidFill>
                <a:schemeClr val="bg2"/>
              </a:solidFill>
              <a:latin typeface="Book Antiqua" pitchFamily="18" charset="0"/>
            </a:endParaRPr>
          </a:p>
        </p:txBody>
      </p:sp>
      <p:pic>
        <p:nvPicPr>
          <p:cNvPr id="16388" name="Picture 5" descr="C:\Общая\01_Персонал\Лебедева И.В\Презентация_АнтиМат\картинки\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1517650" cy="19288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89" name="Picture 4" descr="C:\Общая\01_Персонал\Лебедева И.В\Презентация_АнтиМат\картин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643063" cy="1955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" name="Picture 5" descr="AN47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213100"/>
            <a:ext cx="2260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Общая\01_Персонал\Лебедева И.В\Презентация_АнтиМат\картинки\42003086_19935025_87vodyano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3213100"/>
            <a:ext cx="2241550" cy="18605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6375" y="4365625"/>
            <a:ext cx="5830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За царів Михайла Федоровича й </a:t>
            </a:r>
          </a:p>
          <a:p>
            <a:pPr algn="ctr"/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Олексія Михайловича </a:t>
            </a:r>
          </a:p>
          <a:p>
            <a:pPr algn="ctr"/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на Русі людину, яка вилаялася, </a:t>
            </a:r>
          </a:p>
          <a:p>
            <a:pPr algn="ctr"/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публічно били різками. </a:t>
            </a:r>
          </a:p>
        </p:txBody>
      </p:sp>
      <p:pic>
        <p:nvPicPr>
          <p:cNvPr id="17410" name="Picture 4" descr="C:\Общая\01_Персонал\Лебедева И.В\Презентация_АнтиМат\картинки\картинки\1259065296_rom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221163"/>
            <a:ext cx="1755775" cy="2143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7411" name="Picture 5" descr="C:\Общая\01_Персонал\Лебедева И.В\Презентация_АнтиМат\картинки\картинки\elizaveta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1511300" cy="2016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7412" name="Picture 6" descr="C:\Общая\01_Персонал\Лебедева И.В\Презентация_АнтиМат\картинки\картинки\st001_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484313"/>
            <a:ext cx="2286000" cy="18002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11188" y="1484313"/>
            <a:ext cx="457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b="1">
                <a:solidFill>
                  <a:srgbClr val="000099"/>
                </a:solidFill>
                <a:latin typeface="Palatino Linotype" pitchFamily="18" charset="0"/>
              </a:rPr>
              <a:t>МАТЮКИ — ЦЕ СЛОВ*ЯНСЬКА ТРАДИЦІЯ. </a:t>
            </a:r>
            <a:endParaRPr lang="uk-UA" sz="2800" b="1">
              <a:solidFill>
                <a:srgbClr val="000099"/>
              </a:solidFill>
              <a:latin typeface="Palatino Linotype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042988" y="1628775"/>
            <a:ext cx="3857625" cy="500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550" y="1557338"/>
            <a:ext cx="3857625" cy="500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60113" y="267286"/>
            <a:ext cx="6905523" cy="8373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Історія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виникнення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лихослів`я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»</a:t>
            </a: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1042988" y="3284538"/>
            <a:ext cx="59769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60000"/>
            </a:pPr>
            <a:r>
              <a:rPr lang="uk-UA" sz="2400" b="1">
                <a:solidFill>
                  <a:srgbClr val="800000"/>
                </a:solidFill>
                <a:latin typeface="Book Antiqua" pitchFamily="18" charset="0"/>
              </a:rPr>
              <a:t>Лихослів'я на Русі  до середини XIX ст. не було поширено навіть у селах.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801688" y="2349500"/>
            <a:ext cx="50403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Лихослів'я носило кримінальне </a:t>
            </a:r>
          </a:p>
          <a:p>
            <a:pPr algn="ctr" eaLnBrk="0" hangingPunct="0">
              <a:lnSpc>
                <a:spcPct val="90000"/>
              </a:lnSpc>
              <a:buClr>
                <a:schemeClr val="accent2"/>
              </a:buClr>
              <a:buSzPct val="60000"/>
            </a:pPr>
            <a:r>
              <a:rPr lang="uk-UA" sz="2400" b="1">
                <a:solidFill>
                  <a:srgbClr val="000099"/>
                </a:solidFill>
                <a:latin typeface="Book Antiqua" pitchFamily="18" charset="0"/>
              </a:rPr>
              <a:t>покарання.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xfrm>
            <a:off x="1258888" y="404813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4100" b="1" i="1" smtClean="0">
                <a:solidFill>
                  <a:srgbClr val="800000"/>
                </a:solidFill>
                <a:effectLst/>
              </a:rPr>
              <a:t>Злі слова вбивають…</a:t>
            </a:r>
            <a:endParaRPr lang="ru-RU" sz="4100" b="1" i="1" smtClean="0">
              <a:solidFill>
                <a:srgbClr val="800000"/>
              </a:solidFill>
              <a:effectLst/>
            </a:endParaRPr>
          </a:p>
        </p:txBody>
      </p:sp>
      <p:sp>
        <p:nvSpPr>
          <p:cNvPr id="18434" name="Rectangle 4"/>
          <p:cNvSpPr>
            <a:spLocks noGrp="1"/>
          </p:cNvSpPr>
          <p:nvPr>
            <p:ph type="body" sz="half" idx="4294967295"/>
          </p:nvPr>
        </p:nvSpPr>
        <p:spPr bwMode="auto">
          <a:xfrm>
            <a:off x="755650" y="1557338"/>
            <a:ext cx="4124325" cy="439261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sz="2400" b="1" smtClean="0">
                <a:effectLst/>
              </a:rPr>
              <a:t>     </a:t>
            </a:r>
            <a:r>
              <a:rPr lang="uk-UA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Наші предки знали - злі слова вбивають.</a:t>
            </a:r>
          </a:p>
          <a:p>
            <a:pPr eaLnBrk="1" hangingPunct="1">
              <a:buFontTx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      Не випадково прокляття уражало насмерть.   </a:t>
            </a:r>
          </a:p>
          <a:p>
            <a:pPr eaLnBrk="1" hangingPunct="1">
              <a:buFontTx/>
              <a:buNone/>
            </a:pPr>
            <a:r>
              <a:rPr lang="uk-UA" sz="2400" b="1" smtClean="0">
                <a:solidFill>
                  <a:schemeClr val="bg2"/>
                </a:solidFill>
                <a:effectLst/>
                <a:latin typeface="Book Antiqua" pitchFamily="18" charset="0"/>
              </a:rPr>
              <a:t>      Словом воскрешали мертвих, зцілювали хворих.</a:t>
            </a:r>
          </a:p>
          <a:p>
            <a:pPr eaLnBrk="1" hangingPunct="1"/>
            <a:endParaRPr lang="uk-UA" sz="1700" b="1" smtClean="0">
              <a:solidFill>
                <a:schemeClr val="bg2"/>
              </a:solidFill>
              <a:effectLst/>
              <a:latin typeface="Book Antiqua" pitchFamily="18" charset="0"/>
            </a:endParaRPr>
          </a:p>
        </p:txBody>
      </p:sp>
      <p:pic>
        <p:nvPicPr>
          <p:cNvPr id="18435" name="Picture 4" descr="C:\Общая\01_Персонал\Лебедева И.В\Презентация_АнтиМат\мат\картинки\14974s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773238"/>
            <a:ext cx="3025775" cy="4103687"/>
          </a:xfrm>
          <a:noFill/>
          <a:ln w="412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чая папка\профилактическая работа\сквернословие\pic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4964113" cy="2773363"/>
          </a:xfrm>
          <a:prstGeom prst="rect">
            <a:avLst/>
          </a:prstGeom>
          <a:ln w="95250" cmpd="tri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765175"/>
            <a:ext cx="5399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99"/>
                </a:solidFill>
                <a:latin typeface="Palatino Linotype" pitchFamily="18" charset="0"/>
              </a:rPr>
              <a:t>Лихослів’я стає офіційною мовою в’язниці</a:t>
            </a:r>
            <a:endParaRPr lang="ru-RU" sz="2400" b="1">
              <a:solidFill>
                <a:srgbClr val="000099"/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03350" y="5300663"/>
            <a:ext cx="5219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99"/>
                </a:solidFill>
                <a:latin typeface="Palatino Linotype" pitchFamily="18" charset="0"/>
              </a:rPr>
              <a:t>За часів демократії нецензурна лексика стає дуже популярною та вживається усюди.</a:t>
            </a:r>
            <a:endParaRPr lang="ru-RU" sz="2400" b="1">
              <a:solidFill>
                <a:srgbClr val="000099"/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http://psy.1september.ru/2010/06/3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836613"/>
            <a:ext cx="1943100" cy="5592762"/>
          </a:xfrm>
          <a:prstGeom prst="rect">
            <a:avLst/>
          </a:prstGeom>
          <a:noFill/>
          <a:ln w="9525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668</TotalTime>
  <Words>1393</Words>
  <Application>Microsoft Office PowerPoint</Application>
  <PresentationFormat>Экран (4:3)</PresentationFormat>
  <Paragraphs>216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Базовая</vt:lpstr>
      <vt:lpstr>МІНІСТЕРСТВО ОСВІТИ І НАУКИ УКРАЇНИ СУМСЬКА ОБЛАСНА ДЕРЖАВНА АДМІНІСТРАЦІЯ ДЕПАРТАМЕНТ ОСВІТИ І НАУКИ СУМСЬКИЙ ЦЕНТР ПРОФЕСІЙНО-ТЕХНІЧНОЇ ОСВІТИ З  ДИЗАЙНУ ТА СФЕРИ ПОСЛУГ</vt:lpstr>
      <vt:lpstr>Слайд 2</vt:lpstr>
      <vt:lpstr>Слайд 3</vt:lpstr>
      <vt:lpstr>Види  лихослів'я </vt:lpstr>
      <vt:lpstr>Слайд 5</vt:lpstr>
      <vt:lpstr>Слайд 6</vt:lpstr>
      <vt:lpstr>Слайд 7</vt:lpstr>
      <vt:lpstr>Злі слова вбивають…</vt:lpstr>
      <vt:lpstr>Слайд 9</vt:lpstr>
      <vt:lpstr>Чи замислювалися  ви…</vt:lpstr>
      <vt:lpstr>Зміст деяких лайливих слів</vt:lpstr>
      <vt:lpstr>Не  лихословте!!!</vt:lpstr>
      <vt:lpstr>Не  лихословте!!!</vt:lpstr>
      <vt:lpstr>Як за останні 10-15 років змінились якості людей, що Вас оточують?</vt:lpstr>
      <vt:lpstr>Вживання  ненормативної  лексики</vt:lpstr>
      <vt:lpstr>     Яка людина, така і мова</vt:lpstr>
      <vt:lpstr>Яка людина, така і мова</vt:lpstr>
      <vt:lpstr>     За  допомогою ненормативної  лексики намагаються:</vt:lpstr>
      <vt:lpstr>Слова – не просто набір звуків, що виражають думку</vt:lpstr>
      <vt:lpstr>Слайд 20</vt:lpstr>
      <vt:lpstr>Лихослів'я  наносить шкоду не тільки духовному, але й фізичному здоров*ю людини</vt:lpstr>
      <vt:lpstr>Слова – це вібрації природи</vt:lpstr>
      <vt:lpstr>У XX столітті японський вчений  Масару Емото науково довів:</vt:lpstr>
      <vt:lpstr>Слова - це вібрації природи</vt:lpstr>
      <vt:lpstr>Воді  можна показувати слова…</vt:lpstr>
      <vt:lpstr>Воді  можна показувати слова …</vt:lpstr>
      <vt:lpstr>Воді  можна показувати слова ….</vt:lpstr>
      <vt:lpstr>Слайд 28</vt:lpstr>
      <vt:lpstr>Злість  руйнує</vt:lpstr>
      <vt:lpstr>Злість  руйнує</vt:lpstr>
      <vt:lpstr>Злість   руйнує</vt:lpstr>
      <vt:lpstr>Вплив   лихослів'я</vt:lpstr>
      <vt:lpstr>Цікаве  спостереження</vt:lpstr>
      <vt:lpstr>Слайд 34</vt:lpstr>
      <vt:lpstr>Давайте замислимося про слова, які ми   вимовляємо! </vt:lpstr>
      <vt:lpstr>Як звільнитися від звички лихословити?</vt:lpstr>
      <vt:lpstr>Як звільнитися від звички лихословити?</vt:lpstr>
      <vt:lpstr>Як звільнитися від звички лихословити?</vt:lpstr>
      <vt:lpstr>Пам'ятка боротьби з лихослів'ям</vt:lpstr>
      <vt:lpstr>Як звільнитися від звички лихословити?</vt:lpstr>
      <vt:lpstr>Як звільнитися від звички лихословити?</vt:lpstr>
      <vt:lpstr>Девіз по життю</vt:lpstr>
      <vt:lpstr>Слайд 43</vt:lpstr>
      <vt:lpstr>Слайд 44</vt:lpstr>
      <vt:lpstr>Слайд 45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«»Лихослів`я в нашому житті»</dc:title>
  <dc:creator>1</dc:creator>
  <cp:lastModifiedBy>Client</cp:lastModifiedBy>
  <cp:revision>113</cp:revision>
  <dcterms:created xsi:type="dcterms:W3CDTF">2012-11-17T14:01:38Z</dcterms:created>
  <dcterms:modified xsi:type="dcterms:W3CDTF">2020-05-10T10:43:55Z</dcterms:modified>
</cp:coreProperties>
</file>