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6" r:id="rId6"/>
    <p:sldId id="267" r:id="rId7"/>
    <p:sldId id="269" r:id="rId8"/>
    <p:sldId id="261" r:id="rId9"/>
    <p:sldId id="265" r:id="rId10"/>
    <p:sldId id="268" r:id="rId11"/>
    <p:sldId id="273" r:id="rId12"/>
    <p:sldId id="274" r:id="rId13"/>
    <p:sldId id="277" r:id="rId14"/>
    <p:sldId id="275" r:id="rId15"/>
    <p:sldId id="276" r:id="rId16"/>
    <p:sldId id="278" r:id="rId17"/>
    <p:sldId id="279" r:id="rId18"/>
    <p:sldId id="284" r:id="rId19"/>
    <p:sldId id="283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91" y="-7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45A7-A833-47D8-8A36-F7AE1027D3B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796D-F865-4B99-9F22-7462F64D0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4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49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3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8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0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0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0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0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8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796D-F865-4B99-9F22-7462F64D05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5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9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7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2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6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1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96AE-E2BB-4777-BA14-BE1D7328E6EE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C0AB-FDBC-4766-AD18-AC4E1795B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10" Type="http://schemas.openxmlformats.org/officeDocument/2006/relationships/image" Target="../media/image54.pn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511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7784" y="1673793"/>
            <a:ext cx="87364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Особливості організації роботи </a:t>
            </a:r>
          </a:p>
          <a:p>
            <a:pPr algn="ctr"/>
            <a:r>
              <a:rPr lang="uk-UA" sz="4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 дітьми </a:t>
            </a:r>
          </a:p>
          <a:p>
            <a:pPr algn="ctr"/>
            <a:r>
              <a:rPr lang="uk-UA" sz="4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 розладами </a:t>
            </a:r>
            <a:r>
              <a:rPr lang="uk-UA" sz="48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аутичного</a:t>
            </a:r>
            <a:r>
              <a:rPr lang="uk-UA" sz="4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спектру </a:t>
            </a:r>
          </a:p>
          <a:p>
            <a:pPr algn="ctr"/>
            <a:r>
              <a:rPr lang="uk-UA" sz="4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(РАС)</a:t>
            </a:r>
            <a:endParaRPr lang="ru-RU" sz="48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8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660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 smtClean="0">
                <a:ln/>
                <a:solidFill>
                  <a:srgbClr val="C00000"/>
                </a:solidFill>
                <a:effectLst/>
              </a:rPr>
              <a:t>ОСОБЛИВОСТІ РОБОТИ З ДІТЬМИ з РАС</a:t>
            </a:r>
          </a:p>
          <a:p>
            <a:r>
              <a:rPr lang="ru-RU" sz="2000" dirty="0" smtClean="0"/>
              <a:t>На </a:t>
            </a:r>
            <a:r>
              <a:rPr lang="ru-RU" sz="2000" dirty="0" err="1"/>
              <a:t>заняттях</a:t>
            </a:r>
            <a:r>
              <a:rPr lang="ru-RU" sz="2000" dirty="0"/>
              <a:t> з </a:t>
            </a:r>
            <a:r>
              <a:rPr lang="ru-RU" sz="2000" dirty="0" err="1"/>
              <a:t>дітьми-аутистами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дотримуватися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систем:</a:t>
            </a:r>
          </a:p>
          <a:p>
            <a:r>
              <a:rPr lang="ru-RU" sz="2000" dirty="0">
                <a:sym typeface="Times New Roman"/>
              </a:rPr>
              <a:t></a:t>
            </a:r>
            <a:r>
              <a:rPr lang="ru-RU" sz="2000" dirty="0"/>
              <a:t> </a:t>
            </a:r>
            <a:r>
              <a:rPr lang="ru-RU" sz="2000" dirty="0" err="1"/>
              <a:t>Встановити</a:t>
            </a:r>
            <a:r>
              <a:rPr lang="ru-RU" sz="2000" dirty="0"/>
              <a:t> </a:t>
            </a:r>
            <a:r>
              <a:rPr lang="ru-RU" sz="2000" dirty="0" err="1"/>
              <a:t>зоровий</a:t>
            </a:r>
            <a:r>
              <a:rPr lang="ru-RU" sz="2000" dirty="0"/>
              <a:t> контакт і </a:t>
            </a:r>
            <a:r>
              <a:rPr lang="ru-RU" sz="2000" dirty="0" err="1"/>
              <a:t>заволодіти</a:t>
            </a:r>
            <a:r>
              <a:rPr lang="ru-RU" sz="2000" dirty="0"/>
              <a:t> </a:t>
            </a:r>
            <a:r>
              <a:rPr lang="ru-RU" sz="2000" dirty="0" err="1"/>
              <a:t>увагою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;</a:t>
            </a:r>
          </a:p>
          <a:p>
            <a:r>
              <a:rPr lang="ru-RU" sz="2000" dirty="0">
                <a:sym typeface="Times New Roman"/>
              </a:rPr>
              <a:t>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 </a:t>
            </a:r>
            <a:r>
              <a:rPr lang="ru-RU" sz="2000" dirty="0" err="1"/>
              <a:t>попредження</a:t>
            </a:r>
            <a:r>
              <a:rPr lang="ru-RU" sz="2000" dirty="0"/>
              <a:t> (напр., «</a:t>
            </a:r>
            <a:r>
              <a:rPr lang="ru-RU" sz="2000" dirty="0" err="1"/>
              <a:t>ще</a:t>
            </a:r>
            <a:r>
              <a:rPr lang="ru-RU" sz="2000" dirty="0"/>
              <a:t> 5 </a:t>
            </a:r>
            <a:r>
              <a:rPr lang="ru-RU" sz="2000" dirty="0" err="1"/>
              <a:t>хвилин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3 </a:t>
            </a:r>
            <a:r>
              <a:rPr lang="ru-RU" sz="2000" dirty="0" err="1"/>
              <a:t>хвилини</a:t>
            </a:r>
            <a:r>
              <a:rPr lang="ru-RU" sz="2000" dirty="0"/>
              <a:t>»);</a:t>
            </a:r>
          </a:p>
          <a:p>
            <a:r>
              <a:rPr lang="ru-RU" sz="2000" dirty="0">
                <a:sym typeface="Times New Roman"/>
              </a:rPr>
              <a:t>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дитині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відліків</a:t>
            </a:r>
            <a:r>
              <a:rPr lang="ru-RU" sz="2000" dirty="0"/>
              <a:t> (напр., «</a:t>
            </a:r>
            <a:r>
              <a:rPr lang="ru-RU" sz="2000" dirty="0" err="1"/>
              <a:t>ще</a:t>
            </a:r>
            <a:r>
              <a:rPr lang="ru-RU" sz="2000" dirty="0"/>
              <a:t> 2 рази, </a:t>
            </a:r>
            <a:r>
              <a:rPr lang="ru-RU" sz="2000" dirty="0" err="1"/>
              <a:t>ще</a:t>
            </a:r>
            <a:r>
              <a:rPr lang="ru-RU" sz="2000" dirty="0"/>
              <a:t> 1 раз, все готово»);</a:t>
            </a:r>
          </a:p>
          <a:p>
            <a:r>
              <a:rPr lang="ru-RU" sz="2000" dirty="0">
                <a:sym typeface="Times New Roman"/>
              </a:rPr>
              <a:t></a:t>
            </a:r>
            <a:r>
              <a:rPr lang="ru-RU" sz="2000" dirty="0"/>
              <a:t>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завершальну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і </a:t>
            </a:r>
            <a:r>
              <a:rPr lang="ru-RU" sz="2000" dirty="0" err="1"/>
              <a:t>наступну</a:t>
            </a:r>
            <a:r>
              <a:rPr lang="ru-RU" sz="2000" dirty="0"/>
              <a:t> за нею (напр., «</a:t>
            </a:r>
            <a:r>
              <a:rPr lang="ru-RU" sz="2000" dirty="0" err="1"/>
              <a:t>ще</a:t>
            </a:r>
            <a:r>
              <a:rPr lang="ru-RU" sz="2000" dirty="0"/>
              <a:t> 5 </a:t>
            </a:r>
            <a:r>
              <a:rPr lang="ru-RU" sz="2000" dirty="0" err="1"/>
              <a:t>хвилин,а</a:t>
            </a:r>
            <a:r>
              <a:rPr lang="ru-RU" sz="2000" dirty="0"/>
              <a:t>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прибирання</a:t>
            </a:r>
            <a:r>
              <a:rPr lang="ru-RU" sz="2000" dirty="0"/>
              <a:t>»)</a:t>
            </a:r>
          </a:p>
          <a:p>
            <a:r>
              <a:rPr lang="ru-RU" sz="2000" dirty="0">
                <a:sym typeface="Times New Roman"/>
              </a:rPr>
              <a:t></a:t>
            </a:r>
            <a:r>
              <a:rPr lang="ru-RU" sz="2000" dirty="0"/>
              <a:t> </a:t>
            </a:r>
            <a:r>
              <a:rPr lang="ru-RU" sz="2000" dirty="0" err="1"/>
              <a:t>Використовуйте</a:t>
            </a:r>
            <a:r>
              <a:rPr lang="ru-RU" sz="2000" dirty="0"/>
              <a:t> </a:t>
            </a:r>
            <a:r>
              <a:rPr lang="ru-RU" sz="2000" dirty="0" err="1"/>
              <a:t>візуальні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, </a:t>
            </a:r>
            <a:r>
              <a:rPr lang="ru-RU" sz="2000" dirty="0" err="1"/>
              <a:t>фотографії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 для </a:t>
            </a:r>
            <a:r>
              <a:rPr lang="ru-RU" sz="2000" dirty="0" err="1"/>
              <a:t>репрезентації</a:t>
            </a:r>
            <a:r>
              <a:rPr lang="ru-RU" sz="2000" dirty="0"/>
              <a:t> </a:t>
            </a:r>
            <a:r>
              <a:rPr lang="ru-RU" sz="2000" dirty="0" err="1"/>
              <a:t>наступного</a:t>
            </a:r>
            <a:r>
              <a:rPr lang="ru-RU" sz="2000" dirty="0"/>
              <a:t> виду </a:t>
            </a:r>
            <a:r>
              <a:rPr lang="ru-RU" sz="2000" dirty="0" err="1"/>
              <a:t>діяльності</a:t>
            </a:r>
            <a:r>
              <a:rPr lang="ru-RU" sz="2000" dirty="0"/>
              <a:t>;</a:t>
            </a:r>
          </a:p>
          <a:p>
            <a:r>
              <a:rPr lang="ru-RU" sz="2000" dirty="0">
                <a:sym typeface="Times New Roman"/>
              </a:rPr>
              <a:t></a:t>
            </a:r>
            <a:r>
              <a:rPr lang="ru-RU" sz="2000" dirty="0"/>
              <a:t> </a:t>
            </a:r>
            <a:r>
              <a:rPr lang="ru-RU" sz="2000" dirty="0" err="1"/>
              <a:t>Використовуйте</a:t>
            </a:r>
            <a:r>
              <a:rPr lang="ru-RU" sz="2000" dirty="0"/>
              <a:t> таймер для </a:t>
            </a:r>
            <a:r>
              <a:rPr lang="ru-RU" sz="2000" dirty="0" err="1"/>
              <a:t>відліку</a:t>
            </a:r>
            <a:r>
              <a:rPr lang="ru-RU" sz="2000" dirty="0"/>
              <a:t> часу.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rgbClr val="C00000"/>
                </a:solidFill>
              </a:rPr>
              <a:t>Етапи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допомоги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I. </a:t>
            </a:r>
            <a:r>
              <a:rPr lang="ru-RU" dirty="0" err="1" smtClean="0"/>
              <a:t>Діагностичний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II. </a:t>
            </a:r>
            <a:r>
              <a:rPr lang="ru-RU" dirty="0" err="1"/>
              <a:t>Адаптаційний</a:t>
            </a:r>
            <a:endParaRPr lang="ru-RU" cap="none" spc="0" dirty="0">
              <a:ln/>
              <a:solidFill>
                <a:srgbClr val="C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III. </a:t>
            </a:r>
            <a:r>
              <a:rPr lang="ru-RU" dirty="0" err="1"/>
              <a:t>Активуюч</a:t>
            </a:r>
            <a:r>
              <a:rPr lang="uk-UA" dirty="0" err="1" smtClean="0"/>
              <a:t>ий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IV. </a:t>
            </a:r>
            <a:r>
              <a:rPr lang="ru-RU" dirty="0" err="1" smtClean="0"/>
              <a:t>Формуючий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V. </a:t>
            </a:r>
            <a:r>
              <a:rPr lang="ru-RU" dirty="0" err="1" smtClean="0"/>
              <a:t>Корегуючий</a:t>
            </a:r>
            <a:r>
              <a:rPr lang="ru-RU" dirty="0"/>
              <a:t> </a:t>
            </a:r>
            <a:endParaRPr lang="uk-UA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12" y="2969270"/>
            <a:ext cx="2582951" cy="1937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4057" y="4482328"/>
            <a:ext cx="3084590" cy="2029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6666" y="3435617"/>
            <a:ext cx="3002733" cy="2252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31" y="4562672"/>
            <a:ext cx="2725092" cy="18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64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788" y="291366"/>
            <a:ext cx="818082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Організація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корекційно-розвивальної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роботи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у </a:t>
            </a:r>
            <a:r>
              <a:rPr lang="ru-RU" dirty="0" err="1"/>
              <a:t>соціумі</a:t>
            </a:r>
            <a:r>
              <a:rPr lang="uk-UA" dirty="0"/>
              <a:t>, </a:t>
            </a:r>
            <a:r>
              <a:rPr lang="ru-RU" dirty="0"/>
              <a:t>"НАВЧАЛЬНОЇ ПОВЕДІНКИ"</a:t>
            </a:r>
            <a:r>
              <a:rPr lang="uk-UA" dirty="0"/>
              <a:t>. 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зорового</a:t>
            </a:r>
            <a:r>
              <a:rPr lang="ru-RU" dirty="0"/>
              <a:t> контакту</a:t>
            </a:r>
            <a:r>
              <a:rPr lang="uk-UA" dirty="0" smtClean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оточуючими</a:t>
            </a:r>
            <a:r>
              <a:rPr lang="ru-RU" dirty="0"/>
              <a:t> людьми</a:t>
            </a:r>
            <a:r>
              <a:rPr lang="uk-UA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 smtClean="0"/>
              <a:t>Стимулювання</a:t>
            </a:r>
            <a:r>
              <a:rPr lang="ru-RU" dirty="0" smtClean="0"/>
              <a:t>  </a:t>
            </a:r>
            <a:r>
              <a:rPr lang="ru-RU" dirty="0" err="1"/>
              <a:t>пізнавальних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uk-UA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Робота </a:t>
            </a:r>
            <a:r>
              <a:rPr lang="ru-RU" dirty="0" err="1"/>
              <a:t>дитини</a:t>
            </a:r>
            <a:r>
              <a:rPr lang="ru-RU" dirty="0"/>
              <a:t> в </a:t>
            </a:r>
            <a:r>
              <a:rPr lang="ru-RU" dirty="0" err="1"/>
              <a:t>мікрогрупі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0992" y="147029"/>
            <a:ext cx="1754437" cy="17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39" y="2863457"/>
            <a:ext cx="2462997" cy="1847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37" y="4790331"/>
            <a:ext cx="2592873" cy="1944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28" y="3707980"/>
            <a:ext cx="2886269" cy="2164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3151" y="1180690"/>
            <a:ext cx="2369171" cy="17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593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315" y="296482"/>
            <a:ext cx="1141911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Єтапи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роботи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під</a:t>
            </a:r>
            <a:r>
              <a:rPr lang="ru-RU" sz="2800" dirty="0" smtClean="0">
                <a:solidFill>
                  <a:srgbClr val="C00000"/>
                </a:solidFill>
              </a:rPr>
              <a:t> час </a:t>
            </a:r>
            <a:r>
              <a:rPr lang="ru-RU" sz="2800" dirty="0" err="1" smtClean="0">
                <a:solidFill>
                  <a:srgbClr val="C00000"/>
                </a:solidFill>
              </a:rPr>
              <a:t>розвитку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комунікації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u="sng" dirty="0" err="1"/>
              <a:t>Виконання</a:t>
            </a:r>
            <a:r>
              <a:rPr lang="ru-RU" u="sng" dirty="0"/>
              <a:t> </a:t>
            </a:r>
            <a:r>
              <a:rPr lang="ru-RU" u="sng" dirty="0" err="1"/>
              <a:t>доручень</a:t>
            </a:r>
            <a:r>
              <a:rPr lang="ru-RU" u="sng" dirty="0"/>
              <a:t>, </a:t>
            </a:r>
            <a:r>
              <a:rPr lang="ru-RU" u="sng" dirty="0" err="1"/>
              <a:t>інструкцій</a:t>
            </a:r>
            <a:r>
              <a:rPr lang="ru-RU" u="sng" dirty="0"/>
              <a:t> за </a:t>
            </a:r>
            <a:r>
              <a:rPr lang="ru-RU" u="sng" dirty="0" err="1"/>
              <a:t>словесним</a:t>
            </a:r>
            <a:r>
              <a:rPr lang="ru-RU" u="sng" dirty="0"/>
              <a:t> </a:t>
            </a:r>
            <a:endParaRPr lang="ru-RU" u="sng" dirty="0" smtClean="0"/>
          </a:p>
          <a:p>
            <a:pPr>
              <a:lnSpc>
                <a:spcPct val="150000"/>
              </a:lnSpc>
            </a:pPr>
            <a:r>
              <a:rPr lang="ru-RU" u="sng" dirty="0" smtClean="0"/>
              <a:t> </a:t>
            </a:r>
            <a:r>
              <a:rPr lang="ru-RU" u="sng" dirty="0" err="1"/>
              <a:t>завданням</a:t>
            </a:r>
            <a:r>
              <a:rPr lang="ru-RU" u="sng" dirty="0"/>
              <a:t> </a:t>
            </a:r>
            <a:r>
              <a:rPr lang="ru-RU" u="sng" dirty="0" err="1"/>
              <a:t>дорослого</a:t>
            </a:r>
            <a:r>
              <a:rPr lang="ru-RU" u="sng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/>
              <a:t>мовним</a:t>
            </a:r>
            <a:r>
              <a:rPr lang="ru-RU" dirty="0"/>
              <a:t> та </a:t>
            </a:r>
            <a:r>
              <a:rPr lang="ru-RU" dirty="0" err="1"/>
              <a:t>немовним</a:t>
            </a:r>
            <a:r>
              <a:rPr lang="ru-RU" dirty="0"/>
              <a:t> звукам;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/>
              <a:t>прохання</a:t>
            </a:r>
            <a:r>
              <a:rPr lang="ru-RU" dirty="0"/>
              <a:t>, </a:t>
            </a:r>
            <a:r>
              <a:rPr lang="ru-RU" dirty="0" err="1"/>
              <a:t>бажання</a:t>
            </a:r>
            <a:r>
              <a:rPr lang="ru-RU" dirty="0"/>
              <a:t> вербально </a:t>
            </a:r>
            <a:r>
              <a:rPr lang="ru-RU" dirty="0" err="1"/>
              <a:t>або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жестово-</a:t>
            </a:r>
            <a:r>
              <a:rPr lang="ru-RU" dirty="0" err="1" smtClean="0"/>
              <a:t>мімічними</a:t>
            </a:r>
            <a:r>
              <a:rPr lang="ru-RU" dirty="0" smtClean="0"/>
              <a:t> </a:t>
            </a:r>
            <a:r>
              <a:rPr lang="ru-RU" dirty="0" err="1"/>
              <a:t>засобами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/>
              <a:t>практичного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жестів</a:t>
            </a:r>
            <a:r>
              <a:rPr lang="ru-RU" dirty="0"/>
              <a:t> у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спілкуванні</a:t>
            </a:r>
            <a:r>
              <a:rPr lang="ru-RU" dirty="0"/>
              <a:t>, при </a:t>
            </a:r>
            <a:r>
              <a:rPr lang="ru-RU" dirty="0" err="1"/>
              <a:t>сумісному</a:t>
            </a:r>
            <a:r>
              <a:rPr lang="ru-RU" dirty="0"/>
              <a:t> </a:t>
            </a:r>
            <a:r>
              <a:rPr lang="ru-RU" dirty="0" err="1"/>
              <a:t>рішенні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побутового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навчального</a:t>
            </a:r>
            <a:r>
              <a:rPr lang="ru-RU" dirty="0"/>
              <a:t> характеру.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Збагачення</a:t>
            </a:r>
            <a:r>
              <a:rPr lang="ru-RU" dirty="0" smtClean="0"/>
              <a:t> </a:t>
            </a:r>
            <a:r>
              <a:rPr lang="ru-RU" dirty="0"/>
              <a:t>словника </a:t>
            </a:r>
            <a:r>
              <a:rPr lang="ru-RU" dirty="0" err="1"/>
              <a:t>найпростішими</a:t>
            </a:r>
            <a:r>
              <a:rPr lang="ru-RU" dirty="0"/>
              <a:t> </a:t>
            </a:r>
            <a:r>
              <a:rPr lang="ru-RU" dirty="0" err="1"/>
              <a:t>висловлюваннями</a:t>
            </a:r>
            <a:r>
              <a:rPr lang="ru-RU" dirty="0"/>
              <a:t>, </a:t>
            </a:r>
            <a:r>
              <a:rPr lang="ru-RU" dirty="0" err="1"/>
              <a:t>необхідними</a:t>
            </a:r>
            <a:r>
              <a:rPr lang="ru-RU" dirty="0"/>
              <a:t> для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/>
              <a:t>сумісних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: «на», «</a:t>
            </a:r>
            <a:r>
              <a:rPr lang="ru-RU" dirty="0" err="1"/>
              <a:t>візьми</a:t>
            </a:r>
            <a:r>
              <a:rPr lang="ru-RU" dirty="0"/>
              <a:t>», «</a:t>
            </a:r>
            <a:r>
              <a:rPr lang="ru-RU" dirty="0" err="1"/>
              <a:t>ні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04" y="4419222"/>
            <a:ext cx="2814734" cy="2111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5795"/>
            <a:ext cx="2575250" cy="1931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65" y="821141"/>
            <a:ext cx="2488099" cy="1866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41" y="1537861"/>
            <a:ext cx="2631866" cy="19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82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" y="-14725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604" y="753991"/>
            <a:ext cx="11660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Роботу 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графічних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з </a:t>
            </a:r>
          </a:p>
          <a:p>
            <a:r>
              <a:rPr lang="ru-RU" dirty="0" err="1"/>
              <a:t>Реальн</a:t>
            </a:r>
            <a:r>
              <a:rPr lang="uk-UA" dirty="0" err="1"/>
              <a:t>их</a:t>
            </a:r>
            <a:r>
              <a:rPr lang="uk-UA" dirty="0"/>
              <a:t> </a:t>
            </a:r>
            <a:r>
              <a:rPr lang="ru-RU" dirty="0"/>
              <a:t>предмет</a:t>
            </a:r>
            <a:r>
              <a:rPr lang="uk-UA" dirty="0" err="1"/>
              <a:t>ів</a:t>
            </a:r>
            <a:r>
              <a:rPr lang="ru-RU" dirty="0"/>
              <a:t>→ </a:t>
            </a:r>
            <a:r>
              <a:rPr lang="ru-RU" dirty="0" err="1"/>
              <a:t>іграшки→фотографії</a:t>
            </a:r>
            <a:r>
              <a:rPr lang="ru-RU" dirty="0"/>
              <a:t> → картинки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→  картинки → </a:t>
            </a:r>
            <a:r>
              <a:rPr lang="ru-RU" dirty="0" err="1"/>
              <a:t>символи</a:t>
            </a:r>
            <a:r>
              <a:rPr lang="ru-RU" dirty="0"/>
              <a:t> → </a:t>
            </a:r>
            <a:r>
              <a:rPr lang="ru-RU" dirty="0" err="1"/>
              <a:t>піктограми</a:t>
            </a:r>
            <a:r>
              <a:rPr lang="ru-RU" dirty="0"/>
              <a:t> → </a:t>
            </a:r>
            <a:r>
              <a:rPr lang="ru-RU" dirty="0" err="1"/>
              <a:t>схеми</a:t>
            </a:r>
            <a:r>
              <a:rPr lang="ru-RU" dirty="0"/>
              <a:t>.</a:t>
            </a:r>
          </a:p>
          <a:p>
            <a:r>
              <a:rPr lang="ru-RU" dirty="0" err="1"/>
              <a:t>одночасне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жест, слово, </a:t>
            </a:r>
            <a:r>
              <a:rPr lang="ru-RU" dirty="0" err="1"/>
              <a:t>піктограма</a:t>
            </a:r>
            <a:r>
              <a:rPr lang="ru-RU" dirty="0"/>
              <a:t>), </a:t>
            </a:r>
            <a:r>
              <a:rPr lang="ru-RU" dirty="0" err="1"/>
              <a:t>орієнтування</a:t>
            </a:r>
            <a:r>
              <a:rPr lang="ru-RU" dirty="0"/>
              <a:t> на </a:t>
            </a:r>
            <a:r>
              <a:rPr lang="ru-RU" dirty="0" err="1"/>
              <a:t>індивідуальність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самою </a:t>
            </a:r>
            <a:r>
              <a:rPr lang="ru-RU" dirty="0" err="1"/>
              <a:t>дитиною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r>
              <a:rPr lang="ru-RU" b="1" u="sng" dirty="0" err="1" smtClean="0"/>
              <a:t>картки</a:t>
            </a:r>
            <a:r>
              <a:rPr lang="ru-RU" b="1" u="sng" dirty="0" smtClean="0"/>
              <a:t> </a:t>
            </a:r>
            <a:r>
              <a:rPr lang="ru-RU" b="1" u="sng" dirty="0" err="1"/>
              <a:t>pecs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невербальний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оточуючими</a:t>
            </a:r>
            <a:r>
              <a:rPr lang="ru-RU" dirty="0"/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19923" y="198674"/>
            <a:ext cx="4352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Альтернативна </a:t>
            </a:r>
            <a:r>
              <a:rPr lang="ru-RU" sz="2800" dirty="0" err="1">
                <a:solidFill>
                  <a:srgbClr val="C00000"/>
                </a:solidFill>
              </a:rPr>
              <a:t>комунікація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2972573"/>
            <a:ext cx="4101569" cy="3391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47" y="2972573"/>
            <a:ext cx="6756340" cy="33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25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728" y="291366"/>
            <a:ext cx="116065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Альтернативна </a:t>
            </a:r>
            <a:r>
              <a:rPr lang="ru-RU" sz="2800" dirty="0" err="1">
                <a:solidFill>
                  <a:srgbClr val="C00000"/>
                </a:solidFill>
              </a:rPr>
              <a:t>комунікація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dirty="0" err="1" smtClean="0"/>
              <a:t>Вибір</a:t>
            </a:r>
            <a:r>
              <a:rPr lang="ru-RU" dirty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та </a:t>
            </a:r>
            <a:r>
              <a:rPr lang="ru-RU" dirty="0" err="1"/>
              <a:t>психофізичних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здійснюється</a:t>
            </a:r>
            <a:r>
              <a:rPr lang="ru-RU" dirty="0"/>
              <a:t> командою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альтернативної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endParaRPr lang="ru-RU" dirty="0" smtClean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r>
              <a:rPr lang="ru-RU" b="1" u="sng" dirty="0" err="1" smtClean="0"/>
              <a:t>Комунікативні</a:t>
            </a:r>
            <a:r>
              <a:rPr lang="ru-RU" b="1" u="sng" dirty="0" smtClean="0"/>
              <a:t> </a:t>
            </a:r>
            <a:r>
              <a:rPr lang="ru-RU" b="1" u="sng" dirty="0" err="1"/>
              <a:t>дошки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72" y="1106974"/>
            <a:ext cx="5856524" cy="3129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" y="3791035"/>
            <a:ext cx="6851472" cy="29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397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33" y="204293"/>
            <a:ext cx="11747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Альтернативна </a:t>
            </a:r>
            <a:r>
              <a:rPr lang="ru-RU" sz="2800" dirty="0" err="1" smtClean="0">
                <a:solidFill>
                  <a:srgbClr val="C00000"/>
                </a:solidFill>
              </a:rPr>
              <a:t>комунікація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b="1" u="sng" dirty="0" err="1" smtClean="0"/>
              <a:t>Візуальні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розклади</a:t>
            </a:r>
            <a:r>
              <a:rPr lang="uk-UA" b="1" u="sng" dirty="0" smtClean="0"/>
              <a:t> .   </a:t>
            </a:r>
            <a:endParaRPr lang="ru-RU" b="1" u="sng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98" y="2641158"/>
            <a:ext cx="3816224" cy="38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" y="1537861"/>
            <a:ext cx="4572000" cy="3246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04" y="1537861"/>
            <a:ext cx="4464543" cy="25636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15959" y="1085093"/>
            <a:ext cx="267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Ціль</a:t>
            </a:r>
            <a:r>
              <a:rPr lang="ru-RU" dirty="0" smtClean="0"/>
              <a:t> </a:t>
            </a:r>
            <a:r>
              <a:rPr lang="ru-RU" dirty="0" err="1" smtClean="0"/>
              <a:t>розкладу</a:t>
            </a:r>
            <a:r>
              <a:rPr lang="ru-RU" dirty="0" smtClean="0"/>
              <a:t> – </a:t>
            </a:r>
            <a:r>
              <a:rPr lang="ru-RU" dirty="0" err="1" smtClean="0"/>
              <a:t>активізувати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до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18849" y="4460815"/>
            <a:ext cx="3532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Допомогати</a:t>
            </a:r>
            <a:r>
              <a:rPr lang="ru-RU" dirty="0" smtClean="0"/>
              <a:t> </a:t>
            </a:r>
            <a:r>
              <a:rPr lang="ru-RU" dirty="0" err="1" smtClean="0"/>
              <a:t>долати</a:t>
            </a:r>
            <a:r>
              <a:rPr lang="ru-RU" dirty="0" smtClean="0"/>
              <a:t> </a:t>
            </a:r>
            <a:r>
              <a:rPr lang="ru-RU" dirty="0" err="1"/>
              <a:t>складнощі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дезадаптованістю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6315" y="4940881"/>
            <a:ext cx="390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Допомогати</a:t>
            </a:r>
            <a:r>
              <a:rPr lang="ru-RU" dirty="0" smtClean="0"/>
              <a:t> </a:t>
            </a:r>
            <a:r>
              <a:rPr lang="ru-RU" dirty="0" err="1" smtClean="0"/>
              <a:t>зосереджуватися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актуальній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27066" y="5910171"/>
            <a:ext cx="2618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тривожності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4254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33" y="412522"/>
            <a:ext cx="117477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Альтернативна </a:t>
            </a:r>
            <a:r>
              <a:rPr lang="ru-RU" sz="2800" dirty="0" err="1" smtClean="0">
                <a:solidFill>
                  <a:srgbClr val="C00000"/>
                </a:solidFill>
              </a:rPr>
              <a:t>комунікація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uk-UA" dirty="0"/>
          </a:p>
          <a:p>
            <a:pPr algn="ctr"/>
            <a:r>
              <a:rPr lang="uk-UA" b="1" u="sng" dirty="0" smtClean="0"/>
              <a:t>Соціальні історії  .   </a:t>
            </a:r>
            <a:endParaRPr lang="ru-RU" b="1" u="sng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6" y="2148682"/>
            <a:ext cx="38100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4" y="1012758"/>
            <a:ext cx="4108216" cy="55542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85" y="1012759"/>
            <a:ext cx="3899581" cy="55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644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33" y="412522"/>
            <a:ext cx="117477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Інклюзивне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освітнє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середовище</a:t>
            </a:r>
            <a:r>
              <a:rPr lang="ru-RU" sz="2800" dirty="0" smtClean="0">
                <a:solidFill>
                  <a:srgbClr val="C00000"/>
                </a:solidFill>
              </a:rPr>
              <a:t>: </a:t>
            </a:r>
            <a:endParaRPr lang="ru-RU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err="1" smtClean="0"/>
              <a:t>спланований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організований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;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та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один одному </a:t>
            </a:r>
            <a:r>
              <a:rPr lang="ru-RU" dirty="0" err="1"/>
              <a:t>допомоги</a:t>
            </a:r>
            <a:r>
              <a:rPr lang="ru-RU" dirty="0"/>
              <a:t> в </a:t>
            </a:r>
            <a:r>
              <a:rPr lang="ru-RU" dirty="0" err="1"/>
              <a:t>досягненні</a:t>
            </a:r>
            <a:r>
              <a:rPr lang="ru-RU" dirty="0"/>
              <a:t> позитивного результату.</a:t>
            </a:r>
          </a:p>
          <a:p>
            <a:r>
              <a:rPr lang="ru-RU" i="1" dirty="0"/>
              <a:t>А. Предметно-</a:t>
            </a:r>
            <a:r>
              <a:rPr lang="ru-RU" i="1" dirty="0" err="1"/>
              <a:t>просторові</a:t>
            </a:r>
            <a:r>
              <a:rPr lang="ru-RU" dirty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(</a:t>
            </a:r>
            <a:r>
              <a:rPr lang="ru-RU" dirty="0" err="1"/>
              <a:t>структурування</a:t>
            </a:r>
            <a:r>
              <a:rPr lang="ru-RU" dirty="0"/>
              <a:t> простору</a:t>
            </a:r>
            <a:r>
              <a:rPr lang="ru-RU" dirty="0" smtClean="0"/>
              <a:t>)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5" y="2324478"/>
            <a:ext cx="4399983" cy="3299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85" y="2324477"/>
            <a:ext cx="4492043" cy="32252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05" y="4200808"/>
            <a:ext cx="3289425" cy="24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90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33" y="412522"/>
            <a:ext cx="1174773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Інклюзивне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освітнє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середовище</a:t>
            </a:r>
            <a:r>
              <a:rPr lang="ru-RU" sz="2800" dirty="0" smtClean="0">
                <a:solidFill>
                  <a:srgbClr val="C00000"/>
                </a:solidFill>
              </a:rPr>
              <a:t>: 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dirty="0" smtClean="0"/>
              <a:t>Б</a:t>
            </a:r>
            <a:r>
              <a:rPr lang="ru-RU" dirty="0"/>
              <a:t>. </a:t>
            </a:r>
            <a:r>
              <a:rPr lang="ru-RU" i="1" dirty="0" err="1"/>
              <a:t>Організаційно-смислові</a:t>
            </a:r>
            <a:r>
              <a:rPr lang="ru-RU" dirty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структурування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сфер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дозоване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візуальну</a:t>
            </a:r>
            <a:r>
              <a:rPr lang="ru-RU" dirty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візуалізовані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 та </a:t>
            </a:r>
            <a:r>
              <a:rPr lang="ru-RU" dirty="0" smtClean="0"/>
              <a:t>правила;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адаптацію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збільшення</a:t>
            </a:r>
            <a:r>
              <a:rPr lang="ru-RU" dirty="0"/>
              <a:t> часу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зміна</a:t>
            </a:r>
            <a:r>
              <a:rPr lang="ru-RU" dirty="0"/>
              <a:t> темпу </a:t>
            </a:r>
            <a:r>
              <a:rPr lang="ru-RU" dirty="0" smtClean="0"/>
              <a:t>занять;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модифікацію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 smtClean="0"/>
              <a:t>завдань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4047110"/>
            <a:ext cx="3413760" cy="2392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09" y="1669368"/>
            <a:ext cx="3338117" cy="1947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" y="3776261"/>
            <a:ext cx="3937942" cy="2934383"/>
          </a:xfrm>
          <a:prstGeom prst="rect">
            <a:avLst/>
          </a:prstGeom>
        </p:spPr>
      </p:pic>
      <p:pic>
        <p:nvPicPr>
          <p:cNvPr id="14" name="Рисунок 13" descr="_copytoWordPicto_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586" y="5243452"/>
            <a:ext cx="807802" cy="101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мои документы\документы, программы\общие документы\для дефектолога\аутизм\карточки pecs\pecs-shkola-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90" y="44462"/>
            <a:ext cx="2965205" cy="400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01" y="3557968"/>
            <a:ext cx="2023632" cy="2934383"/>
          </a:xfrm>
          <a:prstGeom prst="rect">
            <a:avLst/>
          </a:prstGeom>
        </p:spPr>
      </p:pic>
      <p:pic>
        <p:nvPicPr>
          <p:cNvPr id="16" name="Рисунок 15" descr="_copytoWordPicto_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736" y="4189908"/>
            <a:ext cx="823866" cy="1053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0522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50"/>
            <a:ext cx="12192000" cy="688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91366"/>
            <a:ext cx="1141911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800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33" y="412522"/>
            <a:ext cx="117477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Інклюзивне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освітнє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середовище</a:t>
            </a:r>
            <a:r>
              <a:rPr lang="ru-RU" sz="2800" dirty="0" smtClean="0">
                <a:solidFill>
                  <a:srgbClr val="C00000"/>
                </a:solidFill>
              </a:rPr>
              <a:t>: 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err="1"/>
              <a:t>Соціально-психологічні</a:t>
            </a:r>
            <a:r>
              <a:rPr lang="ru-RU" dirty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: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значущі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люди;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потреби;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прихильності</a:t>
            </a:r>
            <a:r>
              <a:rPr lang="ru-RU" dirty="0"/>
              <a:t> та </a:t>
            </a:r>
            <a:r>
              <a:rPr lang="ru-RU" dirty="0" err="1"/>
              <a:t>звички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0" y="4879819"/>
            <a:ext cx="3102317" cy="1861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72" y="988355"/>
            <a:ext cx="3622571" cy="2716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76" y="137775"/>
            <a:ext cx="2945393" cy="2209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44" y="4057842"/>
            <a:ext cx="3302198" cy="2476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33" y="3429000"/>
            <a:ext cx="3568293" cy="2676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39" y="1242298"/>
            <a:ext cx="2556094" cy="19170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3" y="2509357"/>
            <a:ext cx="2912898" cy="21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68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327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3786" y="291366"/>
            <a:ext cx="4406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Особливості дітей з РАС</a:t>
            </a:r>
            <a:endParaRPr lang="ru-RU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280" y="1156935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u="none" strike="noStrike" baseline="0" dirty="0" err="1" smtClean="0">
                <a:solidFill>
                  <a:srgbClr val="002060"/>
                </a:solidFill>
              </a:rPr>
              <a:t>Соціальні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42" y="1693850"/>
            <a:ext cx="2364716" cy="1336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047" y="3122173"/>
            <a:ext cx="1511171" cy="1430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436" y="4647450"/>
            <a:ext cx="1799574" cy="1572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51729" y="1165107"/>
            <a:ext cx="259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u="none" strike="noStrike" baseline="0" dirty="0" smtClean="0">
                <a:solidFill>
                  <a:srgbClr val="002060"/>
                </a:solidFill>
              </a:rPr>
              <a:t> 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</a:rPr>
              <a:t>Комунікативні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186" y="1667097"/>
            <a:ext cx="1578422" cy="1375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982" y="3123926"/>
            <a:ext cx="1424103" cy="13561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608" y="4590568"/>
            <a:ext cx="1500911" cy="15186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52465" y="1178236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u="none" strike="noStrike" baseline="0" dirty="0" smtClean="0">
                <a:solidFill>
                  <a:srgbClr val="1F3864"/>
                </a:solidFill>
              </a:rPr>
              <a:t>   </a:t>
            </a:r>
            <a:r>
              <a:rPr lang="ru-RU" sz="2400" b="1" i="0" u="none" strike="noStrike" baseline="0" dirty="0" err="1" smtClean="0">
                <a:solidFill>
                  <a:srgbClr val="1F3864"/>
                </a:solidFill>
              </a:rPr>
              <a:t>Поведінкові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1427" y="1634633"/>
            <a:ext cx="1517073" cy="1481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9270" y="3175051"/>
            <a:ext cx="1298772" cy="1483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8428" y="4750870"/>
            <a:ext cx="1503561" cy="13576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973866" y="1156935"/>
            <a:ext cx="1793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u="none" strike="noStrike" baseline="0" dirty="0" smtClean="0">
                <a:solidFill>
                  <a:srgbClr val="002060"/>
                </a:solidFill>
              </a:rPr>
              <a:t> 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</a:rPr>
              <a:t>Моторні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0093" y="1639901"/>
            <a:ext cx="1544478" cy="15837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2682" y="3303489"/>
            <a:ext cx="1618889" cy="13746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6800" y="4743969"/>
            <a:ext cx="1708542" cy="14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31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226052"/>
            <a:ext cx="11419114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Словник термінів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Альтернативна </a:t>
            </a:r>
            <a:r>
              <a:rPr lang="ru-RU" b="1" dirty="0"/>
              <a:t>та </a:t>
            </a:r>
            <a:r>
              <a:rPr lang="ru-RU" b="1" dirty="0" err="1"/>
              <a:t>допоміжна</a:t>
            </a:r>
            <a:r>
              <a:rPr lang="ru-RU" b="1" dirty="0"/>
              <a:t> </a:t>
            </a:r>
            <a:r>
              <a:rPr lang="ru-RU" b="1" dirty="0" err="1"/>
              <a:t>комунікація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 smtClean="0"/>
              <a:t>невербальних</a:t>
            </a:r>
            <a:r>
              <a:rPr lang="ru-RU" dirty="0" smtClean="0"/>
              <a:t> </a:t>
            </a:r>
            <a:r>
              <a:rPr lang="ru-RU" dirty="0" err="1" smtClean="0"/>
              <a:t>комунікативних</a:t>
            </a:r>
            <a:r>
              <a:rPr lang="ru-RU" dirty="0" smtClean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/>
              <a:t>Вокалізація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голосових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при </a:t>
            </a:r>
            <a:r>
              <a:rPr lang="ru-RU" dirty="0" err="1"/>
              <a:t>бажанні</a:t>
            </a:r>
            <a:r>
              <a:rPr lang="ru-RU" dirty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повідомити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 smtClean="0"/>
              <a:t>Діти</a:t>
            </a:r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ризику</a:t>
            </a:r>
            <a:r>
              <a:rPr lang="ru-RU" b="1" dirty="0"/>
              <a:t>» </a:t>
            </a:r>
            <a:r>
              <a:rPr lang="ru-RU" dirty="0"/>
              <a:t>- </a:t>
            </a:r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формами </a:t>
            </a:r>
            <a:r>
              <a:rPr lang="ru-RU" dirty="0" err="1"/>
              <a:t>психологічної</a:t>
            </a:r>
            <a:r>
              <a:rPr lang="ru-RU" dirty="0"/>
              <a:t> і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дезадаптації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виражаються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, яка неадекватна нормам </a:t>
            </a:r>
            <a:r>
              <a:rPr lang="ru-RU" dirty="0" smtClean="0"/>
              <a:t>і потребам </a:t>
            </a:r>
            <a:r>
              <a:rPr lang="ru-RU" dirty="0" err="1"/>
              <a:t>найближчого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 smtClean="0"/>
              <a:t>Емоційні</a:t>
            </a:r>
            <a:r>
              <a:rPr lang="ru-RU" b="1" dirty="0" smtClean="0"/>
              <a:t> </a:t>
            </a:r>
            <a:r>
              <a:rPr lang="ru-RU" b="1" dirty="0" err="1"/>
              <a:t>реакції</a:t>
            </a:r>
            <a:r>
              <a:rPr lang="ru-RU" b="1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являють</a:t>
            </a:r>
            <a:r>
              <a:rPr lang="ru-RU" dirty="0" smtClean="0"/>
              <a:t> </a:t>
            </a:r>
            <a:r>
              <a:rPr lang="ru-RU" dirty="0"/>
              <a:t>собою </a:t>
            </a:r>
            <a:r>
              <a:rPr lang="ru-RU" dirty="0" err="1"/>
              <a:t>короткочасні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на </a:t>
            </a:r>
            <a:r>
              <a:rPr lang="ru-RU" dirty="0" err="1"/>
              <a:t>визначений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,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подію</a:t>
            </a:r>
            <a:r>
              <a:rPr lang="ru-RU" dirty="0"/>
              <a:t>, </a:t>
            </a:r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–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статичні</a:t>
            </a:r>
            <a:r>
              <a:rPr lang="ru-RU" dirty="0"/>
              <a:t> і </a:t>
            </a:r>
            <a:r>
              <a:rPr lang="ru-RU" dirty="0" err="1"/>
              <a:t>тривалі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 smtClean="0"/>
              <a:t>оцінюють</a:t>
            </a:r>
            <a:r>
              <a:rPr lang="ru-RU" dirty="0" smtClean="0"/>
              <a:t> </a:t>
            </a:r>
            <a:r>
              <a:rPr lang="ru-RU" dirty="0" err="1" smtClean="0"/>
              <a:t>існуючий</a:t>
            </a:r>
            <a:r>
              <a:rPr lang="ru-RU" dirty="0" smtClean="0"/>
              <a:t> </a:t>
            </a:r>
            <a:r>
              <a:rPr lang="ru-RU" dirty="0"/>
              <a:t>стан речей у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/>
              <a:t>Ехолалія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неконтрольоване</a:t>
            </a:r>
            <a:r>
              <a:rPr lang="ru-RU" dirty="0"/>
              <a:t> 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почутих</a:t>
            </a:r>
            <a:r>
              <a:rPr lang="ru-RU" dirty="0"/>
              <a:t> у </a:t>
            </a:r>
            <a:r>
              <a:rPr lang="ru-RU" dirty="0" err="1" smtClean="0"/>
              <a:t>чужій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/>
              <a:t>Імітація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наслідування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 smtClean="0"/>
              <a:t>Інтерактивна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література</a:t>
            </a:r>
            <a:r>
              <a:rPr lang="en-US" dirty="0" smtClean="0"/>
              <a:t>—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/>
              <a:t>творів</a:t>
            </a:r>
            <a:r>
              <a:rPr lang="ru-RU" dirty="0"/>
              <a:t>, сюжет </a:t>
            </a:r>
            <a:r>
              <a:rPr lang="ru-RU" dirty="0" err="1"/>
              <a:t>яких</a:t>
            </a:r>
            <a:r>
              <a:rPr lang="ru-RU" dirty="0"/>
              <a:t> не є </a:t>
            </a:r>
            <a:r>
              <a:rPr lang="ru-RU" dirty="0" err="1"/>
              <a:t>жорстко</a:t>
            </a:r>
            <a:r>
              <a:rPr lang="ru-RU" dirty="0"/>
              <a:t> </a:t>
            </a:r>
            <a:r>
              <a:rPr lang="ru-RU" dirty="0" err="1"/>
              <a:t>фіксованим</a:t>
            </a:r>
            <a:r>
              <a:rPr lang="ru-RU" dirty="0"/>
              <a:t>, а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змінюватися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/>
              <a:t>Модифікація</a:t>
            </a:r>
            <a:r>
              <a:rPr lang="ru-RU" b="1" dirty="0"/>
              <a:t> </a:t>
            </a:r>
            <a:r>
              <a:rPr lang="ru-RU" dirty="0"/>
              <a:t>( англ. </a:t>
            </a:r>
            <a:r>
              <a:rPr lang="en-US" i="1" dirty="0"/>
              <a:t>modification</a:t>
            </a:r>
            <a:r>
              <a:rPr lang="en-US" dirty="0"/>
              <a:t>,)- </a:t>
            </a:r>
            <a:r>
              <a:rPr lang="ru-RU" dirty="0" err="1"/>
              <a:t>зміна</a:t>
            </a:r>
            <a:r>
              <a:rPr lang="ru-RU" dirty="0"/>
              <a:t>, </a:t>
            </a:r>
            <a:r>
              <a:rPr lang="ru-RU" dirty="0" err="1"/>
              <a:t>видозміна</a:t>
            </a:r>
            <a:r>
              <a:rPr lang="ru-RU" dirty="0"/>
              <a:t>, </a:t>
            </a:r>
            <a:r>
              <a:rPr lang="ru-RU" dirty="0" err="1"/>
              <a:t>перетворення</a:t>
            </a:r>
            <a:r>
              <a:rPr lang="ru-RU" dirty="0"/>
              <a:t>,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властивостей</a:t>
            </a:r>
            <a:r>
              <a:rPr lang="ru-RU" dirty="0"/>
              <a:t>;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</a:t>
            </a:r>
            <a:r>
              <a:rPr lang="ru-RU" dirty="0" err="1"/>
              <a:t>чого-небудь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 smtClean="0"/>
              <a:t>Секвенція</a:t>
            </a:r>
            <a:r>
              <a:rPr lang="ru-RU" b="1" dirty="0" smtClean="0"/>
              <a:t> </a:t>
            </a:r>
            <a:r>
              <a:rPr lang="ru-RU" dirty="0"/>
              <a:t>(лат. </a:t>
            </a:r>
            <a:r>
              <a:rPr lang="en-US" dirty="0" err="1"/>
              <a:t>Sequentia</a:t>
            </a:r>
            <a:r>
              <a:rPr lang="en-US" dirty="0"/>
              <a:t>) - </a:t>
            </a:r>
            <a:r>
              <a:rPr lang="ru-RU" dirty="0" err="1"/>
              <a:t>послідовність</a:t>
            </a:r>
            <a:r>
              <a:rPr lang="ru-RU" dirty="0"/>
              <a:t>, </a:t>
            </a:r>
            <a:r>
              <a:rPr lang="ru-RU" dirty="0" err="1"/>
              <a:t>ланцюг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0" u="none" strike="noStrike" baseline="0" dirty="0" smtClean="0">
                <a:latin typeface="Times New Roman,Bold"/>
              </a:rPr>
              <a:t>Синдром </a:t>
            </a:r>
            <a:r>
              <a:rPr lang="ru-RU" b="1" i="0" u="none" strike="noStrike" baseline="0" dirty="0" err="1" smtClean="0">
                <a:latin typeface="Times New Roman,Bold"/>
              </a:rPr>
              <a:t>Аспергера</a:t>
            </a:r>
            <a:r>
              <a:rPr lang="ru-RU" b="1" i="0" u="none" strike="noStrike" baseline="0" dirty="0" smtClean="0">
                <a:latin typeface="Times New Roman,Bold"/>
              </a:rPr>
              <a:t> </a:t>
            </a:r>
            <a:r>
              <a:rPr lang="ru-RU" b="0" i="0" u="none" strike="noStrike" baseline="0" dirty="0" smtClean="0"/>
              <a:t>- </a:t>
            </a:r>
            <a:r>
              <a:rPr lang="ru-RU" b="0" i="0" u="none" strike="noStrike" baseline="0" dirty="0" err="1" smtClean="0"/>
              <a:t>одне</a:t>
            </a:r>
            <a:r>
              <a:rPr lang="ru-RU" b="0" i="0" u="none" strike="noStrike" baseline="0" dirty="0" smtClean="0"/>
              <a:t> з </a:t>
            </a:r>
            <a:r>
              <a:rPr lang="ru-RU" b="0" i="0" u="none" strike="noStrike" baseline="0" dirty="0" err="1" smtClean="0"/>
              <a:t>п'яти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загальних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порушень</a:t>
            </a:r>
            <a:r>
              <a:rPr lang="ru-RU" dirty="0"/>
              <a:t> </a:t>
            </a:r>
            <a:r>
              <a:rPr lang="ru-RU" b="0" i="0" u="none" strike="noStrike" baseline="0" dirty="0" err="1" smtClean="0"/>
              <a:t>розвитку</a:t>
            </a:r>
            <a:r>
              <a:rPr lang="ru-RU" dirty="0" smtClean="0"/>
              <a:t>, </a:t>
            </a:r>
            <a:r>
              <a:rPr lang="ru-RU" b="0" i="0" u="none" strike="noStrike" baseline="0" dirty="0" err="1" smtClean="0"/>
              <a:t>які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характеризуються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серйозними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труднощами</a:t>
            </a:r>
            <a:r>
              <a:rPr lang="ru-RU" b="0" i="0" u="none" strike="noStrike" baseline="0" dirty="0" smtClean="0"/>
              <a:t> в </a:t>
            </a:r>
            <a:r>
              <a:rPr lang="ru-RU" b="0" i="0" u="none" strike="noStrike" baseline="0" dirty="0" err="1" smtClean="0"/>
              <a:t>соціальній</a:t>
            </a:r>
            <a:r>
              <a:rPr lang="ru-RU" dirty="0"/>
              <a:t> </a:t>
            </a:r>
            <a:r>
              <a:rPr lang="ru-RU" b="0" i="0" u="none" strike="noStrike" baseline="0" dirty="0" err="1" smtClean="0"/>
              <a:t>взаємодії</a:t>
            </a:r>
            <a:r>
              <a:rPr lang="ru-RU" b="0" i="0" u="none" strike="noStrike" baseline="0" dirty="0" smtClean="0"/>
              <a:t>, а </a:t>
            </a:r>
            <a:r>
              <a:rPr lang="ru-RU" b="0" i="0" u="none" strike="noStrike" baseline="0" dirty="0" err="1" smtClean="0"/>
              <a:t>також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обмеженим</a:t>
            </a:r>
            <a:r>
              <a:rPr lang="ru-RU" b="0" i="0" u="none" strike="noStrike" baseline="0" dirty="0" smtClean="0"/>
              <a:t>, </a:t>
            </a:r>
            <a:r>
              <a:rPr lang="ru-RU" b="0" i="0" u="none" strike="noStrike" baseline="0" dirty="0" err="1" smtClean="0"/>
              <a:t>стереотипним</a:t>
            </a:r>
            <a:r>
              <a:rPr lang="ru-RU" b="0" i="0" u="none" strike="noStrike" baseline="0" dirty="0" smtClean="0"/>
              <a:t>, </a:t>
            </a:r>
            <a:r>
              <a:rPr lang="ru-RU" b="0" i="0" u="none" strike="noStrike" baseline="0" dirty="0" err="1" smtClean="0"/>
              <a:t>повторюваним</a:t>
            </a:r>
            <a:r>
              <a:rPr lang="ru-RU" b="0" i="0" u="none" strike="noStrike" baseline="0" dirty="0" smtClean="0"/>
              <a:t> репертуаром</a:t>
            </a:r>
          </a:p>
          <a:p>
            <a:r>
              <a:rPr lang="ru-RU" b="0" i="0" u="none" strike="noStrike" baseline="0" dirty="0" smtClean="0"/>
              <a:t>   </a:t>
            </a:r>
            <a:r>
              <a:rPr lang="ru-RU" b="0" i="0" u="none" strike="noStrike" dirty="0" smtClean="0"/>
              <a:t>   </a:t>
            </a:r>
            <a:r>
              <a:rPr lang="ru-RU" b="0" i="0" u="none" strike="noStrike" baseline="0" dirty="0" err="1" smtClean="0"/>
              <a:t>поглядів</a:t>
            </a:r>
            <a:r>
              <a:rPr lang="ru-RU" b="0" i="0" u="none" strike="noStrike" baseline="0" dirty="0" smtClean="0"/>
              <a:t> і занять, </a:t>
            </a:r>
            <a:r>
              <a:rPr lang="ru-RU" b="0" i="0" u="none" strike="noStrike" baseline="0" dirty="0" err="1" smtClean="0"/>
              <a:t>іноді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називається</a:t>
            </a:r>
            <a:r>
              <a:rPr lang="ru-RU" b="0" i="0" u="none" strike="noStrike" baseline="0" dirty="0" smtClean="0"/>
              <a:t> формою</a:t>
            </a:r>
            <a:r>
              <a:rPr lang="ru-RU" b="0" i="0" u="none" strike="noStrike" dirty="0" smtClean="0"/>
              <a:t> </a:t>
            </a:r>
            <a:r>
              <a:rPr lang="ru-RU" b="0" i="0" u="none" strike="noStrike" baseline="0" dirty="0" err="1" smtClean="0"/>
              <a:t>високофункціонального</a:t>
            </a:r>
            <a:r>
              <a:rPr lang="ru-RU" b="0" i="0" u="none" strike="noStrike" baseline="0" dirty="0" smtClean="0"/>
              <a:t> аутизму (</a:t>
            </a:r>
            <a:r>
              <a:rPr lang="ru-RU" b="0" i="0" u="none" strike="noStrike" baseline="0" dirty="0" err="1" smtClean="0"/>
              <a:t>тобто</a:t>
            </a:r>
            <a:r>
              <a:rPr lang="ru-RU" b="0" i="0" u="none" strike="noStrike" baseline="0" dirty="0" smtClean="0"/>
              <a:t> аутизму, за </a:t>
            </a:r>
            <a:r>
              <a:rPr lang="ru-RU" b="0" i="0" u="none" strike="noStrike" baseline="0" dirty="0" err="1" smtClean="0"/>
              <a:t>якого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здатність</a:t>
            </a:r>
            <a:endParaRPr lang="ru-RU" b="0" i="0" u="none" strike="noStrike" baseline="0" dirty="0" smtClean="0"/>
          </a:p>
          <a:p>
            <a:r>
              <a:rPr lang="ru-RU" b="0" i="0" u="none" strike="noStrike" baseline="0" dirty="0" smtClean="0"/>
              <a:t>      </a:t>
            </a:r>
            <a:r>
              <a:rPr lang="ru-RU" b="0" i="0" u="none" strike="noStrike" baseline="0" dirty="0" err="1" smtClean="0"/>
              <a:t>функціонувати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відносно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збережена</a:t>
            </a:r>
            <a:r>
              <a:rPr lang="ru-RU" b="0" i="0" u="none" strike="noStrike" baseline="0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0" u="none" strike="noStrike" baseline="0" dirty="0" smtClean="0"/>
              <a:t>Синдром </a:t>
            </a:r>
            <a:r>
              <a:rPr lang="ru-RU" b="1" i="0" u="none" strike="noStrike" baseline="0" dirty="0" err="1" smtClean="0"/>
              <a:t>Каннера</a:t>
            </a:r>
            <a:r>
              <a:rPr lang="ru-RU" b="1" i="0" u="none" strike="noStrike" baseline="0" dirty="0" smtClean="0"/>
              <a:t> </a:t>
            </a:r>
            <a:r>
              <a:rPr lang="ru-RU" b="0" i="0" u="none" strike="noStrike" baseline="0" dirty="0" smtClean="0"/>
              <a:t>- </a:t>
            </a:r>
            <a:r>
              <a:rPr lang="ru-RU" b="0" i="0" u="none" strike="noStrike" baseline="0" dirty="0" err="1" smtClean="0"/>
              <a:t>непроцесуальний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варіант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дитячого</a:t>
            </a:r>
            <a:r>
              <a:rPr lang="ru-RU" b="0" i="0" u="none" strike="noStrike" baseline="0" dirty="0" smtClean="0"/>
              <a:t> аутизму, </a:t>
            </a:r>
            <a:r>
              <a:rPr lang="ru-RU" b="0" i="0" u="none" strike="noStrike" baseline="0" dirty="0" err="1" smtClean="0"/>
              <a:t>ядерна</a:t>
            </a:r>
            <a:r>
              <a:rPr lang="ru-RU" dirty="0"/>
              <a:t> </a:t>
            </a:r>
            <a:r>
              <a:rPr lang="ru-RU" b="0" i="0" u="none" strike="noStrike" baseline="0" dirty="0" smtClean="0"/>
              <a:t>форма.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0" u="none" strike="noStrike" baseline="0" dirty="0" err="1" smtClean="0"/>
              <a:t>Скринінг</a:t>
            </a:r>
            <a:r>
              <a:rPr lang="ru-RU" b="1" i="0" u="none" strike="noStrike" baseline="0" dirty="0" smtClean="0"/>
              <a:t> </a:t>
            </a:r>
            <a:r>
              <a:rPr lang="ru-RU" b="0" i="0" u="none" strike="noStrike" baseline="0" dirty="0" smtClean="0"/>
              <a:t>(</a:t>
            </a:r>
            <a:r>
              <a:rPr lang="ru-RU" b="0" i="0" u="none" strike="noStrike" baseline="0" dirty="0" err="1" smtClean="0"/>
              <a:t>від</a:t>
            </a:r>
            <a:r>
              <a:rPr lang="ru-RU" b="0" i="0" u="none" strike="noStrike" baseline="0" dirty="0" smtClean="0"/>
              <a:t> англ. </a:t>
            </a:r>
            <a:r>
              <a:rPr lang="ru-RU" b="0" i="0" u="none" strike="noStrike" baseline="0" dirty="0" err="1" smtClean="0"/>
              <a:t>screening</a:t>
            </a:r>
            <a:r>
              <a:rPr lang="ru-RU" b="0" i="0" u="none" strike="noStrike" baseline="0" dirty="0" smtClean="0"/>
              <a:t> — «</a:t>
            </a:r>
            <a:r>
              <a:rPr lang="ru-RU" b="0" i="0" u="none" strike="noStrike" baseline="0" dirty="0" err="1" smtClean="0"/>
              <a:t>відбір</a:t>
            </a:r>
            <a:r>
              <a:rPr lang="ru-RU" b="0" i="0" u="none" strike="noStrike" baseline="0" dirty="0" smtClean="0"/>
              <a:t>, </a:t>
            </a:r>
            <a:r>
              <a:rPr lang="ru-RU" b="0" i="0" u="none" strike="noStrike" baseline="0" dirty="0" err="1" smtClean="0"/>
              <a:t>сортування</a:t>
            </a:r>
            <a:r>
              <a:rPr lang="ru-RU" b="0" i="0" u="none" strike="noStrike" baseline="0" dirty="0" smtClean="0"/>
              <a:t>») - система </a:t>
            </a:r>
            <a:r>
              <a:rPr lang="ru-RU" b="0" i="0" u="none" strike="noStrike" baseline="0" dirty="0" err="1" smtClean="0"/>
              <a:t>первинного</a:t>
            </a:r>
            <a:r>
              <a:rPr lang="ru-RU" dirty="0"/>
              <a:t> </a:t>
            </a:r>
            <a:r>
              <a:rPr lang="ru-RU" b="0" i="0" u="none" strike="noStrike" baseline="0" dirty="0" err="1" smtClean="0"/>
              <a:t>обстеження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груп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клінічно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безсимптомних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осіб</a:t>
            </a:r>
            <a:r>
              <a:rPr lang="ru-RU" b="0" i="0" u="none" strike="noStrike" baseline="0" dirty="0" smtClean="0"/>
              <a:t> з метою </a:t>
            </a:r>
            <a:r>
              <a:rPr lang="ru-RU" b="0" i="0" u="none" strike="noStrike" baseline="0" dirty="0" err="1" smtClean="0"/>
              <a:t>виявлення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випадків</a:t>
            </a:r>
            <a:r>
              <a:rPr lang="ru-RU" dirty="0"/>
              <a:t> </a:t>
            </a:r>
            <a:r>
              <a:rPr lang="ru-RU" b="0" i="0" u="none" strike="noStrike" baseline="0" dirty="0" err="1" smtClean="0"/>
              <a:t>захворювання</a:t>
            </a:r>
            <a:r>
              <a:rPr lang="ru-RU" b="0" i="0" u="none" strike="noStrike" baseline="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0" u="none" strike="noStrike" baseline="0" dirty="0" err="1" smtClean="0"/>
              <a:t>Телеграфна</a:t>
            </a:r>
            <a:r>
              <a:rPr lang="ru-RU" b="1" i="0" u="none" strike="noStrike" baseline="0" dirty="0" smtClean="0"/>
              <a:t> </a:t>
            </a:r>
            <a:r>
              <a:rPr lang="ru-RU" b="1" i="0" u="none" strike="noStrike" baseline="0" dirty="0" err="1" smtClean="0"/>
              <a:t>мова</a:t>
            </a:r>
            <a:r>
              <a:rPr lang="ru-RU" b="1" i="0" u="none" strike="noStrike" baseline="0" dirty="0" smtClean="0"/>
              <a:t> </a:t>
            </a:r>
            <a:r>
              <a:rPr lang="ru-RU" b="0" i="0" u="none" strike="noStrike" baseline="0" dirty="0" smtClean="0"/>
              <a:t>- </a:t>
            </a:r>
            <a:r>
              <a:rPr lang="ru-RU" b="0" i="0" u="none" strike="noStrike" baseline="0" dirty="0" err="1" smtClean="0"/>
              <a:t>укорочені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пропозиції</a:t>
            </a:r>
            <a:r>
              <a:rPr lang="ru-RU" b="0" i="0" u="none" strike="noStrike" baseline="0" dirty="0" smtClean="0"/>
              <a:t>, </a:t>
            </a:r>
            <a:r>
              <a:rPr lang="ru-RU" b="0" i="0" u="none" strike="noStrike" baseline="0" dirty="0" err="1" smtClean="0"/>
              <a:t>що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нагадують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телеграми</a:t>
            </a:r>
            <a:r>
              <a:rPr lang="ru-RU" b="0" i="0" u="none" strike="noStrike" baseline="0" dirty="0" smtClean="0"/>
              <a:t>,</a:t>
            </a:r>
            <a:r>
              <a:rPr lang="ru-RU" b="0" i="0" u="none" strike="noStrike" dirty="0" smtClean="0"/>
              <a:t> </a:t>
            </a:r>
            <a:r>
              <a:rPr lang="ru-RU" b="0" i="0" u="none" strike="noStrike" baseline="0" dirty="0" err="1" smtClean="0"/>
              <a:t>характерні</a:t>
            </a:r>
            <a:r>
              <a:rPr lang="ru-RU" b="0" i="0" u="none" strike="noStrike" baseline="0" dirty="0" smtClean="0"/>
              <a:t> для </a:t>
            </a:r>
            <a:r>
              <a:rPr lang="ru-RU" b="0" i="0" u="none" strike="noStrike" baseline="0" dirty="0" err="1" smtClean="0"/>
              <a:t>мови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дітей</a:t>
            </a:r>
            <a:r>
              <a:rPr lang="ru-RU" b="0" i="0" u="none" strike="noStrike" baseline="0" dirty="0" smtClean="0"/>
              <a:t> у </a:t>
            </a:r>
            <a:r>
              <a:rPr lang="ru-RU" b="0" i="0" u="none" strike="noStrike" baseline="0" dirty="0" err="1" smtClean="0"/>
              <a:t>віці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від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півтори</a:t>
            </a:r>
            <a:r>
              <a:rPr lang="ru-RU" b="0" i="0" u="none" strike="noStrike" baseline="0" dirty="0" smtClean="0"/>
              <a:t> до </a:t>
            </a:r>
            <a:r>
              <a:rPr lang="ru-RU" b="0" i="0" u="none" strike="noStrike" baseline="0" dirty="0" err="1" smtClean="0"/>
              <a:t>двох</a:t>
            </a:r>
            <a:r>
              <a:rPr lang="ru-RU" b="0" i="0" u="none" strike="noStrike" baseline="0" dirty="0" smtClean="0"/>
              <a:t> </a:t>
            </a:r>
            <a:r>
              <a:rPr lang="ru-RU" b="0" i="0" u="none" strike="noStrike" baseline="0" dirty="0" err="1" smtClean="0"/>
              <a:t>років</a:t>
            </a:r>
            <a:r>
              <a:rPr lang="ru-RU" b="0" i="0" u="none" strike="noStrike" baseline="0" dirty="0" smtClean="0"/>
              <a:t>.</a:t>
            </a:r>
            <a:endParaRPr lang="uk-UA" b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uk-UA" b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30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61"/>
            <a:ext cx="12192000" cy="68489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3786" y="291366"/>
            <a:ext cx="4406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Особливості дітей з РАС</a:t>
            </a:r>
            <a:endParaRPr lang="ru-RU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7698" y="1148284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u="none" strike="noStrike" baseline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Сенсорні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40" y="1625681"/>
            <a:ext cx="1865134" cy="16107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47" y="3377790"/>
            <a:ext cx="1894836" cy="163093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896649" y="1141846"/>
            <a:ext cx="145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u="none" strike="noStrike" baseline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Чуттєві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564" y="1623001"/>
            <a:ext cx="1676400" cy="15772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564" y="3310739"/>
            <a:ext cx="1676400" cy="1590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740088" y="1161330"/>
            <a:ext cx="2991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u="none" strike="noStrike" baseline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Самоушкодження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/>
          <a:srcRect l="11809" r="9606"/>
          <a:stretch/>
        </p:blipFill>
        <p:spPr>
          <a:xfrm>
            <a:off x="8549768" y="1687982"/>
            <a:ext cx="1667420" cy="15619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278" y="3388748"/>
            <a:ext cx="1676400" cy="169669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734730" y="5180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Мов</a:t>
            </a:r>
            <a:r>
              <a:rPr lang="uk-UA" sz="24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85940" y="5182449"/>
            <a:ext cx="1901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ea typeface="Calibri" panose="020F0502020204030204" pitchFamily="34" charset="0"/>
              </a:rPr>
              <a:t>Мислення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341" y="5289550"/>
            <a:ext cx="3177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ea typeface="Calibri" panose="020F0502020204030204" pitchFamily="34" charset="0"/>
              </a:rPr>
              <a:t>Розвиток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гри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44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31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3143"/>
            <a:ext cx="12192000" cy="75111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05390" y="-183342"/>
            <a:ext cx="53812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Світові методики і програми </a:t>
            </a:r>
          </a:p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для роботи з дітьми з РАС</a:t>
            </a:r>
            <a:endParaRPr lang="ru-RU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386" y="806798"/>
            <a:ext cx="1164771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TEACCH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аутистичності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комунікаційні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 рамках TEACCH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 smtClean="0"/>
              <a:t>підхід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структурованого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 smtClean="0"/>
              <a:t>».</a:t>
            </a:r>
          </a:p>
          <a:p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Методика АВА</a:t>
            </a:r>
            <a:r>
              <a:rPr lang="ru-RU" sz="2000" b="1" dirty="0"/>
              <a:t>. </a:t>
            </a:r>
            <a:r>
              <a:rPr lang="ru-RU" b="1" dirty="0" smtClean="0"/>
              <a:t>АВА </a:t>
            </a:r>
            <a:r>
              <a:rPr lang="ru-RU" b="1" dirty="0" err="1" smtClean="0"/>
              <a:t>програма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індивідуальна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АВА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комплексу </a:t>
            </a:r>
            <a:r>
              <a:rPr lang="ru-RU" dirty="0" err="1"/>
              <a:t>вправ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/>
              <a:t>навичок</a:t>
            </a:r>
            <a:r>
              <a:rPr lang="ru-RU" dirty="0"/>
              <a:t> і для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небажано</a:t>
            </a:r>
            <a:r>
              <a:rPr lang="uk-UA" dirty="0"/>
              <a:t>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Психолог працюючий з дитиною </a:t>
            </a:r>
            <a:r>
              <a:rPr lang="uk-UA" dirty="0" smtClean="0"/>
              <a:t>використовує </a:t>
            </a:r>
            <a:r>
              <a:rPr lang="uk-UA" dirty="0"/>
              <a:t>харчове </a:t>
            </a:r>
            <a:r>
              <a:rPr lang="uk-UA" dirty="0" smtClean="0"/>
              <a:t>підкріплення.</a:t>
            </a:r>
            <a:endParaRPr lang="ru-RU" dirty="0" smtClean="0"/>
          </a:p>
          <a:p>
            <a:r>
              <a:rPr lang="ru-RU" dirty="0" smtClean="0"/>
              <a:t>Метод </a:t>
            </a:r>
            <a:r>
              <a:rPr lang="ru-RU" dirty="0"/>
              <a:t>АВА-</a:t>
            </a:r>
            <a:r>
              <a:rPr lang="ru-RU" dirty="0" err="1"/>
              <a:t>терапії</a:t>
            </a:r>
            <a:r>
              <a:rPr lang="ru-RU" dirty="0"/>
              <a:t> не </a:t>
            </a:r>
            <a:r>
              <a:rPr lang="ru-RU" dirty="0" err="1"/>
              <a:t>довів</a:t>
            </a:r>
            <a:r>
              <a:rPr lang="ru-RU" dirty="0"/>
              <a:t> </a:t>
            </a:r>
            <a:r>
              <a:rPr lang="ru-RU" dirty="0" err="1" smtClean="0"/>
              <a:t>своєї</a:t>
            </a:r>
            <a:r>
              <a:rPr lang="ru-RU" dirty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</a:p>
          <a:p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Son-Rise</a:t>
            </a:r>
            <a:r>
              <a:rPr lang="ru-RU" b="1" dirty="0" smtClean="0"/>
              <a:t> – </a:t>
            </a:r>
            <a:r>
              <a:rPr lang="uk-UA" b="1" dirty="0" smtClean="0"/>
              <a:t>програма,</a:t>
            </a:r>
            <a:r>
              <a:rPr lang="en-US" b="1" dirty="0" smtClean="0"/>
              <a:t> </a:t>
            </a:r>
            <a:r>
              <a:rPr lang="uk-UA" dirty="0"/>
              <a:t>розроблена подружжям </a:t>
            </a:r>
            <a:r>
              <a:rPr lang="uk-UA" dirty="0" err="1"/>
              <a:t>Баррі</a:t>
            </a:r>
            <a:r>
              <a:rPr lang="uk-UA" dirty="0"/>
              <a:t> і </a:t>
            </a:r>
            <a:r>
              <a:rPr lang="uk-UA" dirty="0" err="1"/>
              <a:t>Самарією</a:t>
            </a:r>
            <a:r>
              <a:rPr lang="uk-UA" dirty="0"/>
              <a:t> </a:t>
            </a:r>
            <a:r>
              <a:rPr lang="uk-UA" dirty="0" err="1"/>
              <a:t>Кауфманом</a:t>
            </a:r>
            <a:r>
              <a:rPr lang="uk-UA" dirty="0"/>
              <a:t> для їх</a:t>
            </a:r>
          </a:p>
          <a:p>
            <a:r>
              <a:rPr lang="uk-UA" dirty="0" err="1"/>
              <a:t>аутичного</a:t>
            </a:r>
            <a:r>
              <a:rPr lang="uk-UA" dirty="0"/>
              <a:t> сина Рона.</a:t>
            </a:r>
          </a:p>
          <a:p>
            <a:r>
              <a:rPr lang="uk-UA" dirty="0"/>
              <a:t>Ідея знайти вхід в світ </a:t>
            </a:r>
            <a:r>
              <a:rPr lang="uk-UA" dirty="0" err="1"/>
              <a:t>аутичної</a:t>
            </a:r>
            <a:r>
              <a:rPr lang="uk-UA" dirty="0"/>
              <a:t> дитини, а потім показати йому вихід.</a:t>
            </a:r>
          </a:p>
          <a:p>
            <a:r>
              <a:rPr lang="uk-UA" dirty="0"/>
              <a:t>Принципи програми </a:t>
            </a:r>
            <a:r>
              <a:rPr lang="en-US" dirty="0"/>
              <a:t>Son-Rise</a:t>
            </a:r>
          </a:p>
          <a:p>
            <a:r>
              <a:rPr lang="uk-UA" dirty="0"/>
              <a:t>Вірити в потенціал своєї дитини</a:t>
            </a:r>
            <a:br>
              <a:rPr lang="uk-UA" dirty="0"/>
            </a:br>
            <a:endParaRPr lang="ru-RU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14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ic.pics.livejournal.com/nasty09/15339222/5345/5345_9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62" y="893876"/>
            <a:ext cx="2286000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етодика son-ris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501" y="3299788"/>
            <a:ext cx="2157161" cy="2293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4896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3143"/>
            <a:ext cx="12192000" cy="7511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09717" y="-475730"/>
            <a:ext cx="3972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Вітчизняні програми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536" y="109045"/>
            <a:ext cx="1167492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b="1" dirty="0" smtClean="0">
                <a:effectLst/>
                <a:ea typeface="Times New Roman" panose="02020603050405020304" pitchFamily="18" charset="0"/>
              </a:rPr>
              <a:t>Комплексна програма розвитку дітей дошкільного віку з аутизмом</a:t>
            </a:r>
            <a:r>
              <a:rPr lang="ru-RU" sz="1100" dirty="0"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effectLst/>
                <a:ea typeface="Times New Roman" panose="02020603050405020304" pitchFamily="18" charset="0"/>
              </a:rPr>
              <a:t>«Розквіт» </a:t>
            </a:r>
            <a:r>
              <a:rPr lang="uk-UA" sz="1400" dirty="0" smtClean="0"/>
              <a:t>(Гриф </a:t>
            </a:r>
            <a:r>
              <a:rPr lang="uk-UA" sz="1400" dirty="0"/>
              <a:t>Міністерства освіти і </a:t>
            </a:r>
            <a:r>
              <a:rPr lang="uk-UA" sz="1400" dirty="0" smtClean="0"/>
              <a:t>науки</a:t>
            </a:r>
            <a:r>
              <a:rPr lang="ru-RU" sz="1400" dirty="0" smtClean="0"/>
              <a:t> </a:t>
            </a:r>
            <a:r>
              <a:rPr lang="uk-UA" sz="1400" dirty="0" smtClean="0"/>
              <a:t>від </a:t>
            </a:r>
            <a:r>
              <a:rPr lang="uk-UA" sz="1400" dirty="0"/>
              <a:t>04.04.2013 № </a:t>
            </a:r>
            <a:r>
              <a:rPr lang="uk-UA" sz="1400" dirty="0" smtClean="0"/>
              <a:t>1/11-6544)</a:t>
            </a:r>
            <a:endParaRPr lang="ru-RU" sz="1400" dirty="0" smtClean="0"/>
          </a:p>
          <a:p>
            <a:r>
              <a:rPr lang="uk-UA" sz="1100" b="1" dirty="0"/>
              <a:t> </a:t>
            </a:r>
            <a:endParaRPr lang="ru-RU" sz="1100" dirty="0"/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1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67778"/>
              </p:ext>
            </p:extLst>
          </p:nvPr>
        </p:nvGraphicFramePr>
        <p:xfrm>
          <a:off x="419477" y="1276539"/>
          <a:ext cx="11353045" cy="52535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750"/>
                <a:gridCol w="2182743"/>
                <a:gridCol w="2182743"/>
                <a:gridCol w="2182743"/>
                <a:gridCol w="2182743"/>
                <a:gridCol w="2290323"/>
              </a:tblGrid>
              <a:tr h="567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Пізнавальна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Комунікативно-мовленнєва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Соціально-емоційна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Художньо-естетична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Психо-моторна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Рівні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Розвиток чуттєвого досвіду, становлення загального інтелекту; </a:t>
                      </a: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головне поняття</a:t>
                      </a:r>
                      <a:r>
                        <a:rPr lang="uk-UA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знання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Набуття здатності до комунікації;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головне поняття</a:t>
                      </a: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спілкування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Набуття соці-ального досвіду, становлення здатності до взаємодії; </a:t>
                      </a: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головне поняття</a:t>
                      </a: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uk-UA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контакт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Розкриття індивідуаль-ності дитини засобами мистецтва; </a:t>
                      </a: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гол. поняття</a:t>
                      </a: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самовияв-лення</a:t>
                      </a: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Розвиток системи цілісних рухових  актів;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головне поняття</a:t>
                      </a:r>
                      <a:r>
                        <a:rPr lang="uk-UA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рухова активність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Знання про послідовність, причину і наслідок дій та подій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Зв’язне </a:t>
                      </a:r>
                      <a:r>
                        <a:rPr lang="uk-UA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мовлен-ня</a:t>
                      </a: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(засвоєння граматики) спільний </a:t>
                      </a:r>
                      <a:r>
                        <a:rPr lang="uk-UA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комунікатив-ний</a:t>
                      </a: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простір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Здатність до соціальної поведінки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Художньо-естетична активність дитини, здат-ність до спіль-ної діяльності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Рухова активність на рівні діяльності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Знання про зв’язки між предметами, взаємовідношен-ня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Структура речення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Здатність конструктивно впливати на навколишнє середовище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Здатність до участі у </a:t>
                      </a:r>
                      <a:r>
                        <a:rPr lang="uk-UA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занят-тях</a:t>
                      </a: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художньо-естетичної спрямованості разом з іншими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Рухова активність на рівні предметних дій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Знання про властивості предмета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Комбінація слів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Становлення соціальної взаємодії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Розширення спектра художньо-естетичних дій дитини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Локомоторний (рухова </a:t>
                      </a:r>
                      <a:r>
                        <a:rPr lang="uk-UA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актив-ність</a:t>
                      </a: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рівні просторового поля)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Знання про предмет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Рівень перших слів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Допуск іншої людини в свій простір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Поява відгуку дитини на звернення до неї засобами мистецтва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Долокомотор-ний</a:t>
                      </a: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(рухова активність на рівні сприймання)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Чуттєвий досвід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Довербальний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Виокремлення себе з довкілля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Чутливість до художньо-естетичних засобів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Рухова </a:t>
                      </a:r>
                      <a:r>
                        <a:rPr lang="uk-UA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активність </a:t>
                      </a:r>
                      <a:r>
                        <a:rPr lang="uk-U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рівні елементарних відчуттів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986246" y="793847"/>
            <a:ext cx="4007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Лінії  розвитку Комплексної програми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882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3143"/>
            <a:ext cx="12192000" cy="7511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09718" y="-183342"/>
            <a:ext cx="3972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Вітчизняні </a:t>
            </a:r>
            <a:r>
              <a:rPr lang="uk-UA" sz="3200" b="1" cap="none" spc="0" smtClean="0">
                <a:ln/>
                <a:solidFill>
                  <a:srgbClr val="C00000"/>
                </a:solidFill>
                <a:effectLst/>
              </a:rPr>
              <a:t>програми </a:t>
            </a:r>
            <a:endParaRPr lang="uk-UA" sz="3200" b="1" cap="none" spc="0" dirty="0" smtClean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386" y="991544"/>
            <a:ext cx="11702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дошкільного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віку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спектром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аутистичних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Рекомендовано Міністерством освіти і науки України – 2013 р.</a:t>
            </a:r>
            <a:r>
              <a:rPr lang="uk-UA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905" y="2164818"/>
            <a:ext cx="1164771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Н.Квітка</a:t>
            </a:r>
            <a:endParaRPr lang="uk-UA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М</a:t>
            </a:r>
            <a:r>
              <a:rPr lang="uk-UA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етодичний посібник з музикотерапії для дітей дошкільного віку зі складними порушеннями психофізичного      </a:t>
            </a:r>
          </a:p>
          <a:p>
            <a:pPr>
              <a:spcAft>
                <a:spcPts val="0"/>
              </a:spcAft>
            </a:pPr>
            <a:r>
              <a:rPr lang="uk-UA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Рекомендовано Міністерством освіти і науки України – 2013 р.)</a:t>
            </a:r>
          </a:p>
          <a:p>
            <a:pPr>
              <a:spcAft>
                <a:spcPts val="0"/>
              </a:spcAft>
            </a:pPr>
            <a:r>
              <a:rPr lang="uk-UA" sz="1400" b="1" dirty="0" smtClean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uk-UA" sz="1400" b="1" dirty="0" smtClean="0">
              <a:effectLst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b="1" dirty="0" err="1" smtClean="0">
                <a:effectLst/>
                <a:ea typeface="Times New Roman" panose="02020603050405020304" pitchFamily="18" charset="0"/>
              </a:rPr>
              <a:t>Т.Куницька</a:t>
            </a:r>
            <a:endParaRPr lang="uk-UA" b="1" dirty="0" smtClean="0">
              <a:effectLst/>
              <a:ea typeface="Times New Roman" panose="02020603050405020304" pitchFamily="18" charset="0"/>
            </a:endParaRPr>
          </a:p>
          <a:p>
            <a:r>
              <a:rPr lang="ru-RU" b="1" dirty="0" smtClean="0"/>
              <a:t>     </a:t>
            </a:r>
            <a:r>
              <a:rPr lang="ru-RU" b="1" dirty="0" err="1" smtClean="0"/>
              <a:t>Авторська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програма</a:t>
            </a:r>
            <a:r>
              <a:rPr lang="ru-RU" b="1" dirty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розвитку</a:t>
            </a:r>
            <a:r>
              <a:rPr lang="ru-RU" b="1" dirty="0"/>
              <a:t> </a:t>
            </a:r>
            <a:r>
              <a:rPr lang="ru-RU" b="1" dirty="0" err="1" smtClean="0"/>
              <a:t>аутичної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b="1" dirty="0"/>
              <a:t> </a:t>
            </a:r>
            <a:r>
              <a:rPr lang="ru-RU" b="1" dirty="0" smtClean="0"/>
              <a:t>в </a:t>
            </a:r>
            <a:r>
              <a:rPr lang="ru-RU" b="1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інклюзивного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дошкільного</a:t>
            </a:r>
            <a:r>
              <a:rPr lang="ru-RU" b="1" dirty="0" smtClean="0"/>
              <a:t>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закладу </a:t>
            </a:r>
            <a:r>
              <a:rPr lang="ru-RU" sz="1400" dirty="0" smtClean="0"/>
              <a:t>(2012 р.)</a:t>
            </a:r>
          </a:p>
          <a:p>
            <a:endParaRPr lang="uk-UA" sz="1400" dirty="0" smtClean="0"/>
          </a:p>
          <a:p>
            <a:endParaRPr lang="uk-UA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err="1" smtClean="0"/>
              <a:t>Т.Скрипник</a:t>
            </a:r>
            <a:endParaRPr lang="uk-UA" b="1" dirty="0"/>
          </a:p>
          <a:p>
            <a:r>
              <a:rPr lang="uk-UA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Комплексна програма розвитку дітей з аутизмом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Науково-методичний посібник – 2013 р.)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14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253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3143"/>
            <a:ext cx="12192000" cy="7511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7597" y="-183342"/>
            <a:ext cx="3776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</a:rPr>
              <a:t>технології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втручання</a:t>
            </a:r>
            <a:endParaRPr lang="uk-UA" sz="3200" b="1" cap="none" spc="0" dirty="0" smtClean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833" y="570368"/>
            <a:ext cx="10981853" cy="571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 доведена. </a:t>
            </a:r>
            <a:r>
              <a:rPr lang="ru-RU" dirty="0" err="1"/>
              <a:t>Серед</a:t>
            </a:r>
            <a:r>
              <a:rPr lang="ru-RU" dirty="0"/>
              <a:t> них: </a:t>
            </a:r>
          </a:p>
          <a:p>
            <a:pPr lvl="0">
              <a:lnSpc>
                <a:spcPct val="150000"/>
              </a:lnSpc>
            </a:pPr>
            <a:r>
              <a:rPr lang="ru-RU" dirty="0" err="1"/>
              <a:t>Поведінковий</a:t>
            </a:r>
            <a:r>
              <a:rPr lang="ru-RU" dirty="0"/>
              <a:t>  пакет (</a:t>
            </a:r>
            <a:r>
              <a:rPr lang="ru-RU" dirty="0" err="1"/>
              <a:t>Behavioral</a:t>
            </a:r>
            <a:r>
              <a:rPr lang="ru-RU" dirty="0"/>
              <a:t> </a:t>
            </a:r>
            <a:r>
              <a:rPr lang="ru-RU" dirty="0" err="1"/>
              <a:t>Package</a:t>
            </a:r>
            <a:r>
              <a:rPr lang="ru-RU" dirty="0"/>
              <a:t>);</a:t>
            </a:r>
          </a:p>
          <a:p>
            <a:pPr lvl="0">
              <a:lnSpc>
                <a:spcPct val="150000"/>
              </a:lnSpc>
            </a:pPr>
            <a:r>
              <a:rPr lang="ru-RU" dirty="0" err="1"/>
              <a:t>Стратегія</a:t>
            </a:r>
            <a:r>
              <a:rPr lang="en-US" dirty="0"/>
              <a:t> „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en-US" dirty="0"/>
              <a:t>” (</a:t>
            </a:r>
            <a:r>
              <a:rPr lang="en-GB" dirty="0"/>
              <a:t>Joint Attention Intervention</a:t>
            </a:r>
            <a:r>
              <a:rPr lang="en-US" dirty="0"/>
              <a:t>);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 err="1"/>
              <a:t>Моделювання</a:t>
            </a:r>
            <a:r>
              <a:rPr lang="ru-RU" dirty="0"/>
              <a:t> (</a:t>
            </a:r>
            <a:r>
              <a:rPr lang="ru-RU" dirty="0" err="1"/>
              <a:t>Modeling</a:t>
            </a:r>
            <a:r>
              <a:rPr lang="ru-RU" dirty="0"/>
              <a:t>); </a:t>
            </a:r>
          </a:p>
          <a:p>
            <a:pPr lvl="0">
              <a:lnSpc>
                <a:spcPct val="150000"/>
              </a:lnSpc>
            </a:pPr>
            <a:r>
              <a:rPr lang="ru-RU" dirty="0" err="1"/>
              <a:t>Натуралістичні</a:t>
            </a:r>
            <a:r>
              <a:rPr lang="ru-RU" dirty="0"/>
              <a:t> (</a:t>
            </a:r>
            <a:r>
              <a:rPr lang="ru-RU" dirty="0" err="1"/>
              <a:t>природні</a:t>
            </a:r>
            <a:r>
              <a:rPr lang="ru-RU" dirty="0"/>
              <a:t>)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(</a:t>
            </a:r>
            <a:r>
              <a:rPr lang="en-GB" dirty="0"/>
              <a:t>Naturalistic Teaching Strategies</a:t>
            </a:r>
            <a:r>
              <a:rPr lang="ru-RU" dirty="0"/>
              <a:t>);</a:t>
            </a:r>
          </a:p>
          <a:p>
            <a:pPr lvl="0">
              <a:lnSpc>
                <a:spcPct val="150000"/>
              </a:lnSpc>
            </a:pPr>
            <a:r>
              <a:rPr lang="ru-RU" dirty="0" err="1"/>
              <a:t>Стратегія</a:t>
            </a:r>
            <a:r>
              <a:rPr lang="ru-RU" dirty="0"/>
              <a:t> „</a:t>
            </a:r>
            <a:r>
              <a:rPr lang="ru-RU" dirty="0" err="1"/>
              <a:t>Навчання</a:t>
            </a:r>
            <a:r>
              <a:rPr lang="ru-RU" dirty="0"/>
              <a:t> з </a:t>
            </a:r>
            <a:r>
              <a:rPr lang="ru-RU" dirty="0" err="1"/>
              <a:t>однолітками</a:t>
            </a:r>
            <a:r>
              <a:rPr lang="ru-RU" dirty="0"/>
              <a:t>” (</a:t>
            </a:r>
            <a:r>
              <a:rPr lang="en-GB" dirty="0"/>
              <a:t>Peer Training Package</a:t>
            </a:r>
            <a:r>
              <a:rPr lang="ru-RU" dirty="0"/>
              <a:t>);</a:t>
            </a:r>
          </a:p>
          <a:p>
            <a:pPr lvl="0">
              <a:lnSpc>
                <a:spcPct val="150000"/>
              </a:lnSpc>
            </a:pP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опорним</a:t>
            </a:r>
            <a:r>
              <a:rPr lang="ru-RU" dirty="0"/>
              <a:t> (</a:t>
            </a:r>
            <a:r>
              <a:rPr lang="ru-RU" dirty="0" err="1"/>
              <a:t>базовим</a:t>
            </a:r>
            <a:r>
              <a:rPr lang="ru-RU" dirty="0"/>
              <a:t>) </a:t>
            </a:r>
            <a:r>
              <a:rPr lang="ru-RU" dirty="0" err="1"/>
              <a:t>реакціям</a:t>
            </a:r>
            <a:r>
              <a:rPr lang="ru-RU" dirty="0"/>
              <a:t> (</a:t>
            </a:r>
            <a:r>
              <a:rPr lang="en-GB" dirty="0"/>
              <a:t>Pivotal Response Treatment</a:t>
            </a:r>
            <a:r>
              <a:rPr lang="ru-RU" dirty="0"/>
              <a:t>, </a:t>
            </a:r>
            <a:r>
              <a:rPr lang="en-US" dirty="0"/>
              <a:t>PRT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/>
              <a:t>Структуроване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 з опорою на </a:t>
            </a:r>
            <a:r>
              <a:rPr lang="ru-RU" dirty="0" err="1"/>
              <a:t>візуальну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(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TEACCH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Стратегія</a:t>
            </a:r>
            <a:r>
              <a:rPr lang="ru-RU" dirty="0"/>
              <a:t> „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, </a:t>
            </a:r>
            <a:r>
              <a:rPr lang="ru-RU" dirty="0" err="1"/>
              <a:t>самокерування</a:t>
            </a:r>
            <a:r>
              <a:rPr lang="ru-RU" dirty="0"/>
              <a:t>” (</a:t>
            </a:r>
            <a:r>
              <a:rPr lang="ru-RU" dirty="0" err="1"/>
              <a:t>Self-management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Стратегія</a:t>
            </a:r>
            <a:r>
              <a:rPr lang="en-US" dirty="0"/>
              <a:t> „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en-US" dirty="0"/>
              <a:t>” (</a:t>
            </a:r>
            <a:r>
              <a:rPr lang="en-GB" dirty="0"/>
              <a:t>Story</a:t>
            </a:r>
            <a:r>
              <a:rPr lang="en-US" dirty="0"/>
              <a:t>-</a:t>
            </a:r>
            <a:r>
              <a:rPr lang="en-GB" dirty="0"/>
              <a:t>based Intervention Package</a:t>
            </a:r>
            <a:r>
              <a:rPr lang="en-US" dirty="0"/>
              <a:t>);	</a:t>
            </a:r>
            <a:endParaRPr lang="ru-RU" dirty="0"/>
          </a:p>
          <a:p>
            <a:pPr lvl="0"/>
            <a:r>
              <a:rPr lang="ru-RU" dirty="0" err="1"/>
              <a:t>Стратегія</a:t>
            </a:r>
            <a:r>
              <a:rPr lang="ru-RU" dirty="0"/>
              <a:t> „</a:t>
            </a:r>
            <a:r>
              <a:rPr lang="ru-RU" dirty="0" err="1"/>
              <a:t>Ігровий</a:t>
            </a:r>
            <a:r>
              <a:rPr lang="ru-RU" dirty="0"/>
              <a:t> час” (DIR/</a:t>
            </a:r>
            <a:r>
              <a:rPr lang="ru-RU" dirty="0" err="1"/>
              <a:t>Floortime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Комунікативна</a:t>
            </a:r>
            <a:r>
              <a:rPr lang="ru-RU" dirty="0"/>
              <a:t> система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en-US" dirty="0"/>
              <a:t> (</a:t>
            </a:r>
            <a:r>
              <a:rPr lang="en-GB" dirty="0"/>
              <a:t>Picture Exchange Communication System</a:t>
            </a:r>
            <a:r>
              <a:rPr lang="en-US" dirty="0"/>
              <a:t> (</a:t>
            </a:r>
            <a:r>
              <a:rPr lang="en-GB" dirty="0"/>
              <a:t>PECS</a:t>
            </a:r>
            <a:r>
              <a:rPr lang="en-US" dirty="0"/>
              <a:t>)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uk-UA" dirty="0"/>
              <a:t>DIR –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Developmental</a:t>
            </a:r>
            <a:r>
              <a:rPr lang="uk-UA" dirty="0"/>
              <a:t> Individual-difference Relationship-based </a:t>
            </a:r>
            <a:r>
              <a:rPr lang="uk-UA" dirty="0" err="1"/>
              <a:t>model</a:t>
            </a:r>
            <a:r>
              <a:rPr lang="uk-UA" dirty="0"/>
              <a:t> (модель, що базується на поняттях: закономірний розвиток, індивідуальність дитини та взаємини з нею). </a:t>
            </a:r>
            <a:endParaRPr lang="ru-RU" dirty="0"/>
          </a:p>
          <a:p>
            <a:pPr lvl="0">
              <a:lnSpc>
                <a:spcPct val="1500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66770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3143"/>
            <a:ext cx="12192000" cy="7511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315" y="-514392"/>
            <a:ext cx="11419114" cy="107414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cap="all" dirty="0" err="1" smtClean="0">
                <a:solidFill>
                  <a:srgbClr val="FF0000"/>
                </a:solidFill>
              </a:rPr>
              <a:t>КОМАНДа</a:t>
            </a:r>
            <a:r>
              <a:rPr lang="ru-RU" sz="2400" b="1" cap="all" dirty="0" smtClean="0">
                <a:solidFill>
                  <a:srgbClr val="FF0000"/>
                </a:solidFill>
              </a:rPr>
              <a:t> </a:t>
            </a:r>
            <a:r>
              <a:rPr lang="ru-RU" sz="2400" b="1" cap="all" dirty="0">
                <a:solidFill>
                  <a:srgbClr val="FF0000"/>
                </a:solidFill>
              </a:rPr>
              <a:t>ПСИХОЛОГО-ПЕДАГОГІЧНОГО СУПРОВОДУ </a:t>
            </a:r>
          </a:p>
          <a:p>
            <a:pPr algn="ctr"/>
            <a:r>
              <a:rPr lang="uk-UA" sz="2400" b="1" cap="none" spc="0" dirty="0" smtClean="0">
                <a:ln/>
                <a:solidFill>
                  <a:srgbClr val="FF0000"/>
                </a:solidFill>
                <a:effectLst/>
              </a:rPr>
              <a:t> дитини з ООП ДНЗ№84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Координатор (старший </a:t>
            </a:r>
            <a:r>
              <a:rPr lang="ru-RU" dirty="0" err="1" smtClean="0"/>
              <a:t>вихователь</a:t>
            </a:r>
            <a:r>
              <a:rPr lang="ru-RU" dirty="0"/>
              <a:t> </a:t>
            </a:r>
            <a:r>
              <a:rPr lang="ru-RU" dirty="0" smtClean="0"/>
              <a:t>садка)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ПСИХОЛОГА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стати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з аутизмом позитивного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вчителя</a:t>
            </a:r>
            <a:r>
              <a:rPr lang="ru-RU" sz="2000" b="1" dirty="0" smtClean="0">
                <a:solidFill>
                  <a:srgbClr val="002060"/>
                </a:solidFill>
              </a:rPr>
              <a:t> - </a:t>
            </a:r>
            <a:r>
              <a:rPr lang="ru-RU" sz="1600" b="1" dirty="0">
                <a:solidFill>
                  <a:srgbClr val="002060"/>
                </a:solidFill>
              </a:rPr>
              <a:t>ЛОГОПЕДА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комунікативно-мовленнєвих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Вчитель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- дефектолог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дитиною</a:t>
            </a:r>
            <a:r>
              <a:rPr lang="ru-RU" dirty="0"/>
              <a:t> у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виправлення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ВИХОВАТЕЛІ</a:t>
            </a:r>
            <a:r>
              <a:rPr lang="ru-RU" b="1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обізнані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найсприятливішого</a:t>
            </a:r>
            <a:r>
              <a:rPr lang="ru-RU" dirty="0"/>
              <a:t> для </a:t>
            </a:r>
            <a:r>
              <a:rPr lang="ru-RU" dirty="0" err="1"/>
              <a:t>фізичного</a:t>
            </a:r>
            <a:r>
              <a:rPr lang="ru-RU" dirty="0"/>
              <a:t> та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аутизмом </a:t>
            </a:r>
            <a:r>
              <a:rPr lang="ru-RU" dirty="0" err="1"/>
              <a:t>середовища</a:t>
            </a:r>
            <a:r>
              <a:rPr lang="ru-RU" dirty="0"/>
              <a:t>. 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ПОМІЧНИК ВИХОВАТЕЛЯ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, </a:t>
            </a:r>
            <a:r>
              <a:rPr lang="ru-RU" dirty="0" err="1"/>
              <a:t>долучається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найпродуктивніших</a:t>
            </a:r>
            <a:r>
              <a:rPr lang="ru-RU" dirty="0" smtClean="0"/>
              <a:t> </a:t>
            </a:r>
            <a:r>
              <a:rPr lang="ru-RU" dirty="0"/>
              <a:t>умов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для </a:t>
            </a:r>
            <a:r>
              <a:rPr lang="ru-RU" dirty="0" err="1"/>
              <a:t>аутичної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ІНСТРУКТОР З ФІЗИЧНОГО ВИХОВАННЯ 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моторики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/>
              <a:t>аутизмом та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тонічної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; </a:t>
            </a:r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та </a:t>
            </a:r>
            <a:r>
              <a:rPr lang="ru-RU" dirty="0" err="1"/>
              <a:t>брати</a:t>
            </a:r>
            <a:r>
              <a:rPr lang="ru-RU" dirty="0"/>
              <a:t> участь в </a:t>
            </a:r>
            <a:r>
              <a:rPr lang="ru-RU" dirty="0" err="1"/>
              <a:t>рухливих</a:t>
            </a:r>
            <a:r>
              <a:rPr lang="ru-RU" dirty="0"/>
              <a:t> </a:t>
            </a:r>
            <a:r>
              <a:rPr lang="ru-RU" dirty="0" err="1" smtClean="0"/>
              <a:t>іграх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МУЗИЧНИЙ КЕРІВНИК </a:t>
            </a:r>
            <a:r>
              <a:rPr lang="ru-RU" dirty="0" err="1" smtClean="0"/>
              <a:t>орієнтований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появи</a:t>
            </a:r>
            <a:r>
              <a:rPr lang="ru-RU" dirty="0"/>
              <a:t> у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розкутості</a:t>
            </a:r>
            <a:r>
              <a:rPr lang="ru-RU" dirty="0"/>
              <a:t>,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художньо-естетичних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 smtClean="0"/>
              <a:t>дітьми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батьки </a:t>
            </a:r>
            <a:r>
              <a:rPr lang="ru-RU" sz="2000" b="1" dirty="0" err="1" smtClean="0">
                <a:solidFill>
                  <a:srgbClr val="002060"/>
                </a:solidFill>
              </a:rPr>
              <a:t>дитини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Головним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продумана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стратегія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</a:rPr>
              <a:t>корекційно-розвивальної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 роботи і послідовне її втілення на практиці.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uk-UA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endParaRPr lang="uk-UA" sz="4800" b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uk-UA" sz="4800" b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16573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8458" y="470390"/>
            <a:ext cx="10352314" cy="7448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rgbClr val="C00000"/>
                </a:solidFill>
                <a:effectLst/>
              </a:rPr>
              <a:t>Основні завдання спільної роботи </a:t>
            </a:r>
          </a:p>
          <a:p>
            <a:pPr algn="ctr"/>
            <a:r>
              <a:rPr lang="ru-RU" sz="2400" b="1" cap="all" dirty="0" err="1" smtClean="0">
                <a:solidFill>
                  <a:srgbClr val="FF0000"/>
                </a:solidFill>
              </a:rPr>
              <a:t>КОМАНДи</a:t>
            </a:r>
            <a:r>
              <a:rPr lang="ru-RU" sz="2400" b="1" cap="all" dirty="0" smtClean="0">
                <a:solidFill>
                  <a:srgbClr val="FF0000"/>
                </a:solidFill>
              </a:rPr>
              <a:t> </a:t>
            </a:r>
            <a:r>
              <a:rPr lang="ru-RU" sz="2400" b="1" cap="all" dirty="0">
                <a:solidFill>
                  <a:srgbClr val="FF0000"/>
                </a:solidFill>
              </a:rPr>
              <a:t>ПСИХОЛОГО-ПЕДАГОГІЧНОГО СУПРОВОДУ </a:t>
            </a:r>
          </a:p>
          <a:p>
            <a:pPr algn="ctr"/>
            <a:r>
              <a:rPr lang="uk-UA" sz="2400" b="1" dirty="0">
                <a:ln/>
                <a:solidFill>
                  <a:srgbClr val="FF0000"/>
                </a:solidFill>
              </a:rPr>
              <a:t> дитини з ООП</a:t>
            </a:r>
            <a:endParaRPr lang="uk-UA" sz="2400" b="1" cap="none" spc="0" dirty="0" smtClean="0">
              <a:ln/>
              <a:solidFill>
                <a:srgbClr val="C00000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b="1" dirty="0" smtClean="0">
                <a:ln/>
                <a:solidFill>
                  <a:srgbClr val="002060"/>
                </a:solidFill>
              </a:rPr>
              <a:t>Забезпечити фізичне і психічне </a:t>
            </a:r>
            <a:r>
              <a:rPr lang="uk-UA" sz="2000" b="1" dirty="0" err="1" smtClean="0">
                <a:ln/>
                <a:solidFill>
                  <a:srgbClr val="002060"/>
                </a:solidFill>
              </a:rPr>
              <a:t>здоров</a:t>
            </a:r>
            <a:r>
              <a:rPr lang="en-US" sz="2000" b="1" dirty="0" smtClean="0">
                <a:ln/>
                <a:solidFill>
                  <a:srgbClr val="002060"/>
                </a:solidFill>
              </a:rPr>
              <a:t>’</a:t>
            </a:r>
            <a:r>
              <a:rPr lang="uk-UA" sz="2000" b="1" dirty="0" smtClean="0">
                <a:ln/>
                <a:solidFill>
                  <a:srgbClr val="002060"/>
                </a:solidFill>
              </a:rPr>
              <a:t>я дитини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b="1" cap="none" spc="0" dirty="0" smtClean="0">
                <a:ln/>
                <a:solidFill>
                  <a:srgbClr val="002060"/>
                </a:solidFill>
                <a:effectLst/>
              </a:rPr>
              <a:t>Допомогти дитині адаптуватись у дитячому закладі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b="1" dirty="0" smtClean="0">
                <a:ln/>
                <a:solidFill>
                  <a:srgbClr val="002060"/>
                </a:solidFill>
              </a:rPr>
              <a:t>Долучити дитину до сумісної (колективної) діяльності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b="1" dirty="0" smtClean="0">
                <a:ln/>
                <a:solidFill>
                  <a:srgbClr val="002060"/>
                </a:solidFill>
              </a:rPr>
              <a:t>Навчити спілкуватись </a:t>
            </a:r>
            <a:endParaRPr lang="uk-UA" sz="2000" b="1" cap="none" spc="0" dirty="0" smtClean="0">
              <a:ln/>
              <a:solidFill>
                <a:srgbClr val="002060"/>
              </a:solidFill>
              <a:effectLst/>
            </a:endParaRP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Принципи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роботи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Повага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індивідуальних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особливостей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дитини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Дотримання інтересів дитини.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Співпраця з батьками.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u="sng" dirty="0" err="1" smtClean="0">
                <a:solidFill>
                  <a:schemeClr val="accent5">
                    <a:lumMod val="50000"/>
                  </a:schemeClr>
                </a:solidFill>
              </a:rPr>
              <a:t>Конфідеційність</a:t>
            </a:r>
            <a:r>
              <a:rPr lang="uk-UA" sz="2000" b="1" u="sng" dirty="0" smtClean="0">
                <a:solidFill>
                  <a:schemeClr val="accent5">
                    <a:lumMod val="50000"/>
                  </a:schemeClr>
                </a:solidFill>
              </a:rPr>
              <a:t> та дотримання етичних принципів.</a:t>
            </a:r>
            <a:endParaRPr lang="ru-RU" sz="20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endParaRPr lang="uk-UA" sz="4800" b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uk-UA" sz="4800" b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5473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1328</Words>
  <Application>Microsoft Office PowerPoint</Application>
  <PresentationFormat>Произвольный</PresentationFormat>
  <Paragraphs>322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66</cp:revision>
  <dcterms:created xsi:type="dcterms:W3CDTF">2019-01-09T08:01:02Z</dcterms:created>
  <dcterms:modified xsi:type="dcterms:W3CDTF">2019-01-15T18:39:33Z</dcterms:modified>
</cp:coreProperties>
</file>