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1" r:id="rId5"/>
    <p:sldId id="263" r:id="rId6"/>
    <p:sldId id="260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120680" cy="48965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Швидко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працюємо</a:t>
            </a:r>
            <a:endParaRPr lang="ru-RU" sz="4800" b="1" dirty="0" smtClean="0"/>
          </a:p>
          <a:p>
            <a:pPr algn="ctr"/>
            <a:r>
              <a:rPr lang="ru-RU" sz="4800" b="1" dirty="0" err="1" smtClean="0"/>
              <a:t>Виразно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читаємо</a:t>
            </a:r>
            <a:endParaRPr lang="ru-RU" sz="4800" b="1" dirty="0" smtClean="0"/>
          </a:p>
          <a:p>
            <a:pPr algn="ctr"/>
            <a:r>
              <a:rPr lang="ru-RU" sz="4800" b="1" dirty="0" err="1" smtClean="0"/>
              <a:t>Чітко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розповідаємо</a:t>
            </a:r>
            <a:endParaRPr lang="ru-RU" sz="4800" b="1" dirty="0" smtClean="0"/>
          </a:p>
          <a:p>
            <a:pPr algn="ctr"/>
            <a:r>
              <a:rPr lang="ru-RU" sz="4800" b="1" dirty="0" err="1" smtClean="0"/>
              <a:t>Мовлення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своє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розвиваємо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9"/>
            <a:ext cx="5268925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3200" i="1" dirty="0" err="1" smtClean="0"/>
              <a:t>Завдання</a:t>
            </a:r>
            <a:r>
              <a:rPr lang="ru-RU" sz="3200" i="1" dirty="0" smtClean="0"/>
              <a:t> уроку:</a:t>
            </a:r>
            <a:endParaRPr lang="ru-RU" sz="3200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1032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7884368" y="0"/>
            <a:ext cx="1259632" cy="6830114"/>
            <a:chOff x="-10511" y="0"/>
            <a:chExt cx="1900808" cy="6830114"/>
          </a:xfrm>
        </p:grpSpPr>
        <p:pic>
          <p:nvPicPr>
            <p:cNvPr id="30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34747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sz="3600" b="1" dirty="0" smtClean="0"/>
          </a:p>
          <a:p>
            <a:pPr algn="ctr">
              <a:buNone/>
            </a:pPr>
            <a:r>
              <a:rPr lang="uk-UA" sz="4300" b="1" dirty="0" err="1" smtClean="0"/>
              <a:t>М_др</a:t>
            </a:r>
            <a:r>
              <a:rPr lang="uk-UA" sz="4300" b="1" dirty="0" smtClean="0"/>
              <a:t>_м   </a:t>
            </a:r>
            <a:r>
              <a:rPr lang="uk-UA" sz="4300" b="1" dirty="0" err="1" smtClean="0"/>
              <a:t>н_х</a:t>
            </a:r>
            <a:r>
              <a:rPr lang="uk-UA" sz="4300" b="1" dirty="0" smtClean="0"/>
              <a:t>т_   не  </a:t>
            </a:r>
            <a:r>
              <a:rPr lang="uk-UA" sz="4300" b="1" dirty="0" err="1" smtClean="0"/>
              <a:t>вр_д_</a:t>
            </a:r>
            <a:r>
              <a:rPr lang="uk-UA" sz="4300" b="1" dirty="0" smtClean="0"/>
              <a:t>вс_  , а  </a:t>
            </a:r>
            <a:r>
              <a:rPr lang="uk-UA" sz="4300" b="1" dirty="0" err="1" smtClean="0"/>
              <a:t>н_вч_в</a:t>
            </a:r>
            <a:r>
              <a:rPr lang="uk-UA" sz="4300" b="1" dirty="0" smtClean="0"/>
              <a:t>с_.</a:t>
            </a:r>
          </a:p>
          <a:p>
            <a:pPr>
              <a:buNone/>
            </a:pPr>
            <a:endParaRPr lang="uk-UA" sz="4300" b="1" dirty="0" smtClean="0"/>
          </a:p>
          <a:p>
            <a:pPr algn="ctr">
              <a:buNone/>
            </a:pPr>
            <a:r>
              <a:rPr lang="uk-UA" sz="4300" b="1" dirty="0" smtClean="0"/>
              <a:t>Ч_ж_м   р_з_м_м   ж_ть, </a:t>
            </a:r>
            <a:r>
              <a:rPr lang="uk-UA" sz="4300" b="1" dirty="0" err="1" smtClean="0"/>
              <a:t>д_б</a:t>
            </a:r>
            <a:r>
              <a:rPr lang="uk-UA" sz="4300" b="1" dirty="0" smtClean="0"/>
              <a:t>р_    не    н_ж_ть. </a:t>
            </a:r>
            <a:endParaRPr lang="uk-UA" sz="43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0511" y="0"/>
            <a:ext cx="1054119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C:\Users\ТОЛЯ\Desktop\5555555555\ukrainian-ornaments-live-wallpapers-big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50"/>
          <a:stretch/>
        </p:blipFill>
        <p:spPr bwMode="auto">
          <a:xfrm>
            <a:off x="8172400" y="0"/>
            <a:ext cx="971600" cy="33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ТОЛЯ\Desktop\5555555555\ukrainian-ornaments-live-wallpapers-big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50"/>
          <a:stretch/>
        </p:blipFill>
        <p:spPr bwMode="auto">
          <a:xfrm>
            <a:off x="8172400" y="3329105"/>
            <a:ext cx="971600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льона\Новая папка (4)\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2304256" cy="24482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10" name="Выноска-облако 9"/>
          <p:cNvSpPr/>
          <p:nvPr/>
        </p:nvSpPr>
        <p:spPr>
          <a:xfrm>
            <a:off x="5724128" y="3933056"/>
            <a:ext cx="2520280" cy="648072"/>
          </a:xfrm>
          <a:prstGeom prst="cloudCallou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кмітливий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187624" y="5805264"/>
            <a:ext cx="2808312" cy="864096"/>
          </a:xfrm>
          <a:prstGeom prst="cloudCallou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дурненький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724128" y="2852936"/>
            <a:ext cx="2376264" cy="648072"/>
          </a:xfrm>
          <a:prstGeom prst="cloudCallou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сумний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1187624" y="4869160"/>
            <a:ext cx="2448272" cy="720080"/>
          </a:xfrm>
          <a:prstGeom prst="cloudCallou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розсіяний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1259632" y="1700808"/>
            <a:ext cx="2448272" cy="720080"/>
          </a:xfrm>
          <a:prstGeom prst="cloud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вихований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707904" y="4653136"/>
            <a:ext cx="2808312" cy="720080"/>
          </a:xfrm>
          <a:prstGeom prst="cloudCallou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турботливий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5868144" y="1340768"/>
            <a:ext cx="2448272" cy="720080"/>
          </a:xfrm>
          <a:prstGeom prst="cloudCallou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мудрий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1403648" y="260648"/>
            <a:ext cx="2664296" cy="648072"/>
          </a:xfrm>
          <a:prstGeom prst="cloud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неохайний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5220072" y="5805264"/>
            <a:ext cx="2880320" cy="864096"/>
          </a:xfrm>
          <a:prstGeom prst="cloud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спостережливий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4499992" y="260648"/>
            <a:ext cx="2952328" cy="864096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хазяйновитий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1115616" y="3212976"/>
            <a:ext cx="2592288" cy="792088"/>
          </a:xfrm>
          <a:prstGeom prst="cloudCallou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допитливий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27886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F:\альона\Новая папка (4)\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2852936" cy="1892199"/>
          </a:xfrm>
          <a:prstGeom prst="rect">
            <a:avLst/>
          </a:prstGeom>
          <a:noFill/>
        </p:spPr>
      </p:pic>
      <p:pic>
        <p:nvPicPr>
          <p:cNvPr id="4100" name="Picture 4" descr="F:\альона\Новая папка (4)\depositphotos_37555023-Common-Cuck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865440"/>
            <a:ext cx="2736850" cy="1992560"/>
          </a:xfrm>
          <a:prstGeom prst="rect">
            <a:avLst/>
          </a:prstGeom>
          <a:noFill/>
        </p:spPr>
      </p:pic>
      <p:pic>
        <p:nvPicPr>
          <p:cNvPr id="4101" name="Picture 5" descr="F:\альона\Новая папка (4)\aist-600x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2088232" cy="2592288"/>
          </a:xfrm>
          <a:prstGeom prst="rect">
            <a:avLst/>
          </a:prstGeom>
          <a:noFill/>
        </p:spPr>
      </p:pic>
      <p:pic>
        <p:nvPicPr>
          <p:cNvPr id="4102" name="Picture 6" descr="F:\альона\Новая папка (4)\1273306116_sryerrryosrrirrryor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0"/>
            <a:ext cx="2232248" cy="2276872"/>
          </a:xfrm>
          <a:prstGeom prst="rect">
            <a:avLst/>
          </a:prstGeom>
          <a:noFill/>
        </p:spPr>
      </p:pic>
      <p:pic>
        <p:nvPicPr>
          <p:cNvPr id="4103" name="Picture 7" descr="F:\альона\Новая папка (4)\Sorok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32656"/>
            <a:ext cx="2520280" cy="1584176"/>
          </a:xfrm>
          <a:prstGeom prst="rect">
            <a:avLst/>
          </a:prstGeom>
          <a:noFill/>
        </p:spPr>
      </p:pic>
      <p:pic>
        <p:nvPicPr>
          <p:cNvPr id="4104" name="Picture 8" descr="F:\альона\Новая папка (4)\548295_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2492896"/>
            <a:ext cx="2376264" cy="2232248"/>
          </a:xfrm>
          <a:prstGeom prst="rect">
            <a:avLst/>
          </a:prstGeom>
          <a:noFill/>
        </p:spPr>
      </p:pic>
      <p:pic>
        <p:nvPicPr>
          <p:cNvPr id="4105" name="Picture 9" descr="F:\альона\Новая папка (4)\740401841_or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869160"/>
            <a:ext cx="3168971" cy="1988840"/>
          </a:xfrm>
          <a:prstGeom prst="rect">
            <a:avLst/>
          </a:prstGeom>
          <a:noFill/>
        </p:spPr>
      </p:pic>
      <p:pic>
        <p:nvPicPr>
          <p:cNvPr id="4106" name="Picture 10" descr="F:\альона\Новая папка (4)\kak-narisovat-kuricu_31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0"/>
            <a:ext cx="208823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F:\альона\Новая папка (4)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2949699" cy="24079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835696" y="1268760"/>
            <a:ext cx="5328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260648"/>
            <a:ext cx="7272808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/>
              <a:t>Робота з </a:t>
            </a:r>
            <a:r>
              <a:rPr lang="uk-UA" sz="2800" b="1" dirty="0" err="1" smtClean="0"/>
              <a:t>чистомовкою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/>
              <a:t>Ям-ям-ям – важко взимку горобцям,</a:t>
            </a:r>
          </a:p>
          <a:p>
            <a:pPr>
              <a:buNone/>
            </a:pPr>
            <a:r>
              <a:rPr lang="uk-UA" sz="2800" b="1" dirty="0" smtClean="0"/>
              <a:t>Ти-ти-ти – їм зерняток не знайти.</a:t>
            </a:r>
          </a:p>
          <a:p>
            <a:pPr>
              <a:buNone/>
            </a:pPr>
            <a:r>
              <a:rPr lang="uk-UA" sz="2800" b="1" dirty="0" err="1" smtClean="0"/>
              <a:t>Ати-ати-ати–треба</a:t>
            </a:r>
            <a:r>
              <a:rPr lang="uk-UA" sz="2800" b="1" dirty="0" smtClean="0"/>
              <a:t> крихт їм накидати,</a:t>
            </a:r>
          </a:p>
          <a:p>
            <a:pPr>
              <a:buNone/>
            </a:pPr>
            <a:r>
              <a:rPr lang="uk-UA" sz="2800" b="1" dirty="0" err="1" smtClean="0"/>
              <a:t>Ать-ать-ать–щоб</a:t>
            </a:r>
            <a:r>
              <a:rPr lang="uk-UA" sz="2800" b="1" dirty="0" smtClean="0"/>
              <a:t> їм під стріхою </a:t>
            </a:r>
            <a:r>
              <a:rPr lang="uk-UA" sz="2800" b="1" dirty="0" err="1" smtClean="0"/>
              <a:t>дрімать</a:t>
            </a:r>
            <a:r>
              <a:rPr lang="uk-UA" sz="2800" b="1" dirty="0" smtClean="0"/>
              <a:t>.</a:t>
            </a:r>
          </a:p>
          <a:p>
            <a:pPr>
              <a:buNone/>
            </a:pPr>
            <a:r>
              <a:rPr lang="uk-UA" sz="2800" b="1" dirty="0" err="1" smtClean="0"/>
              <a:t>Ги-ги-ги</a:t>
            </a:r>
            <a:r>
              <a:rPr lang="uk-UA" sz="2800" b="1" dirty="0" smtClean="0"/>
              <a:t> – ой, як біло навкруги!</a:t>
            </a:r>
          </a:p>
          <a:p>
            <a:pPr>
              <a:buNone/>
            </a:pPr>
            <a:r>
              <a:rPr lang="uk-UA" sz="2800" b="1" dirty="0" err="1" smtClean="0"/>
              <a:t>Узі-узі-узі</a:t>
            </a:r>
            <a:r>
              <a:rPr lang="uk-UA" sz="2800" b="1" dirty="0" smtClean="0"/>
              <a:t> – птахи – наші гарні друзі.</a:t>
            </a:r>
          </a:p>
          <a:p>
            <a:pPr>
              <a:buNone/>
            </a:pPr>
            <a:r>
              <a:rPr lang="uk-UA" sz="2800" b="1" dirty="0" err="1" smtClean="0"/>
              <a:t>Ді-ді-ді</a:t>
            </a:r>
            <a:r>
              <a:rPr lang="uk-UA" sz="2800" b="1" dirty="0" smtClean="0"/>
              <a:t> – </a:t>
            </a:r>
            <a:r>
              <a:rPr lang="uk-UA" sz="2800" b="1" dirty="0" err="1" smtClean="0"/>
              <a:t>допоможем</a:t>
            </a:r>
            <a:r>
              <a:rPr lang="uk-UA" sz="2800" b="1" dirty="0" smtClean="0"/>
              <a:t> їм в біді</a:t>
            </a:r>
          </a:p>
          <a:p>
            <a:pPr>
              <a:buNone/>
            </a:pPr>
            <a:r>
              <a:rPr lang="uk-UA" sz="2800" b="1" dirty="0" err="1" smtClean="0"/>
              <a:t>Ди-ди-ди</a:t>
            </a:r>
            <a:r>
              <a:rPr lang="uk-UA" sz="2800" b="1" dirty="0" smtClean="0"/>
              <a:t> – в осінні й зимні холоди.</a:t>
            </a:r>
            <a:endParaRPr lang="uk-UA" sz="2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982111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8100392" y="0"/>
            <a:ext cx="1043608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F:\альона\Новая папка (4)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5301208"/>
            <a:ext cx="2160240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58000"/>
            <a:chOff x="11560617" y="-152400"/>
            <a:chExt cx="1900808" cy="6858000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11560617" y="-15240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11560617" y="3204591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F:\альона\Новая папка (4)\2lesya - коп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6672"/>
            <a:ext cx="547260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260648"/>
            <a:ext cx="6480720" cy="6264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Тестова перевірка</a:t>
            </a:r>
          </a:p>
          <a:p>
            <a:pPr marL="502920" indent="-45720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1. </a:t>
            </a:r>
            <a:r>
              <a:rPr lang="uk-UA" sz="2600" b="1" dirty="0" smtClean="0"/>
              <a:t>В якому році народилася Леся Українка?</a:t>
            </a:r>
          </a:p>
          <a:p>
            <a:pPr marL="502920" indent="-457200">
              <a:buNone/>
            </a:pPr>
            <a:r>
              <a:rPr lang="uk-UA" sz="2600" i="1" dirty="0" smtClean="0"/>
              <a:t>А) 1896                 Б) 1871                 В) 1857</a:t>
            </a:r>
          </a:p>
          <a:p>
            <a:pPr marL="502920" indent="-457200">
              <a:buNone/>
            </a:pPr>
            <a:endParaRPr lang="uk-UA" sz="2600" b="1" dirty="0" smtClean="0">
              <a:solidFill>
                <a:srgbClr val="FF0000"/>
              </a:solidFill>
            </a:endParaRPr>
          </a:p>
          <a:p>
            <a:pPr marL="502920" indent="-45720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2. </a:t>
            </a:r>
            <a:r>
              <a:rPr lang="uk-UA" sz="2600" b="1" dirty="0" smtClean="0"/>
              <a:t>Справжнє </a:t>
            </a:r>
            <a:r>
              <a:rPr lang="uk-UA" sz="2600" b="1" dirty="0" err="1" smtClean="0"/>
              <a:t>ім</a:t>
            </a:r>
            <a:r>
              <a:rPr lang="en-US" sz="2600" b="1" dirty="0" smtClean="0"/>
              <a:t>’</a:t>
            </a:r>
            <a:r>
              <a:rPr lang="uk-UA" sz="2600" b="1" dirty="0" smtClean="0"/>
              <a:t>я Лесі Українки:</a:t>
            </a:r>
          </a:p>
          <a:p>
            <a:pPr marL="502920" indent="-457200">
              <a:buNone/>
            </a:pPr>
            <a:r>
              <a:rPr lang="uk-UA" sz="2600" i="1" dirty="0" smtClean="0"/>
              <a:t>А) Українка       Б) </a:t>
            </a:r>
            <a:r>
              <a:rPr lang="uk-UA" sz="2600" i="1" dirty="0" err="1" smtClean="0"/>
              <a:t>Красницька</a:t>
            </a:r>
            <a:r>
              <a:rPr lang="uk-UA" sz="2600" i="1" dirty="0" smtClean="0"/>
              <a:t>         В) Косач</a:t>
            </a:r>
          </a:p>
          <a:p>
            <a:pPr marL="502920" indent="-457200">
              <a:buNone/>
            </a:pPr>
            <a:endParaRPr lang="uk-UA" sz="2600" b="1" dirty="0" smtClean="0">
              <a:solidFill>
                <a:srgbClr val="FF0000"/>
              </a:solidFill>
            </a:endParaRPr>
          </a:p>
          <a:p>
            <a:pPr marL="502920" indent="-45720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3. </a:t>
            </a:r>
            <a:r>
              <a:rPr lang="uk-UA" sz="2600" b="1" dirty="0" smtClean="0"/>
              <a:t>Який літературний псевдонім мала мати? Лесі Українки</a:t>
            </a:r>
          </a:p>
          <a:p>
            <a:pPr marL="502920" indent="-457200" algn="ctr">
              <a:buNone/>
            </a:pPr>
            <a:r>
              <a:rPr lang="uk-UA" sz="2600" i="1" dirty="0" smtClean="0"/>
              <a:t>А) Олена </a:t>
            </a:r>
            <a:r>
              <a:rPr lang="uk-UA" sz="2600" i="1" dirty="0" err="1" smtClean="0"/>
              <a:t>Пархомено</a:t>
            </a:r>
            <a:r>
              <a:rPr lang="uk-UA" sz="2600" i="1" dirty="0" smtClean="0"/>
              <a:t>              Б) Олена Пчілка        В)Олена Паламарчук</a:t>
            </a:r>
          </a:p>
          <a:p>
            <a:pPr marL="502920" indent="-457200">
              <a:buNone/>
            </a:pPr>
            <a:endParaRPr lang="uk-UA" sz="2600" b="1" dirty="0" smtClean="0">
              <a:solidFill>
                <a:srgbClr val="FF0000"/>
              </a:solidFill>
            </a:endParaRPr>
          </a:p>
          <a:p>
            <a:pPr marL="502920" indent="-45720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4. </a:t>
            </a:r>
            <a:r>
              <a:rPr lang="uk-UA" sz="2600" b="1" dirty="0" smtClean="0"/>
              <a:t>Яку назву мав перший вірш Лесі Українки?</a:t>
            </a:r>
          </a:p>
          <a:p>
            <a:pPr marL="502920" indent="-457200">
              <a:buNone/>
            </a:pPr>
            <a:r>
              <a:rPr lang="uk-UA" sz="2600" i="1" dirty="0" smtClean="0"/>
              <a:t>А) </a:t>
            </a:r>
            <a:r>
              <a:rPr lang="uk-UA" sz="2600" i="1" dirty="0" err="1" smtClean="0"/>
              <a:t>“Конвалія”</a:t>
            </a:r>
            <a:r>
              <a:rPr lang="uk-UA" sz="2600" i="1" dirty="0" smtClean="0"/>
              <a:t>   Б) </a:t>
            </a:r>
            <a:r>
              <a:rPr lang="uk-UA" sz="2600" i="1" dirty="0" err="1" smtClean="0"/>
              <a:t>“Надія”</a:t>
            </a:r>
            <a:r>
              <a:rPr lang="uk-UA" sz="2600" i="1" dirty="0" smtClean="0"/>
              <a:t>   В) </a:t>
            </a:r>
            <a:r>
              <a:rPr lang="uk-UA" sz="2600" i="1" dirty="0" err="1" smtClean="0"/>
              <a:t>“Давня</a:t>
            </a:r>
            <a:r>
              <a:rPr lang="uk-UA" sz="2600" i="1" dirty="0" smtClean="0"/>
              <a:t> </a:t>
            </a:r>
            <a:r>
              <a:rPr lang="uk-UA" sz="2600" i="1" dirty="0" err="1" smtClean="0"/>
              <a:t>весна”</a:t>
            </a:r>
            <a:endParaRPr lang="uk-UA" sz="2600" i="1" dirty="0" smtClean="0"/>
          </a:p>
          <a:p>
            <a:pPr marL="502920" indent="-457200">
              <a:buNone/>
            </a:pPr>
            <a:endParaRPr lang="uk-UA" sz="2600" b="1" dirty="0" smtClean="0">
              <a:solidFill>
                <a:srgbClr val="FF0000"/>
              </a:solidFill>
            </a:endParaRPr>
          </a:p>
          <a:p>
            <a:pPr marL="502920" indent="-45720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5. </a:t>
            </a:r>
            <a:r>
              <a:rPr lang="uk-UA" sz="2600" b="1" dirty="0" smtClean="0"/>
              <a:t>Кому присвячений вірш </a:t>
            </a:r>
            <a:r>
              <a:rPr lang="uk-UA" sz="2600" b="1" dirty="0" err="1" smtClean="0"/>
              <a:t>“Надія”</a:t>
            </a:r>
            <a:r>
              <a:rPr lang="uk-UA" sz="2600" b="1" dirty="0" smtClean="0"/>
              <a:t>?</a:t>
            </a:r>
          </a:p>
          <a:p>
            <a:pPr marL="502920" indent="-457200">
              <a:buNone/>
            </a:pPr>
            <a:r>
              <a:rPr lang="uk-UA" sz="2600" i="1" dirty="0" smtClean="0"/>
              <a:t>А) Тітці                   Б) Мамі               В) Сестрі</a:t>
            </a:r>
          </a:p>
          <a:p>
            <a:pPr marL="502920" indent="-457200">
              <a:buNone/>
            </a:pP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188640"/>
            <a:ext cx="6480720" cy="6480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Тестова перевірка</a:t>
            </a:r>
          </a:p>
          <a:p>
            <a:pPr marL="502920" indent="-45720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dirty="0" smtClean="0"/>
              <a:t>В якому році народилася Леся Українка?</a:t>
            </a:r>
          </a:p>
          <a:p>
            <a:pPr marL="502920" indent="-457200">
              <a:buNone/>
            </a:pPr>
            <a:r>
              <a:rPr lang="uk-UA" i="1" dirty="0" smtClean="0"/>
              <a:t>А) 1896                 Б) </a:t>
            </a:r>
            <a:r>
              <a:rPr lang="uk-UA" i="1" dirty="0" smtClean="0">
                <a:solidFill>
                  <a:srgbClr val="00B050"/>
                </a:solidFill>
              </a:rPr>
              <a:t>1871</a:t>
            </a:r>
            <a:r>
              <a:rPr lang="uk-UA" i="1" dirty="0" smtClean="0"/>
              <a:t>                 В) 1857</a:t>
            </a:r>
          </a:p>
          <a:p>
            <a:pPr marL="502920" indent="-45720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dirty="0" smtClean="0"/>
              <a:t>Справжнє </a:t>
            </a:r>
            <a:r>
              <a:rPr lang="uk-UA" b="1" dirty="0" err="1" smtClean="0"/>
              <a:t>ім</a:t>
            </a:r>
            <a:r>
              <a:rPr lang="en-US" b="1" dirty="0" smtClean="0"/>
              <a:t>’</a:t>
            </a:r>
            <a:r>
              <a:rPr lang="uk-UA" b="1" dirty="0" smtClean="0"/>
              <a:t>я Лесі Українки:</a:t>
            </a:r>
          </a:p>
          <a:p>
            <a:pPr marL="502920" indent="-457200">
              <a:buNone/>
            </a:pPr>
            <a:r>
              <a:rPr lang="uk-UA" i="1" dirty="0" smtClean="0"/>
              <a:t>А) Українка       Б) </a:t>
            </a:r>
            <a:r>
              <a:rPr lang="uk-UA" i="1" dirty="0" err="1" smtClean="0"/>
              <a:t>Красницька</a:t>
            </a:r>
            <a:r>
              <a:rPr lang="uk-UA" i="1" dirty="0" smtClean="0"/>
              <a:t>         В) </a:t>
            </a:r>
            <a:r>
              <a:rPr lang="uk-UA" i="1" dirty="0" smtClean="0">
                <a:solidFill>
                  <a:srgbClr val="00B050"/>
                </a:solidFill>
              </a:rPr>
              <a:t>Косач</a:t>
            </a:r>
          </a:p>
          <a:p>
            <a:pPr marL="502920" indent="-45720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dirty="0" smtClean="0"/>
              <a:t>Який літературний псевдонім мала мати? Лесі Українки</a:t>
            </a:r>
          </a:p>
          <a:p>
            <a:pPr marL="502920" indent="-457200" algn="ctr">
              <a:buNone/>
            </a:pPr>
            <a:r>
              <a:rPr lang="uk-UA" i="1" dirty="0" smtClean="0"/>
              <a:t>А) Олена </a:t>
            </a:r>
            <a:r>
              <a:rPr lang="uk-UA" i="1" dirty="0" err="1" smtClean="0"/>
              <a:t>Пархомено</a:t>
            </a:r>
            <a:r>
              <a:rPr lang="uk-UA" i="1" dirty="0" smtClean="0"/>
              <a:t>              Б) </a:t>
            </a:r>
            <a:r>
              <a:rPr lang="uk-UA" i="1" dirty="0" smtClean="0">
                <a:solidFill>
                  <a:srgbClr val="00B050"/>
                </a:solidFill>
              </a:rPr>
              <a:t>Олена Пчілка        </a:t>
            </a:r>
            <a:r>
              <a:rPr lang="uk-UA" i="1" dirty="0" smtClean="0"/>
              <a:t>В)Олена Паламарчук</a:t>
            </a:r>
          </a:p>
          <a:p>
            <a:pPr marL="502920" indent="-45720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b="1" dirty="0" smtClean="0"/>
              <a:t>Яку назву мав перший вірш Лесі Українки?</a:t>
            </a:r>
          </a:p>
          <a:p>
            <a:pPr marL="502920" indent="-457200">
              <a:buNone/>
            </a:pPr>
            <a:r>
              <a:rPr lang="uk-UA" i="1" dirty="0" smtClean="0"/>
              <a:t>А) </a:t>
            </a:r>
            <a:r>
              <a:rPr lang="uk-UA" i="1" dirty="0" err="1" smtClean="0"/>
              <a:t>“Конвалія”</a:t>
            </a:r>
            <a:r>
              <a:rPr lang="uk-UA" i="1" dirty="0" smtClean="0"/>
              <a:t>        Б) </a:t>
            </a:r>
            <a:r>
              <a:rPr lang="uk-UA" i="1" dirty="0" err="1" smtClean="0">
                <a:solidFill>
                  <a:srgbClr val="00B050"/>
                </a:solidFill>
              </a:rPr>
              <a:t>“Надія”</a:t>
            </a:r>
            <a:r>
              <a:rPr lang="uk-UA" i="1" dirty="0" smtClean="0">
                <a:solidFill>
                  <a:srgbClr val="00B050"/>
                </a:solidFill>
              </a:rPr>
              <a:t>       </a:t>
            </a:r>
            <a:r>
              <a:rPr lang="uk-UA" i="1" dirty="0" smtClean="0"/>
              <a:t>В) </a:t>
            </a:r>
            <a:r>
              <a:rPr lang="uk-UA" i="1" dirty="0" err="1" smtClean="0"/>
              <a:t>“Давня</a:t>
            </a:r>
            <a:r>
              <a:rPr lang="uk-UA" i="1" dirty="0" smtClean="0"/>
              <a:t> </a:t>
            </a:r>
            <a:r>
              <a:rPr lang="uk-UA" i="1" dirty="0" err="1" smtClean="0"/>
              <a:t>весна”</a:t>
            </a:r>
            <a:endParaRPr lang="uk-UA" i="1" dirty="0" smtClean="0"/>
          </a:p>
          <a:p>
            <a:pPr marL="502920" indent="-45720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5. </a:t>
            </a:r>
            <a:r>
              <a:rPr lang="uk-UA" b="1" dirty="0" smtClean="0"/>
              <a:t>Кому присвячений вірш </a:t>
            </a:r>
            <a:r>
              <a:rPr lang="uk-UA" b="1" dirty="0" err="1" smtClean="0"/>
              <a:t>“Надія”</a:t>
            </a:r>
            <a:r>
              <a:rPr lang="uk-UA" b="1" dirty="0" smtClean="0"/>
              <a:t>?</a:t>
            </a:r>
          </a:p>
          <a:p>
            <a:pPr marL="502920" indent="-457200">
              <a:buNone/>
            </a:pPr>
            <a:r>
              <a:rPr lang="uk-UA" i="1" dirty="0" smtClean="0"/>
              <a:t>А)</a:t>
            </a:r>
            <a:r>
              <a:rPr lang="uk-UA" i="1" dirty="0" smtClean="0">
                <a:solidFill>
                  <a:srgbClr val="00B050"/>
                </a:solidFill>
              </a:rPr>
              <a:t> Тітці                   </a:t>
            </a:r>
            <a:r>
              <a:rPr lang="uk-UA" i="1" dirty="0" smtClean="0"/>
              <a:t>Б) Мамі               В) Сестрі</a:t>
            </a:r>
          </a:p>
          <a:p>
            <a:endParaRPr lang="uk-UA" sz="1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27886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:\альона\Новая папка (4)\000044377_1-a2012c1e8fa76cf8a9caa7fbd23be93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96952"/>
            <a:ext cx="2736304" cy="3561258"/>
          </a:xfrm>
          <a:prstGeom prst="rect">
            <a:avLst/>
          </a:prstGeom>
          <a:noFill/>
        </p:spPr>
      </p:pic>
      <p:pic>
        <p:nvPicPr>
          <p:cNvPr id="2051" name="Picture 3" descr="F:\альона\Новая папка (4)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32656"/>
            <a:ext cx="295232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188640"/>
            <a:ext cx="6400800" cy="6408712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chemeClr val="accent6"/>
                </a:solidFill>
              </a:rPr>
              <a:t>Словникова робота</a:t>
            </a:r>
          </a:p>
          <a:p>
            <a:pPr>
              <a:buNone/>
            </a:pPr>
            <a:r>
              <a:rPr lang="uk-UA" sz="3200" b="1" dirty="0" smtClean="0"/>
              <a:t>Нітрошки не порозумнішав –</a:t>
            </a:r>
          </a:p>
          <a:p>
            <a:pPr>
              <a:buNone/>
            </a:pPr>
            <a:r>
              <a:rPr lang="uk-UA" sz="3200" b="1" dirty="0" smtClean="0"/>
              <a:t>Не тямив –</a:t>
            </a:r>
          </a:p>
          <a:p>
            <a:pPr>
              <a:buNone/>
            </a:pPr>
            <a:r>
              <a:rPr lang="uk-UA" sz="3200" b="1" dirty="0" smtClean="0"/>
              <a:t>До бійки береться –</a:t>
            </a:r>
          </a:p>
          <a:p>
            <a:pPr>
              <a:buNone/>
            </a:pPr>
            <a:r>
              <a:rPr lang="uk-UA" sz="3200" b="1" dirty="0" smtClean="0"/>
              <a:t>На очі навернеться –</a:t>
            </a:r>
          </a:p>
          <a:p>
            <a:pPr>
              <a:buNone/>
            </a:pPr>
            <a:r>
              <a:rPr lang="uk-UA" sz="3200" b="1" dirty="0" smtClean="0"/>
              <a:t>Громадили –</a:t>
            </a:r>
          </a:p>
          <a:p>
            <a:pPr>
              <a:buNone/>
            </a:pPr>
            <a:r>
              <a:rPr lang="uk-UA" sz="3200" b="1" dirty="0" smtClean="0"/>
              <a:t>Діточок чималенько –</a:t>
            </a:r>
          </a:p>
          <a:p>
            <a:pPr>
              <a:buNone/>
            </a:pPr>
            <a:r>
              <a:rPr lang="uk-UA" sz="3200" b="1" dirty="0" smtClean="0"/>
              <a:t>Поки-то всіх до ума довести -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260648"/>
            <a:ext cx="648072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chemeClr val="accent6"/>
                </a:solidFill>
              </a:rPr>
              <a:t>Словникова робота</a:t>
            </a:r>
          </a:p>
          <a:p>
            <a:pPr>
              <a:buNone/>
            </a:pPr>
            <a:r>
              <a:rPr lang="uk-UA" sz="3200" b="1" dirty="0" smtClean="0"/>
              <a:t>Бузько – </a:t>
            </a:r>
          </a:p>
          <a:p>
            <a:pPr>
              <a:buNone/>
            </a:pPr>
            <a:r>
              <a:rPr lang="uk-UA" sz="3200" b="1" dirty="0" smtClean="0"/>
              <a:t>Дядина –</a:t>
            </a:r>
          </a:p>
          <a:p>
            <a:pPr>
              <a:buNone/>
            </a:pPr>
            <a:r>
              <a:rPr lang="uk-UA" sz="3200" b="1" dirty="0" smtClean="0"/>
              <a:t>Мешкає в дуплі –</a:t>
            </a:r>
          </a:p>
          <a:p>
            <a:pPr>
              <a:buNone/>
            </a:pPr>
            <a:r>
              <a:rPr lang="uk-UA" sz="3200" b="1" dirty="0" err="1" smtClean="0"/>
              <a:t>Притирився</a:t>
            </a:r>
            <a:r>
              <a:rPr lang="uk-UA" sz="3200" b="1" dirty="0" smtClean="0"/>
              <a:t> –</a:t>
            </a:r>
          </a:p>
          <a:p>
            <a:pPr>
              <a:buNone/>
            </a:pPr>
            <a:r>
              <a:rPr lang="uk-UA" sz="3200" b="1" dirty="0" smtClean="0"/>
              <a:t>Лиха година по дневі носить –</a:t>
            </a:r>
          </a:p>
          <a:p>
            <a:pPr>
              <a:buNone/>
            </a:pPr>
            <a:r>
              <a:rPr lang="uk-UA" sz="3200" b="1" dirty="0" smtClean="0"/>
              <a:t>Отерп зо страху –</a:t>
            </a:r>
          </a:p>
          <a:p>
            <a:pPr>
              <a:buNone/>
            </a:pPr>
            <a:r>
              <a:rPr lang="uk-UA" sz="3200" b="1" dirty="0" smtClean="0"/>
              <a:t>Стримиш –</a:t>
            </a:r>
          </a:p>
          <a:p>
            <a:pPr>
              <a:buNone/>
            </a:pPr>
            <a:r>
              <a:rPr lang="uk-UA" sz="3200" b="1" dirty="0" smtClean="0"/>
              <a:t>Полетів світ за очі -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332656"/>
            <a:ext cx="6480720" cy="6048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uk-UA" sz="3600" b="1" i="1" dirty="0" smtClean="0"/>
              <a:t>Дурні бились, а розумні поживились.</a:t>
            </a:r>
          </a:p>
          <a:p>
            <a:pPr>
              <a:buNone/>
            </a:pPr>
            <a:r>
              <a:rPr lang="uk-UA" sz="3600" b="1" i="1" dirty="0" smtClean="0"/>
              <a:t>Хто дурнем вродився, той дурнем і згине.</a:t>
            </a:r>
          </a:p>
          <a:p>
            <a:pPr>
              <a:buNone/>
            </a:pPr>
            <a:r>
              <a:rPr lang="uk-UA" sz="3600" b="1" i="1" dirty="0" smtClean="0"/>
              <a:t>Не на те мудра, щоб дурнів розуму навчати.</a:t>
            </a:r>
          </a:p>
          <a:p>
            <a:pPr>
              <a:buNone/>
            </a:pPr>
            <a:r>
              <a:rPr lang="uk-UA" sz="3600" b="1" i="1" dirty="0" smtClean="0"/>
              <a:t>Поки біди не знатимеш, то й розуму не матимеш.</a:t>
            </a:r>
          </a:p>
          <a:p>
            <a:pPr>
              <a:buNone/>
            </a:pPr>
            <a:r>
              <a:rPr lang="uk-UA" sz="3600" b="1" i="1" dirty="0" smtClean="0"/>
              <a:t>Розум на дорозі не валяється. </a:t>
            </a:r>
            <a:endParaRPr lang="uk-UA" sz="3600" b="1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0511" y="0"/>
            <a:ext cx="1270143" cy="6830114"/>
            <a:chOff x="-10511" y="0"/>
            <a:chExt cx="1900808" cy="6830114"/>
          </a:xfrm>
        </p:grpSpPr>
        <p:pic>
          <p:nvPicPr>
            <p:cNvPr id="5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873857" y="0"/>
            <a:ext cx="1270143" cy="6830114"/>
            <a:chOff x="-10511" y="0"/>
            <a:chExt cx="1900808" cy="6830114"/>
          </a:xfrm>
        </p:grpSpPr>
        <p:pic>
          <p:nvPicPr>
            <p:cNvPr id="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50"/>
            <a:stretch/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4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</TotalTime>
  <Words>404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Презентация-укр-14</vt:lpstr>
      <vt:lpstr>Завдання уроку: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Анатолый</dc:creator>
  <cp:lastModifiedBy>Анатолый</cp:lastModifiedBy>
  <cp:revision>42</cp:revision>
  <dcterms:created xsi:type="dcterms:W3CDTF">2016-02-14T11:41:19Z</dcterms:created>
  <dcterms:modified xsi:type="dcterms:W3CDTF">2016-03-11T18:24:57Z</dcterms:modified>
</cp:coreProperties>
</file>