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  <a:srgbClr val="E7FFE7"/>
    <a:srgbClr val="FFFFFF"/>
    <a:srgbClr val="FFFFCC"/>
    <a:srgbClr val="D60093"/>
    <a:srgbClr val="990099"/>
    <a:srgbClr val="800080"/>
    <a:srgbClr val="CC00CC"/>
    <a:srgbClr val="FFF3F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234" autoAdjust="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31F53F-7053-456B-809C-E474A5EDB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990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DA75194-22B0-4E96-B738-5DC4C7440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317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75194-22B0-4E96-B738-5DC4C7440C0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40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75194-22B0-4E96-B738-5DC4C7440C0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88F27802-94FE-4CDF-BB4D-2A4F96E2C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A007-062F-4655-BDEE-86E966F3C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A618-6F0B-452E-8697-B41348726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9B11-8268-424D-ADEE-840C56A62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2302-84F7-4293-9573-B17C080FF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E5C5-A684-4C63-B900-75C748EF0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5BFF3-4CCE-4C44-96FB-66E5EA10D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CDD8-9A40-4882-804C-5B1C5ECD2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AA5D-CFDE-4FD8-9C13-616426661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9DF2-D0BD-428C-8F65-706858041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F7B0-D4BF-4CD4-B1B4-5FFF9F834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D50C9-67CB-4D8F-8DEB-B57F91024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64846193-EBEC-42B9-9C30-A95F80BFE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10" y="2071678"/>
            <a:ext cx="8105282" cy="452567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i="1" dirty="0" smtClean="0">
                <a:latin typeface="Book Antiqua" pitchFamily="18" charset="0"/>
              </a:rPr>
              <a:t/>
            </a:r>
            <a:br>
              <a:rPr lang="uk-UA" i="1" dirty="0" smtClean="0">
                <a:latin typeface="Book Antiqua" pitchFamily="18" charset="0"/>
              </a:rPr>
            </a:br>
            <a:r>
              <a:rPr lang="uk-UA" i="1" dirty="0">
                <a:latin typeface="Book Antiqua" pitchFamily="18" charset="0"/>
              </a:rPr>
              <a:t> </a:t>
            </a:r>
            <a:r>
              <a:rPr lang="uk-UA" i="1" dirty="0" smtClean="0">
                <a:latin typeface="Book Antiqua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Book Antiqua" pitchFamily="18" charset="0"/>
              </a:rPr>
              <a:t>Традиційний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храм в </a:t>
            </a:r>
            <a:r>
              <a:rPr lang="uk-UA" b="1" i="1" dirty="0" smtClean="0">
                <a:solidFill>
                  <a:srgbClr val="002060"/>
                </a:solidFill>
                <a:latin typeface="Book Antiqua" pitchFamily="18" charset="0"/>
              </a:rPr>
              <a:t>Україні. </a:t>
            </a:r>
            <a:br>
              <a:rPr lang="uk-UA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uk-UA" b="1" i="1" dirty="0" smtClean="0">
                <a:solidFill>
                  <a:srgbClr val="002060"/>
                </a:solidFill>
                <a:latin typeface="Book Antiqua" pitchFamily="18" charset="0"/>
              </a:rPr>
              <a:t>Символіка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храму.</a:t>
            </a:r>
            <a:r>
              <a:rPr lang="uk-UA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smtClean="0">
                <a:solidFill>
                  <a:srgbClr val="990099"/>
                </a:solidFill>
                <a:latin typeface="Book Antiqua" pitchFamily="18" charset="0"/>
                <a:ea typeface="+mn-ea"/>
                <a:cs typeface="+mn-cs"/>
              </a:rPr>
              <a:t/>
            </a:r>
            <a:br>
              <a:rPr lang="ru-RU" sz="2400" b="1" i="1" dirty="0" smtClean="0">
                <a:solidFill>
                  <a:srgbClr val="990099"/>
                </a:solidFill>
                <a:latin typeface="Book Antiqua" pitchFamily="18" charset="0"/>
                <a:ea typeface="+mn-ea"/>
                <a:cs typeface="+mn-cs"/>
              </a:rPr>
            </a:br>
            <a:r>
              <a:rPr lang="ru-RU" sz="2400" b="1" i="1" dirty="0" smtClean="0">
                <a:latin typeface="Book Antiqua" pitchFamily="18" charset="0"/>
                <a:ea typeface="+mn-ea"/>
                <a:cs typeface="+mn-cs"/>
              </a:rPr>
              <a:t/>
            </a:r>
            <a:br>
              <a:rPr lang="ru-RU" sz="2400" b="1" i="1" dirty="0" smtClean="0">
                <a:latin typeface="Book Antiqua" pitchFamily="18" charset="0"/>
                <a:ea typeface="+mn-ea"/>
                <a:cs typeface="+mn-cs"/>
              </a:rPr>
            </a:br>
            <a:r>
              <a:rPr lang="ru-RU" sz="2400" b="1" i="1" dirty="0" smtClean="0">
                <a:latin typeface="Book Antiqua" pitchFamily="18" charset="0"/>
                <a:ea typeface="+mn-ea"/>
                <a:cs typeface="+mn-cs"/>
              </a:rPr>
              <a:t/>
            </a:r>
            <a:br>
              <a:rPr lang="ru-RU" sz="2400" b="1" i="1" dirty="0" smtClean="0">
                <a:latin typeface="Book Antiqua" pitchFamily="18" charset="0"/>
                <a:ea typeface="+mn-ea"/>
                <a:cs typeface="+mn-cs"/>
              </a:rPr>
            </a:br>
            <a:r>
              <a:rPr lang="ru-RU" sz="2400" i="1" dirty="0" smtClean="0">
                <a:latin typeface="Century Schoolbook" pitchFamily="18" charset="0"/>
                <a:ea typeface="+mn-ea"/>
                <a:cs typeface="+mn-cs"/>
              </a:rPr>
              <a:t/>
            </a:r>
            <a:br>
              <a:rPr lang="ru-RU" sz="2400" i="1" dirty="0" smtClean="0">
                <a:latin typeface="Century Schoolbook" pitchFamily="18" charset="0"/>
                <a:ea typeface="+mn-ea"/>
                <a:cs typeface="+mn-cs"/>
              </a:rPr>
            </a:br>
            <a:r>
              <a:rPr lang="ru-RU" sz="2400" i="1" dirty="0" smtClean="0">
                <a:latin typeface="Century Schoolbook" pitchFamily="18" charset="0"/>
                <a:ea typeface="+mn-ea"/>
                <a:cs typeface="+mn-cs"/>
              </a:rPr>
              <a:t>                                                                         </a:t>
            </a:r>
            <a:r>
              <a:rPr lang="uk-UA" sz="1800" b="1" i="1" smtClean="0">
                <a:solidFill>
                  <a:srgbClr val="002060"/>
                </a:solidFill>
                <a:latin typeface="Book Antiqua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Times New Roman"/>
              </a:rPr>
              <a:t/>
            </a:r>
            <a:br>
              <a:rPr lang="ru-RU" sz="11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Times New Roman"/>
              </a:rPr>
            </a:b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32656"/>
            <a:ext cx="8077200" cy="936104"/>
          </a:xfrm>
        </p:spPr>
        <p:txBody>
          <a:bodyPr/>
          <a:lstStyle/>
          <a:p>
            <a:pPr eaLnBrk="1" hangingPunct="1"/>
            <a:r>
              <a:rPr lang="ru-RU" sz="1050" b="1" i="1" dirty="0" smtClean="0">
                <a:latin typeface="Book Antiqua" pitchFamily="18" charset="0"/>
                <a:ea typeface="Times New Roman"/>
              </a:rPr>
              <a:t> </a:t>
            </a:r>
            <a:endParaRPr lang="ru-RU" sz="1600" i="1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8143932" cy="512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ru-RU" sz="4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77200" cy="457184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" y="1428736"/>
            <a:ext cx="7815291" cy="461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077200" cy="500066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4" y="1428736"/>
            <a:ext cx="800102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7200" cy="457184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786742" cy="47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77200" cy="914400"/>
          </a:xfrm>
        </p:spPr>
        <p:txBody>
          <a:bodyPr/>
          <a:lstStyle/>
          <a:p>
            <a:pPr algn="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Правила поведінки у храмі</a:t>
            </a:r>
            <a:endParaRPr lang="ru-RU" b="1" i="1" dirty="0">
              <a:solidFill>
                <a:srgbClr val="CC0066"/>
              </a:solidFill>
              <a:latin typeface="Book Antiqua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5011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1304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15370" cy="671498"/>
          </a:xfrm>
        </p:spPr>
        <p:txBody>
          <a:bodyPr/>
          <a:lstStyle/>
          <a:p>
            <a:pPr algn="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Правила поведінки у храмі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1304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58204" cy="642942"/>
          </a:xfrm>
        </p:spPr>
        <p:txBody>
          <a:bodyPr/>
          <a:lstStyle/>
          <a:p>
            <a:pPr algn="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Правила поведінки у храмі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1304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77200" cy="60006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Храми  у нашому житті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3"/>
            <a:ext cx="7715303" cy="44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077200" cy="600060"/>
          </a:xfrm>
        </p:spPr>
        <p:txBody>
          <a:bodyPr/>
          <a:lstStyle/>
          <a:p>
            <a:pPr algn="ctr" eaLnBrk="1" hangingPunct="1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Зміст </a:t>
            </a:r>
            <a:endParaRPr lang="ru-RU" b="1" i="1" dirty="0" smtClean="0">
              <a:solidFill>
                <a:srgbClr val="CC0066"/>
              </a:solidFill>
              <a:latin typeface="Book Antiqua" pitchFamily="18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500174"/>
            <a:ext cx="8329642" cy="4749814"/>
          </a:xfrm>
        </p:spPr>
        <p:txBody>
          <a:bodyPr/>
          <a:lstStyle/>
          <a:p>
            <a:pPr marL="514350" indent="-514350">
              <a:buNone/>
            </a:pPr>
            <a:r>
              <a:rPr lang="uk-UA" b="1" dirty="0" smtClean="0">
                <a:solidFill>
                  <a:srgbClr val="002060"/>
                </a:solidFill>
                <a:latin typeface="Book Antiqua" pitchFamily="18" charset="0"/>
              </a:rPr>
              <a:t>1. Основні елементи будови храму та їх сакральний зміст. 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Book Antiqua" pitchFamily="18" charset="0"/>
              </a:rPr>
              <a:t>2. Символіка храмових споруд та деяких елементів церковних служб. 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Book Antiqua" pitchFamily="18" charset="0"/>
              </a:rPr>
              <a:t>3. Особливості церковних архітектурних стилів України.</a:t>
            </a:r>
          </a:p>
          <a:p>
            <a:pPr marL="514350" indent="-514350" eaLnBrk="1" hangingPunct="1">
              <a:lnSpc>
                <a:spcPct val="115000"/>
              </a:lnSpc>
              <a:buNone/>
            </a:pPr>
            <a:endParaRPr lang="uk-UA" b="1" i="1" dirty="0" smtClean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643446"/>
            <a:ext cx="3357586" cy="195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77200" cy="528622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uk-UA" i="1" dirty="0">
              <a:solidFill>
                <a:srgbClr val="CC0066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835824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8077200" cy="600060"/>
          </a:xfrm>
        </p:spPr>
        <p:txBody>
          <a:bodyPr/>
          <a:lstStyle/>
          <a:p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358246" cy="44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77200" cy="60006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61"/>
          <a:stretch>
            <a:fillRect/>
          </a:stretch>
        </p:blipFill>
        <p:spPr bwMode="auto">
          <a:xfrm>
            <a:off x="571472" y="1428736"/>
            <a:ext cx="8072494" cy="481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077200" cy="71438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24"/>
          <a:stretch>
            <a:fillRect/>
          </a:stretch>
        </p:blipFill>
        <p:spPr bwMode="auto">
          <a:xfrm>
            <a:off x="571472" y="1571612"/>
            <a:ext cx="8001056" cy="47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077200" cy="71438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857"/>
          <a:stretch>
            <a:fillRect/>
          </a:stretch>
        </p:blipFill>
        <p:spPr bwMode="auto">
          <a:xfrm>
            <a:off x="500035" y="1500174"/>
            <a:ext cx="821537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077200" cy="571504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077200" cy="642942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  <a:latin typeface="Book Antiqua" pitchFamily="18" charset="0"/>
              </a:rPr>
              <a:t>Храм та його облаштування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285860"/>
            <a:ext cx="82868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Учебный семинар — презентац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Учебный семинар — презентаци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CFCC8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CFCC8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Учебный семинар — презентация</Template>
  <TotalTime>885</TotalTime>
  <Words>94</Words>
  <Application>Microsoft Office PowerPoint</Application>
  <PresentationFormat>Экран (4:3)</PresentationFormat>
  <Paragraphs>23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Учебный семинар — презентация</vt:lpstr>
      <vt:lpstr>   Традиційний храм в Україні.  Символіка храму.                                                                                </vt:lpstr>
      <vt:lpstr>Зміст </vt:lpstr>
      <vt:lpstr>Храм та його облаштування</vt:lpstr>
      <vt:lpstr>Храм та його облаштування</vt:lpstr>
      <vt:lpstr>Храм та його облаштування</vt:lpstr>
      <vt:lpstr>Храм та його облаштування</vt:lpstr>
      <vt:lpstr>Храм та його облаштування</vt:lpstr>
      <vt:lpstr>Храм та його облаштування</vt:lpstr>
      <vt:lpstr>Храм та його облаштування</vt:lpstr>
      <vt:lpstr>Слайд 10</vt:lpstr>
      <vt:lpstr>Храм та його облаштування</vt:lpstr>
      <vt:lpstr>Храм та його облаштування</vt:lpstr>
      <vt:lpstr>Храм та його облаштування</vt:lpstr>
      <vt:lpstr>Правила поведінки у храмі</vt:lpstr>
      <vt:lpstr>Правила поведінки у храмі</vt:lpstr>
      <vt:lpstr>Правила поведінки у храмі</vt:lpstr>
      <vt:lpstr>Храми  у нашому житті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Християнства.</dc:title>
  <dc:subject/>
  <dc:creator>Admin</dc:creator>
  <cp:keywords/>
  <dc:description/>
  <cp:lastModifiedBy>Client</cp:lastModifiedBy>
  <cp:revision>83</cp:revision>
  <dcterms:created xsi:type="dcterms:W3CDTF">2009-04-20T08:35:43Z</dcterms:created>
  <dcterms:modified xsi:type="dcterms:W3CDTF">2020-05-06T14:27:55Z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