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CBC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-11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01.07.2020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1504" y="783772"/>
            <a:ext cx="6415399" cy="167665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n w="0"/>
                <a:solidFill>
                  <a:srgbClr val="7A0000"/>
                </a:solidFill>
                <a:latin typeface="Monotype Corsiva" pitchFamily="66" charset="0"/>
              </a:rPr>
              <a:t>ОХОРОНА ПРАЦ</a:t>
            </a:r>
            <a:r>
              <a:rPr lang="uk-UA" sz="3600" b="1" i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І </a:t>
            </a:r>
            <a: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/>
            </a:r>
            <a:b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</a:br>
            <a: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на уроках виробничого навчання </a:t>
            </a:r>
            <a:b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</a:br>
            <a: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професії : </a:t>
            </a:r>
            <a:r>
              <a:rPr lang="uk-UA" sz="2800" b="1" dirty="0" err="1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“Кухар.Кондитер”</a:t>
            </a:r>
            <a:endParaRPr lang="ru-RU" sz="2800" b="1" dirty="0">
              <a:ln w="0"/>
              <a:solidFill>
                <a:srgbClr val="7A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506686" y="4537556"/>
            <a:ext cx="448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Підготувала</a:t>
            </a:r>
          </a:p>
          <a:p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Терещенко Лариса Леонідівна</a:t>
            </a:r>
          </a:p>
          <a:p>
            <a:r>
              <a:rPr lang="uk-U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майстер виробничого навчання </a:t>
            </a:r>
            <a:endParaRPr lang="ru-RU" sz="2800" dirty="0"/>
          </a:p>
        </p:txBody>
      </p:sp>
      <p:pic>
        <p:nvPicPr>
          <p:cNvPr id="9" name="Рисунок 8" descr="C:\Users\Public\Documents\Нов фото\Screenshot_20200414_101612.jpg"/>
          <p:cNvPicPr/>
          <p:nvPr/>
        </p:nvPicPr>
        <p:blipFill>
          <a:blip r:embed="rId3"/>
          <a:srcRect l="12667" t="12661" r="7158" b="5688"/>
          <a:stretch>
            <a:fillRect/>
          </a:stretch>
        </p:blipFill>
        <p:spPr bwMode="auto">
          <a:xfrm>
            <a:off x="195943" y="3135086"/>
            <a:ext cx="4101737" cy="346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750" y="182245"/>
            <a:ext cx="5094514" cy="67990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Вимоги пожежної безпеки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9005" y="2547256"/>
            <a:ext cx="6374675" cy="431074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atin typeface="Monotype Corsiva" pitchFamily="66" charset="0"/>
              </a:rPr>
              <a:t>Забороняється використовувати електроприлади із пошкодженою ізоляцією.</a:t>
            </a:r>
          </a:p>
          <a:p>
            <a:r>
              <a:rPr lang="uk-UA" dirty="0" smtClean="0">
                <a:latin typeface="Monotype Corsiva" pitchFamily="66" charset="0"/>
              </a:rPr>
              <a:t>Не працюйте на несправному обладнанні.</a:t>
            </a:r>
          </a:p>
          <a:p>
            <a:r>
              <a:rPr lang="uk-UA" dirty="0" smtClean="0">
                <a:latin typeface="Monotype Corsiva" pitchFamily="66" charset="0"/>
              </a:rPr>
              <a:t>Забороняється переносити ввімкнені прилади, які під напругою.</a:t>
            </a:r>
          </a:p>
          <a:p>
            <a:r>
              <a:rPr lang="uk-UA" dirty="0" smtClean="0">
                <a:latin typeface="Monotype Corsiva" pitchFamily="66" charset="0"/>
              </a:rPr>
              <a:t>Не можна заповнювати водою ввімкнені  в електромережу чайники, кавоварки, каструлі.</a:t>
            </a:r>
          </a:p>
          <a:p>
            <a:r>
              <a:rPr lang="uk-UA" dirty="0" smtClean="0">
                <a:latin typeface="Monotype Corsiva" pitchFamily="66" charset="0"/>
              </a:rPr>
              <a:t>Залишати без догляду ввімкнені в електромережу нагрівальні прилади,обладнання</a:t>
            </a:r>
          </a:p>
          <a:p>
            <a:r>
              <a:rPr lang="uk-UA" dirty="0" smtClean="0">
                <a:latin typeface="Monotype Corsiva" pitchFamily="66" charset="0"/>
              </a:rPr>
              <a:t>Користуватися несправними розетками.</a:t>
            </a:r>
          </a:p>
          <a:p>
            <a:r>
              <a:rPr lang="uk-UA" dirty="0" smtClean="0">
                <a:latin typeface="Monotype Corsiva" pitchFamily="66" charset="0"/>
              </a:rPr>
              <a:t>Забороняється самостійно усувати несправності електрообладнання.</a:t>
            </a:r>
          </a:p>
          <a:p>
            <a:endParaRPr lang="uk-UA" dirty="0" smtClean="0">
              <a:latin typeface="Monotype Corsiva" pitchFamily="66" charset="0"/>
            </a:endParaRPr>
          </a:p>
          <a:p>
            <a:endParaRPr lang="uk-UA" dirty="0" smtClean="0">
              <a:latin typeface="Monotype Corsiva" pitchFamily="66" charset="0"/>
            </a:endParaRP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F:\презентация охорона\Screenshot_20200407_121032_com.pinterest.jpg"/>
          <p:cNvPicPr/>
          <p:nvPr/>
        </p:nvPicPr>
        <p:blipFill>
          <a:blip r:embed="rId2" cstate="print"/>
          <a:srcRect t="12906" b="46651"/>
          <a:stretch>
            <a:fillRect/>
          </a:stretch>
        </p:blipFill>
        <p:spPr bwMode="auto">
          <a:xfrm>
            <a:off x="6446522" y="4232365"/>
            <a:ext cx="1626327" cy="118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ublic\Documents\Нов фото\Screenshot_20200414_102122.jpg"/>
          <p:cNvPicPr/>
          <p:nvPr/>
        </p:nvPicPr>
        <p:blipFill>
          <a:blip r:embed="rId3"/>
          <a:srcRect l="38779" t="10770" r="31023" b="65909"/>
          <a:stretch>
            <a:fillRect/>
          </a:stretch>
        </p:blipFill>
        <p:spPr bwMode="auto">
          <a:xfrm>
            <a:off x="6701246" y="5564777"/>
            <a:ext cx="2220686" cy="113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ublic\Documents\Нов фото\Screenshot_20200414_102036.jpg"/>
          <p:cNvPicPr/>
          <p:nvPr/>
        </p:nvPicPr>
        <p:blipFill>
          <a:blip r:embed="rId4"/>
          <a:srcRect l="3709" t="62748" r="72142" b="6243"/>
          <a:stretch>
            <a:fillRect/>
          </a:stretch>
        </p:blipFill>
        <p:spPr bwMode="auto">
          <a:xfrm>
            <a:off x="7067004" y="2076994"/>
            <a:ext cx="1463042" cy="20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ublic\Documents\Нов фото\Screenshot_20200414_102219.jpg"/>
          <p:cNvPicPr/>
          <p:nvPr/>
        </p:nvPicPr>
        <p:blipFill>
          <a:blip r:embed="rId5"/>
          <a:srcRect l="80508" t="26267" r="7077" b="58986"/>
          <a:stretch>
            <a:fillRect/>
          </a:stretch>
        </p:blipFill>
        <p:spPr bwMode="auto">
          <a:xfrm>
            <a:off x="5133565" y="914402"/>
            <a:ext cx="1776685" cy="145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ublic\Documents\Нов фото\Screenshot_20200414_102036.jpg"/>
          <p:cNvPicPr/>
          <p:nvPr/>
        </p:nvPicPr>
        <p:blipFill>
          <a:blip r:embed="rId4"/>
          <a:srcRect l="23043" t="19512" r="60359" b="66890"/>
          <a:stretch>
            <a:fillRect/>
          </a:stretch>
        </p:blipFill>
        <p:spPr bwMode="auto">
          <a:xfrm>
            <a:off x="2704011" y="809896"/>
            <a:ext cx="1958204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Public\Documents\ТЕРЕЩЕНКО Коробка\фото нове 2\Screenshot_20200408-191256.png"/>
          <p:cNvPicPr/>
          <p:nvPr/>
        </p:nvPicPr>
        <p:blipFill>
          <a:blip r:embed="rId6"/>
          <a:srcRect l="28941" t="17090" r="34735" b="62295"/>
          <a:stretch>
            <a:fillRect/>
          </a:stretch>
        </p:blipFill>
        <p:spPr bwMode="auto">
          <a:xfrm>
            <a:off x="7328262" y="235131"/>
            <a:ext cx="1567544" cy="169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640" y="209006"/>
            <a:ext cx="4400549" cy="719091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Бліц -  опитування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816" y="3056709"/>
            <a:ext cx="3814355" cy="2689179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Яких помилок  допустив кухар при приготуванні страв (виробів) та чому сталася пожежа?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C:\Users\Public\Documents\Нов фото\Screenshot_20200414_101925.jpg"/>
          <p:cNvPicPr/>
          <p:nvPr/>
        </p:nvPicPr>
        <p:blipFill>
          <a:blip r:embed="rId2"/>
          <a:srcRect l="7344" t="38144" r="60905" b="34446"/>
          <a:stretch>
            <a:fillRect/>
          </a:stretch>
        </p:blipFill>
        <p:spPr bwMode="auto">
          <a:xfrm>
            <a:off x="3696789" y="979715"/>
            <a:ext cx="2024743" cy="158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6"/>
          <p:cNvSpPr/>
          <p:nvPr/>
        </p:nvSpPr>
        <p:spPr>
          <a:xfrm>
            <a:off x="3346798" y="2186244"/>
            <a:ext cx="336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1.</a:t>
            </a:r>
            <a:endParaRPr lang="ru-RU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6377380" y="2168433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2.</a:t>
            </a:r>
            <a:endParaRPr lang="ru-RU" b="1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3947688" y="4498368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3.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5841803" y="627491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7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14" name="Прямокутник 13"/>
          <p:cNvSpPr/>
          <p:nvPr/>
        </p:nvSpPr>
        <p:spPr>
          <a:xfrm>
            <a:off x="629723" y="6314105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5</a:t>
            </a:r>
            <a:r>
              <a:rPr lang="uk-UA" b="1" dirty="0" smtClean="0"/>
              <a:t>.</a:t>
            </a:r>
            <a:endParaRPr lang="ru-RU" b="1" dirty="0"/>
          </a:p>
        </p:txBody>
      </p:sp>
      <p:sp>
        <p:nvSpPr>
          <p:cNvPr id="15" name="Прямокутник 14"/>
          <p:cNvSpPr/>
          <p:nvPr/>
        </p:nvSpPr>
        <p:spPr>
          <a:xfrm>
            <a:off x="3190042" y="6301041"/>
            <a:ext cx="336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6.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6246750" y="4615933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Monotype Corsiva" pitchFamily="66" charset="0"/>
              </a:rPr>
              <a:t>4.</a:t>
            </a:r>
            <a:endParaRPr lang="ru-RU" b="1" dirty="0"/>
          </a:p>
        </p:txBody>
      </p:sp>
      <p:pic>
        <p:nvPicPr>
          <p:cNvPr id="20" name="Рисунок 19" descr="C:\Users\Public\Documents\Нов фото\Screenshot_20200414_102219.jpg"/>
          <p:cNvPicPr/>
          <p:nvPr/>
        </p:nvPicPr>
        <p:blipFill>
          <a:blip r:embed="rId3"/>
          <a:srcRect l="74359" t="70539" r="7416" b="7520"/>
          <a:stretch>
            <a:fillRect/>
          </a:stretch>
        </p:blipFill>
        <p:spPr bwMode="auto">
          <a:xfrm>
            <a:off x="6726011" y="836022"/>
            <a:ext cx="1962150" cy="18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Public\Documents\Нов фото\Screenshot_20200414_102219.jpg"/>
          <p:cNvPicPr/>
          <p:nvPr/>
        </p:nvPicPr>
        <p:blipFill>
          <a:blip r:embed="rId3"/>
          <a:srcRect l="54359" t="8563" r="21795" b="59241"/>
          <a:stretch>
            <a:fillRect/>
          </a:stretch>
        </p:blipFill>
        <p:spPr bwMode="auto">
          <a:xfrm>
            <a:off x="6486118" y="2690950"/>
            <a:ext cx="1971675" cy="2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Public\Documents\Нов фото\Screenshot_20200414_102122.jpg"/>
          <p:cNvPicPr/>
          <p:nvPr/>
        </p:nvPicPr>
        <p:blipFill>
          <a:blip r:embed="rId4"/>
          <a:srcRect l="73581" t="10985" r="8736" b="68327"/>
          <a:stretch>
            <a:fillRect/>
          </a:stretch>
        </p:blipFill>
        <p:spPr bwMode="auto">
          <a:xfrm>
            <a:off x="4280398" y="3239589"/>
            <a:ext cx="1741579" cy="15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Public\Documents\Нов фото\Screenshot_20200414_102036.jpg"/>
          <p:cNvPicPr/>
          <p:nvPr/>
        </p:nvPicPr>
        <p:blipFill>
          <a:blip r:embed="rId5"/>
          <a:srcRect l="38645" r="34662" b="69565"/>
          <a:stretch>
            <a:fillRect/>
          </a:stretch>
        </p:blipFill>
        <p:spPr bwMode="auto">
          <a:xfrm>
            <a:off x="6278609" y="5336858"/>
            <a:ext cx="1733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Безопасность работы на механическом оборудовании"/>
          <p:cNvPicPr/>
          <p:nvPr/>
        </p:nvPicPr>
        <p:blipFill>
          <a:blip r:embed="rId6"/>
          <a:srcRect l="67504" t="42826" r="3202" b="13705"/>
          <a:stretch>
            <a:fillRect/>
          </a:stretch>
        </p:blipFill>
        <p:spPr bwMode="auto">
          <a:xfrm>
            <a:off x="1075100" y="4913539"/>
            <a:ext cx="15335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s://cf2.ppt-online.org/files2/slide/x/xcCH1BJVXmFEIYDqK0MOdofwRQ2pGeuybn5l7kTgNP/slide-14.jpg"/>
          <p:cNvPicPr/>
          <p:nvPr/>
        </p:nvPicPr>
        <p:blipFill>
          <a:blip r:embed="rId7"/>
          <a:srcRect l="49788" t="27707" r="9534" b="8280"/>
          <a:stretch>
            <a:fillRect/>
          </a:stretch>
        </p:blipFill>
        <p:spPr bwMode="auto">
          <a:xfrm>
            <a:off x="3618412" y="5016137"/>
            <a:ext cx="18288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7" y="0"/>
            <a:ext cx="467487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Бліц - опитування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8387" y="2687773"/>
            <a:ext cx="3185704" cy="1361712"/>
          </a:xfrm>
        </p:spPr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В чому небезпека цих предметів?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F:\презентация охорона\Screenshot_20200406_223520_com.pinterest.jpg"/>
          <p:cNvPicPr/>
          <p:nvPr/>
        </p:nvPicPr>
        <p:blipFill>
          <a:blip r:embed="rId2"/>
          <a:srcRect l="72309" t="28119" r="14027" b="64103"/>
          <a:stretch>
            <a:fillRect/>
          </a:stretch>
        </p:blipFill>
        <p:spPr bwMode="auto">
          <a:xfrm>
            <a:off x="3291841" y="1554479"/>
            <a:ext cx="1580605" cy="253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охорона\Screenshot_20200406_223520_com.pinterest.jpg"/>
          <p:cNvPicPr/>
          <p:nvPr/>
        </p:nvPicPr>
        <p:blipFill>
          <a:blip r:embed="rId2"/>
          <a:srcRect l="65000" t="37692" r="8148" b="54445"/>
          <a:stretch>
            <a:fillRect/>
          </a:stretch>
        </p:blipFill>
        <p:spPr bwMode="auto">
          <a:xfrm>
            <a:off x="391886" y="3905249"/>
            <a:ext cx="2005014" cy="23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презентация охорона\Screenshot_20200407_122200_com.pinterest.jpg"/>
          <p:cNvPicPr/>
          <p:nvPr/>
        </p:nvPicPr>
        <p:blipFill>
          <a:blip r:embed="rId3"/>
          <a:srcRect t="36402" r="67143" b="51775"/>
          <a:stretch>
            <a:fillRect/>
          </a:stretch>
        </p:blipFill>
        <p:spPr bwMode="auto">
          <a:xfrm>
            <a:off x="5982789" y="4062549"/>
            <a:ext cx="2377439" cy="210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ublic\Documents\ТЕРЕЩЕНКО Коробка\охорона\Screenshot_20200407-121948.png"/>
          <p:cNvPicPr/>
          <p:nvPr/>
        </p:nvPicPr>
        <p:blipFill>
          <a:blip r:embed="rId4"/>
          <a:srcRect l="4444" t="3748" r="71111" b="31857"/>
          <a:stretch>
            <a:fillRect/>
          </a:stretch>
        </p:blipFill>
        <p:spPr bwMode="auto">
          <a:xfrm>
            <a:off x="7132320" y="900248"/>
            <a:ext cx="1163683" cy="303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ublic\Documents\Нов фото\Screenshot_20200414_101343.jpg"/>
          <p:cNvPicPr/>
          <p:nvPr/>
        </p:nvPicPr>
        <p:blipFill>
          <a:blip r:embed="rId5"/>
          <a:srcRect l="59487" t="29610" b="29993"/>
          <a:stretch>
            <a:fillRect/>
          </a:stretch>
        </p:blipFill>
        <p:spPr bwMode="auto">
          <a:xfrm>
            <a:off x="2939143" y="4519750"/>
            <a:ext cx="2664824" cy="168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AutoShape 3"/>
          <p:cNvSpPr>
            <a:spLocks noChangeArrowheads="1"/>
          </p:cNvSpPr>
          <p:nvPr/>
        </p:nvSpPr>
        <p:spPr bwMode="gray">
          <a:xfrm rot="6944144">
            <a:off x="1425115" y="868267"/>
            <a:ext cx="1972936" cy="1675916"/>
          </a:xfrm>
          <a:prstGeom prst="upArrow">
            <a:avLst>
              <a:gd name="adj1" fmla="val 37985"/>
              <a:gd name="adj2" fmla="val 27817"/>
            </a:avLst>
          </a:prstGeom>
          <a:gradFill rotWithShape="1">
            <a:gsLst>
              <a:gs pos="0">
                <a:srgbClr val="8F8CD2"/>
              </a:gs>
              <a:gs pos="100000">
                <a:srgbClr val="8F8CD2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3200399" y="-128528"/>
            <a:ext cx="5943601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0"/>
                <a:solidFill>
                  <a:srgbClr val="7A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    </a:t>
            </a:r>
            <a:r>
              <a:rPr lang="uk-UA" sz="2800" b="1" dirty="0" smtClean="0">
                <a:solidFill>
                  <a:srgbClr val="7A0000"/>
                </a:solidFill>
                <a:latin typeface="Monotype Corsiva" pitchFamily="66" charset="0"/>
              </a:rPr>
              <a:t>Охорона праці </a:t>
            </a:r>
            <a:r>
              <a:rPr lang="uk-UA" sz="2800" dirty="0" smtClean="0">
                <a:latin typeface="Monotype Corsiva" pitchFamily="66" charset="0"/>
              </a:rPr>
              <a:t>- це система правових, соціально-економічних, організаційно-технічних, санітарно-гігієнічних і лікувально-профілактичних заходів і засобів, спрямованих на збереження життя, здоров’я і працездатності людини у процесі праці.</a:t>
            </a:r>
            <a:endParaRPr lang="ru-RU" sz="2800" dirty="0" smtClean="0">
              <a:latin typeface="Monotype Corsiva" pitchFamily="66" charset="0"/>
            </a:endParaRPr>
          </a:p>
          <a:p>
            <a:r>
              <a:rPr lang="uk-UA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Головною метою охорони праці є створення на кожному робочому місці безпечних умов праці, безпечної експлуатації обладнання, зменшення або повна нейтралізація дії шкідливих і небезпечних виробничих факторів на організм людини і, як наслідок, зниження  виробничого травматизму та професійних захворювань</a:t>
            </a:r>
            <a:endParaRPr lang="ru-RU" sz="2800" dirty="0"/>
          </a:p>
        </p:txBody>
      </p:sp>
      <p:pic>
        <p:nvPicPr>
          <p:cNvPr id="6" name="Рисунок 5" descr="C:\Users\Public\Documents\ТЕРЕЩЕНКО Коробка\фото нове\Screenshot_20200408_193302_com.pinterest.jpg"/>
          <p:cNvPicPr/>
          <p:nvPr/>
        </p:nvPicPr>
        <p:blipFill>
          <a:blip r:embed="rId2" cstate="print"/>
          <a:srcRect l="17037" t="17094" r="14444" b="47863"/>
          <a:stretch>
            <a:fillRect/>
          </a:stretch>
        </p:blipFill>
        <p:spPr bwMode="auto">
          <a:xfrm>
            <a:off x="169817" y="3184070"/>
            <a:ext cx="3082834" cy="26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26" y="0"/>
            <a:ext cx="6858003" cy="822960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solidFill>
                  <a:srgbClr val="7A0000"/>
                </a:solidFill>
                <a:latin typeface="Monotype Corsiva" pitchFamily="66" charset="0"/>
              </a:rPr>
              <a:t>При приготуванні їжі необхідно дотримуватися  правил охорони праці</a:t>
            </a:r>
            <a:endParaRPr lang="ru-RU" sz="3200" b="1" i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227909"/>
            <a:ext cx="5290457" cy="487244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uk-UA" dirty="0" smtClean="0">
                <a:latin typeface="Monotype Corsiva" pitchFamily="66" charset="0"/>
              </a:rPr>
              <a:t>Одягніть спецодяг і приберіть волосся під головний убір.</a:t>
            </a:r>
          </a:p>
          <a:p>
            <a:pPr lvl="0">
              <a:lnSpc>
                <a:spcPct val="100000"/>
              </a:lnSpc>
            </a:pPr>
            <a:r>
              <a:rPr lang="uk-UA" dirty="0" smtClean="0">
                <a:latin typeface="Monotype Corsiva" pitchFamily="66" charset="0"/>
              </a:rPr>
              <a:t>Перевірте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справність</a:t>
            </a:r>
            <a:r>
              <a:rPr lang="ru-RU" dirty="0" smtClean="0">
                <a:latin typeface="Monotype Corsiva" pitchFamily="66" charset="0"/>
              </a:rPr>
              <a:t>  кухонного </a:t>
            </a:r>
            <a:r>
              <a:rPr lang="uk-UA" dirty="0" smtClean="0">
                <a:latin typeface="Monotype Corsiva" pitchFamily="66" charset="0"/>
              </a:rPr>
              <a:t>інвентарю</a:t>
            </a:r>
            <a:r>
              <a:rPr lang="ru-RU" dirty="0" smtClean="0">
                <a:latin typeface="Monotype Corsiva" pitchFamily="66" charset="0"/>
              </a:rPr>
              <a:t> та </a:t>
            </a:r>
            <a:r>
              <a:rPr lang="uk-UA" dirty="0" smtClean="0">
                <a:latin typeface="Monotype Corsiva" pitchFamily="66" charset="0"/>
              </a:rPr>
              <a:t>його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маркування.</a:t>
            </a:r>
            <a:r>
              <a:rPr lang="ru-RU" dirty="0" smtClean="0">
                <a:latin typeface="Monotype Corsiva" pitchFamily="66" charset="0"/>
              </a:rPr>
              <a:t> </a:t>
            </a:r>
          </a:p>
          <a:p>
            <a:pPr lvl="0">
              <a:lnSpc>
                <a:spcPct val="100000"/>
              </a:lnSpc>
            </a:pPr>
            <a:r>
              <a:rPr lang="uk-UA" dirty="0" smtClean="0">
                <a:latin typeface="Monotype Corsiva" pitchFamily="66" charset="0"/>
              </a:rPr>
              <a:t> Перевірте заземлення у обладнання, яке буде використовуватись.</a:t>
            </a:r>
            <a:endParaRPr lang="ru-RU" dirty="0" smtClean="0">
              <a:latin typeface="Monotype Corsiva" pitchFamily="66" charset="0"/>
            </a:endParaRPr>
          </a:p>
          <a:p>
            <a:pPr lvl="0">
              <a:lnSpc>
                <a:spcPct val="100000"/>
              </a:lnSpc>
            </a:pPr>
            <a:r>
              <a:rPr lang="uk-UA" dirty="0" smtClean="0">
                <a:latin typeface="Monotype Corsiva" pitchFamily="66" charset="0"/>
              </a:rPr>
              <a:t>Перевірте наявність гумових килимків та дерев'яних решіток.</a:t>
            </a:r>
          </a:p>
          <a:p>
            <a:pPr>
              <a:lnSpc>
                <a:spcPct val="100000"/>
              </a:lnSpc>
            </a:pPr>
            <a:r>
              <a:rPr lang="uk-UA" dirty="0" smtClean="0">
                <a:latin typeface="Monotype Corsiva" pitchFamily="66" charset="0"/>
              </a:rPr>
              <a:t>Перевірте наявність тяги в витяжних камерах.</a:t>
            </a:r>
          </a:p>
          <a:p>
            <a:pPr lvl="0">
              <a:lnSpc>
                <a:spcPct val="100000"/>
              </a:lnSpc>
            </a:pPr>
            <a:endParaRPr lang="uk-UA" dirty="0" smtClean="0">
              <a:latin typeface="Monotype Corsiva" pitchFamily="66" charset="0"/>
            </a:endParaRPr>
          </a:p>
          <a:p>
            <a:pPr lvl="0">
              <a:lnSpc>
                <a:spcPct val="100000"/>
              </a:lnSpc>
            </a:pPr>
            <a:endParaRPr lang="ru-RU" dirty="0" smtClean="0">
              <a:latin typeface="Monotype Corsiva" pitchFamily="66" charset="0"/>
            </a:endParaRPr>
          </a:p>
          <a:p>
            <a:pPr>
              <a:lnSpc>
                <a:spcPct val="100000"/>
              </a:lnSpc>
            </a:pPr>
            <a:endParaRPr lang="ru-RU" dirty="0" smtClean="0">
              <a:latin typeface="Monotype Corsiva" pitchFamily="66" charset="0"/>
            </a:endParaRPr>
          </a:p>
          <a:p>
            <a:pPr lvl="0">
              <a:lnSpc>
                <a:spcPct val="100000"/>
              </a:lnSpc>
            </a:pPr>
            <a:endParaRPr lang="uk-UA" dirty="0" smtClean="0">
              <a:latin typeface="Monotype Corsiva" pitchFamily="66" charset="0"/>
            </a:endParaRPr>
          </a:p>
          <a:p>
            <a:pPr lvl="0">
              <a:lnSpc>
                <a:spcPct val="100000"/>
              </a:lnSpc>
            </a:pP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3278778" y="840766"/>
            <a:ext cx="3879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Monotype Corsiva" pitchFamily="66" charset="0"/>
              </a:rPr>
              <a:t>Перед початком роботи</a:t>
            </a:r>
            <a:endParaRPr lang="en-US" sz="2800" b="1" dirty="0">
              <a:latin typeface="Monotype Corsiva" pitchFamily="66" charset="0"/>
            </a:endParaRPr>
          </a:p>
        </p:txBody>
      </p:sp>
      <p:pic>
        <p:nvPicPr>
          <p:cNvPr id="12" name="Рисунок 11" descr="C:\Users\Public\Documents\Нов фото\Screenshot_20200414_101721.jpg"/>
          <p:cNvPicPr/>
          <p:nvPr/>
        </p:nvPicPr>
        <p:blipFill>
          <a:blip r:embed="rId2"/>
          <a:srcRect l="1924" r="2272" b="8889"/>
          <a:stretch>
            <a:fillRect/>
          </a:stretch>
        </p:blipFill>
        <p:spPr bwMode="auto">
          <a:xfrm>
            <a:off x="4777875" y="3576773"/>
            <a:ext cx="4104867" cy="311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Public\Documents\Нов фото\Screenshot_20200414_1216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818" y="849086"/>
            <a:ext cx="1699124" cy="254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766" y="0"/>
            <a:ext cx="3762104" cy="78440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Під час роботи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2881" y="728344"/>
            <a:ext cx="6335486" cy="5946775"/>
          </a:xfrm>
        </p:spPr>
        <p:txBody>
          <a:bodyPr>
            <a:normAutofit fontScale="92500" lnSpcReduction="20000"/>
          </a:bodyPr>
          <a:lstStyle/>
          <a:p>
            <a:r>
              <a:rPr lang="uk-UA" sz="3000" dirty="0" smtClean="0">
                <a:latin typeface="Monotype Corsiva" pitchFamily="66" charset="0"/>
              </a:rPr>
              <a:t>Не допускайте роботи обладнання без потреби.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Відкривайте кришки каструль рухом «на себе», щоб не отримати опіків паром.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Переміщайте посуд по поверхні плити обережно без ривків та великих зусиль.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На плиті каструлі наповнюйте рідиною не більше як на 80% об’єму.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Не допускайте роботи стаціонарних котлів та іншого теплового обладнання без завантаження.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Використовуйте спеціальний інвентар, підставки 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Слідкуйте за регулятором температури в плитах та жарочних шафах, не залишайте ввімкненими без завантаження.</a:t>
            </a:r>
            <a:endParaRPr lang="ru-RU" sz="30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F:\презентация охорона\Screenshot_20200406_222542_com.pinterest.jpg"/>
          <p:cNvPicPr/>
          <p:nvPr/>
        </p:nvPicPr>
        <p:blipFill>
          <a:blip r:embed="rId2" cstate="print"/>
          <a:srcRect l="4630" t="44786" r="4259" b="31368"/>
          <a:stretch>
            <a:fillRect/>
          </a:stretch>
        </p:blipFill>
        <p:spPr bwMode="auto">
          <a:xfrm>
            <a:off x="6515780" y="5173979"/>
            <a:ext cx="1990725" cy="14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охорона\Screenshot_20200406_222534_com.pinterest.jpg"/>
          <p:cNvPicPr/>
          <p:nvPr/>
        </p:nvPicPr>
        <p:blipFill>
          <a:blip r:embed="rId3" cstate="print"/>
          <a:srcRect l="42366" t="30342" r="4259" b="29402"/>
          <a:stretch>
            <a:fillRect/>
          </a:stretch>
        </p:blipFill>
        <p:spPr bwMode="auto">
          <a:xfrm>
            <a:off x="6270171" y="1476103"/>
            <a:ext cx="1267097" cy="186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ublic\Documents\ТЕРЕЩЕНКО Коробка\фото нове 2\Screenshot_20200408-183717.png"/>
          <p:cNvPicPr/>
          <p:nvPr/>
        </p:nvPicPr>
        <p:blipFill>
          <a:blip r:embed="rId4"/>
          <a:srcRect l="16355" t="17148" r="53020" b="64728"/>
          <a:stretch>
            <a:fillRect/>
          </a:stretch>
        </p:blipFill>
        <p:spPr bwMode="auto">
          <a:xfrm>
            <a:off x="7646535" y="209007"/>
            <a:ext cx="1314586" cy="143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954" y="221434"/>
            <a:ext cx="3851910" cy="60152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Під час роботи</a:t>
            </a:r>
            <a:endParaRPr lang="ru-RU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-1" y="1094104"/>
            <a:ext cx="6622869" cy="5123815"/>
          </a:xfrm>
        </p:spPr>
        <p:txBody>
          <a:bodyPr>
            <a:normAutofit fontScale="92500" lnSpcReduction="20000"/>
          </a:bodyPr>
          <a:lstStyle/>
          <a:p>
            <a:r>
              <a:rPr lang="uk-UA" sz="3000" dirty="0" smtClean="0">
                <a:latin typeface="Monotype Corsiva" pitchFamily="66" charset="0"/>
              </a:rPr>
              <a:t>Відключайте обладнання, якщо спрацював запобіжний клапан.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Посуд з гарячою рідиною з плит знімайте удвох, використовуючи сухий рушник або прихватки.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Заливайте жир в сковорідку до її включення.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Розлитий жир на плиту чи в жаровій шафі прибирати після відключення обладнання.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Проціджуйте гарніри обережно, щоб не отримати опіків.</a:t>
            </a:r>
            <a:endParaRPr lang="ru-RU" sz="3000" dirty="0" smtClean="0">
              <a:latin typeface="Monotype Corsiva" pitchFamily="66" charset="0"/>
            </a:endParaRPr>
          </a:p>
          <a:p>
            <a:r>
              <a:rPr lang="uk-UA" sz="3000" dirty="0" smtClean="0">
                <a:latin typeface="Monotype Corsiva" pitchFamily="66" charset="0"/>
              </a:rPr>
              <a:t>Викладайте напівфабрикати на розігріту сковорідку та пекарські листи рухом </a:t>
            </a:r>
            <a:r>
              <a:rPr lang="uk-UA" sz="3000" dirty="0" err="1" smtClean="0">
                <a:latin typeface="Monotype Corsiva" pitchFamily="66" charset="0"/>
              </a:rPr>
              <a:t>“від</a:t>
            </a:r>
            <a:r>
              <a:rPr lang="uk-UA" sz="3000" dirty="0" smtClean="0">
                <a:latin typeface="Monotype Corsiva" pitchFamily="66" charset="0"/>
              </a:rPr>
              <a:t> </a:t>
            </a:r>
            <a:r>
              <a:rPr lang="uk-UA" sz="3000" dirty="0" err="1" smtClean="0">
                <a:latin typeface="Monotype Corsiva" pitchFamily="66" charset="0"/>
              </a:rPr>
              <a:t>себе”</a:t>
            </a:r>
            <a:endParaRPr lang="ru-RU" sz="30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Public\Documents\ТЕРЕЩЕНКО Коробка\фото нове 2\Screenshot_20200407-212447.png"/>
          <p:cNvPicPr/>
          <p:nvPr/>
        </p:nvPicPr>
        <p:blipFill>
          <a:blip r:embed="rId2"/>
          <a:srcRect l="76942" t="56415" r="8060" b="34338"/>
          <a:stretch>
            <a:fillRect/>
          </a:stretch>
        </p:blipFill>
        <p:spPr bwMode="auto">
          <a:xfrm>
            <a:off x="6008914" y="653143"/>
            <a:ext cx="1175657" cy="121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Public\Documents\ТЕРЕЩЕНКО Коробка\фото нове 2\Screenshot_20200407-212447.png"/>
          <p:cNvPicPr/>
          <p:nvPr/>
        </p:nvPicPr>
        <p:blipFill>
          <a:blip r:embed="rId2"/>
          <a:srcRect l="30374" t="57259" r="53437" b="34300"/>
          <a:stretch>
            <a:fillRect/>
          </a:stretch>
        </p:blipFill>
        <p:spPr bwMode="auto">
          <a:xfrm>
            <a:off x="6622869" y="2050869"/>
            <a:ext cx="1658983" cy="146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Public\Documents\ТЕРЕЩЕНКО Коробка\фото нове 2\Screenshot_20200408-183611.png"/>
          <p:cNvPicPr/>
          <p:nvPr/>
        </p:nvPicPr>
        <p:blipFill>
          <a:blip r:embed="rId3"/>
          <a:srcRect l="12827" t="34774" r="61999" b="55865"/>
          <a:stretch>
            <a:fillRect/>
          </a:stretch>
        </p:blipFill>
        <p:spPr bwMode="auto">
          <a:xfrm>
            <a:off x="6358479" y="5324339"/>
            <a:ext cx="1727428" cy="137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Public\Documents\ТЕРЕЩЕНКО Коробка\фото нове\Screenshot_20200408_192050_com.pinterest.jpg"/>
          <p:cNvPicPr/>
          <p:nvPr/>
        </p:nvPicPr>
        <p:blipFill>
          <a:blip r:embed="rId4"/>
          <a:srcRect l="39516" t="42582" r="39417" b="45095"/>
          <a:stretch>
            <a:fillRect/>
          </a:stretch>
        </p:blipFill>
        <p:spPr bwMode="auto">
          <a:xfrm>
            <a:off x="7563395" y="3642903"/>
            <a:ext cx="1371600" cy="15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49" y="0"/>
            <a:ext cx="3853543" cy="84972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Monotype Corsiva" pitchFamily="66" charset="0"/>
              </a:rPr>
              <a:t>По закінченні роботи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48195" y="885099"/>
            <a:ext cx="4349931" cy="571164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Monotype Corsiva" pitchFamily="66" charset="0"/>
              </a:rPr>
              <a:t>Вимкнути електроплиту та інші електроприлади, при виключенні з розетки не смикати за шнур. </a:t>
            </a:r>
          </a:p>
          <a:p>
            <a:r>
              <a:rPr lang="uk-UA" dirty="0" smtClean="0">
                <a:latin typeface="Monotype Corsiva" pitchFamily="66" charset="0"/>
              </a:rPr>
              <a:t>Ретельно вимити робочі столи, посуд, кухонний інвентар.</a:t>
            </a:r>
          </a:p>
          <a:p>
            <a:r>
              <a:rPr lang="uk-UA" dirty="0" smtClean="0">
                <a:latin typeface="Monotype Corsiva" pitchFamily="66" charset="0"/>
              </a:rPr>
              <a:t> Провести вологе прибирання приміщення, зняти спецодяг і ретельно вимити руки з милом.</a:t>
            </a:r>
          </a:p>
          <a:p>
            <a:endParaRPr lang="uk-UA" dirty="0">
              <a:latin typeface="Monotype Corsiva" pitchFamily="66" charset="0"/>
            </a:endParaRPr>
          </a:p>
        </p:txBody>
      </p:sp>
      <p:pic>
        <p:nvPicPr>
          <p:cNvPr id="4" name="Рисунок 3" descr="F:\презентация охорона\Screenshot_20200406_222326_com.pinterest.jpg"/>
          <p:cNvPicPr/>
          <p:nvPr/>
        </p:nvPicPr>
        <p:blipFill>
          <a:blip r:embed="rId2"/>
          <a:srcRect l="28148" t="22478" r="50556" b="67266"/>
          <a:stretch>
            <a:fillRect/>
          </a:stretch>
        </p:blipFill>
        <p:spPr bwMode="auto">
          <a:xfrm>
            <a:off x="5082403" y="3982917"/>
            <a:ext cx="1853975" cy="163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охорона\Screenshot_20200406_223520_com.pinterest.jpg"/>
          <p:cNvPicPr/>
          <p:nvPr/>
        </p:nvPicPr>
        <p:blipFill>
          <a:blip r:embed="rId3"/>
          <a:srcRect l="73448" t="17692" r="12647" b="73675"/>
          <a:stretch>
            <a:fillRect/>
          </a:stretch>
        </p:blipFill>
        <p:spPr bwMode="auto">
          <a:xfrm>
            <a:off x="4402183" y="1240971"/>
            <a:ext cx="1763486" cy="215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Public\Documents\Нов фото\Screenshot_20200414_101756.jpg"/>
          <p:cNvPicPr/>
          <p:nvPr/>
        </p:nvPicPr>
        <p:blipFill>
          <a:blip r:embed="rId4" cstate="print"/>
          <a:srcRect l="9941" t="10903" b="2555"/>
          <a:stretch>
            <a:fillRect/>
          </a:stretch>
        </p:blipFill>
        <p:spPr bwMode="auto">
          <a:xfrm>
            <a:off x="6583680" y="291056"/>
            <a:ext cx="2194560" cy="158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ublic\Documents\Нов фото\Screenshot_20200414_101503.jpg"/>
          <p:cNvPicPr/>
          <p:nvPr/>
        </p:nvPicPr>
        <p:blipFill>
          <a:blip r:embed="rId5" cstate="print"/>
          <a:srcRect l="8017" t="9645" r="2672" b="8968"/>
          <a:stretch>
            <a:fillRect/>
          </a:stretch>
        </p:blipFill>
        <p:spPr bwMode="auto">
          <a:xfrm>
            <a:off x="6715125" y="2115773"/>
            <a:ext cx="2114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84" y="156754"/>
            <a:ext cx="6542858" cy="6662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Під час праці кухарю заборонено: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6397" y="966652"/>
            <a:ext cx="4648745" cy="3931920"/>
          </a:xfrm>
        </p:spPr>
        <p:txBody>
          <a:bodyPr>
            <a:normAutofit fontScale="92500" lnSpcReduction="20000"/>
          </a:bodyPr>
          <a:lstStyle/>
          <a:p>
            <a:r>
              <a:rPr lang="uk-UA" sz="3000" dirty="0" smtClean="0">
                <a:latin typeface="Monotype Corsiva" pitchFamily="66" charset="0"/>
              </a:rPr>
              <a:t>Носити (на робочому місці) годинник, каблучки сережки та інші прикраси.</a:t>
            </a:r>
          </a:p>
          <a:p>
            <a:r>
              <a:rPr lang="uk-UA" sz="3000" dirty="0" smtClean="0">
                <a:latin typeface="Monotype Corsiva" pitchFamily="66" charset="0"/>
              </a:rPr>
              <a:t>Заколювати спецодяг.</a:t>
            </a:r>
          </a:p>
          <a:p>
            <a:r>
              <a:rPr lang="uk-UA" sz="3000" dirty="0" smtClean="0">
                <a:latin typeface="Monotype Corsiva" pitchFamily="66" charset="0"/>
              </a:rPr>
              <a:t>Носити в кишенях гострі, скляні, брудні предмети.</a:t>
            </a:r>
          </a:p>
          <a:p>
            <a:r>
              <a:rPr lang="uk-UA" sz="3000" dirty="0" smtClean="0">
                <a:latin typeface="Monotype Corsiva" pitchFamily="66" charset="0"/>
              </a:rPr>
              <a:t>Носити взуття на слизькій підошві, на високому підборі.</a:t>
            </a:r>
          </a:p>
          <a:p>
            <a:r>
              <a:rPr lang="uk-UA" sz="3000" dirty="0" smtClean="0">
                <a:latin typeface="Monotype Corsiva" pitchFamily="66" charset="0"/>
              </a:rPr>
              <a:t>Користуватися мобільним телефоном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F:\презентация охорона\Screenshot_20200406_222326_com.pinterest.jpg"/>
          <p:cNvPicPr/>
          <p:nvPr/>
        </p:nvPicPr>
        <p:blipFill>
          <a:blip r:embed="rId2"/>
          <a:srcRect l="50555" t="22478" r="28149" b="67266"/>
          <a:stretch>
            <a:fillRect/>
          </a:stretch>
        </p:blipFill>
        <p:spPr bwMode="auto">
          <a:xfrm>
            <a:off x="5252222" y="3135087"/>
            <a:ext cx="2180544" cy="18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презентация охорона\Screenshot_20200406_222326_com.pinterest.jpg"/>
          <p:cNvPicPr/>
          <p:nvPr/>
        </p:nvPicPr>
        <p:blipFill>
          <a:blip r:embed="rId2"/>
          <a:srcRect l="73519" t="38462" r="5370" b="49999"/>
          <a:stretch>
            <a:fillRect/>
          </a:stretch>
        </p:blipFill>
        <p:spPr bwMode="auto">
          <a:xfrm>
            <a:off x="6701247" y="735193"/>
            <a:ext cx="2214970" cy="20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F:\презентация охорона\Screenshot_20200407_121007_com.pinterest.jpg"/>
          <p:cNvPicPr/>
          <p:nvPr/>
        </p:nvPicPr>
        <p:blipFill>
          <a:blip r:embed="rId3" cstate="print"/>
          <a:srcRect t="13761" r="17407" b="53077"/>
          <a:stretch>
            <a:fillRect/>
          </a:stretch>
        </p:blipFill>
        <p:spPr bwMode="auto">
          <a:xfrm>
            <a:off x="901337" y="4833257"/>
            <a:ext cx="2142309" cy="186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9" y="0"/>
            <a:ext cx="4883876" cy="7844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Джерела небезпеки на кухні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345472"/>
            <a:ext cx="5486400" cy="2730139"/>
          </a:xfrm>
        </p:spPr>
        <p:txBody>
          <a:bodyPr>
            <a:normAutofit/>
          </a:bodyPr>
          <a:lstStyle/>
          <a:p>
            <a:pPr lvl="0"/>
            <a:r>
              <a:rPr lang="uk-UA" sz="3000" dirty="0" smtClean="0">
                <a:latin typeface="Monotype Corsiva" pitchFamily="66" charset="0"/>
              </a:rPr>
              <a:t>Ураження електричним струмом.</a:t>
            </a:r>
            <a:endParaRPr lang="ru-RU" sz="3000" dirty="0" smtClean="0">
              <a:latin typeface="Monotype Corsiva" pitchFamily="66" charset="0"/>
            </a:endParaRPr>
          </a:p>
          <a:p>
            <a:pPr lvl="0"/>
            <a:r>
              <a:rPr lang="uk-UA" sz="3000" dirty="0" smtClean="0">
                <a:latin typeface="Monotype Corsiva" pitchFamily="66" charset="0"/>
              </a:rPr>
              <a:t>Поранення при експлуатації обладнання.</a:t>
            </a:r>
            <a:endParaRPr lang="ru-RU" sz="3000" dirty="0" smtClean="0">
              <a:latin typeface="Monotype Corsiva" pitchFamily="66" charset="0"/>
            </a:endParaRPr>
          </a:p>
          <a:p>
            <a:pPr lvl="0"/>
            <a:r>
              <a:rPr lang="uk-UA" sz="3000" dirty="0" smtClean="0">
                <a:latin typeface="Monotype Corsiva" pitchFamily="66" charset="0"/>
              </a:rPr>
              <a:t>Поранення кухонним інвентарем.</a:t>
            </a:r>
            <a:endParaRPr lang="ru-RU" sz="3000" dirty="0" smtClean="0">
              <a:latin typeface="Monotype Corsiva" pitchFamily="66" charset="0"/>
            </a:endParaRPr>
          </a:p>
          <a:p>
            <a:pPr lvl="0"/>
            <a:r>
              <a:rPr lang="uk-UA" sz="3000" dirty="0" smtClean="0">
                <a:latin typeface="Monotype Corsiva" pitchFamily="66" charset="0"/>
              </a:rPr>
              <a:t>Опіки гарячими рідинами.</a:t>
            </a:r>
            <a:endParaRPr lang="ru-RU" sz="30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C:\Users\Public\Documents\ТЕРЕЩЕНКО Коробка\фото нове 2\Screenshot_20200408-190712.png"/>
          <p:cNvPicPr/>
          <p:nvPr/>
        </p:nvPicPr>
        <p:blipFill>
          <a:blip r:embed="rId2"/>
          <a:srcRect l="6748" t="3125" r="31497" b="73125"/>
          <a:stretch>
            <a:fillRect/>
          </a:stretch>
        </p:blipFill>
        <p:spPr bwMode="auto">
          <a:xfrm>
            <a:off x="6431009" y="484415"/>
            <a:ext cx="2543175" cy="169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презентация охорона\Screenshot_20200406_215414_com.pinterest.jpg"/>
          <p:cNvPicPr/>
          <p:nvPr/>
        </p:nvPicPr>
        <p:blipFill>
          <a:blip r:embed="rId3" cstate="print"/>
          <a:srcRect l="52777" t="32828" r="4815" b="37094"/>
          <a:stretch>
            <a:fillRect/>
          </a:stretch>
        </p:blipFill>
        <p:spPr bwMode="auto">
          <a:xfrm>
            <a:off x="5723164" y="2390504"/>
            <a:ext cx="1485900" cy="19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ublic\Documents\Нов фото\Screenshot_20200414_101925.jpg"/>
          <p:cNvPicPr/>
          <p:nvPr/>
        </p:nvPicPr>
        <p:blipFill>
          <a:blip r:embed="rId4"/>
          <a:srcRect l="6593" t="34973" r="58242" b="25005"/>
          <a:stretch>
            <a:fillRect/>
          </a:stretch>
        </p:blipFill>
        <p:spPr bwMode="auto">
          <a:xfrm>
            <a:off x="731519" y="4611189"/>
            <a:ext cx="1693817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Public\Documents\Нов фото\Screenshot_20200414_101819.jpg"/>
          <p:cNvPicPr/>
          <p:nvPr/>
        </p:nvPicPr>
        <p:blipFill>
          <a:blip r:embed="rId5" cstate="print"/>
          <a:srcRect l="5772" t="2636" r="7162" b="7030"/>
          <a:stretch>
            <a:fillRect/>
          </a:stretch>
        </p:blipFill>
        <p:spPr bwMode="auto">
          <a:xfrm>
            <a:off x="2897913" y="3950290"/>
            <a:ext cx="24860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028" y="182247"/>
            <a:ext cx="7886700" cy="5100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7A0000"/>
                </a:solidFill>
                <a:latin typeface="Monotype Corsiva" pitchFamily="66" charset="0"/>
              </a:rPr>
              <a:t>Правила безпечної роботи з електроприладами</a:t>
            </a:r>
            <a:endParaRPr lang="ru-RU" sz="3200" b="1" dirty="0">
              <a:solidFill>
                <a:srgbClr val="7A0000"/>
              </a:solidFill>
              <a:latin typeface="Monotype Corsiva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953" y="1146355"/>
            <a:ext cx="4113167" cy="396122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Перед роботою перевірити справність обладнання</a:t>
            </a:r>
          </a:p>
          <a:p>
            <a:r>
              <a:rPr lang="uk-UA" dirty="0" smtClean="0">
                <a:latin typeface="Monotype Corsiva" pitchFamily="66" charset="0"/>
              </a:rPr>
              <a:t> Не користуватися приладами з  пошкодженим шнуром</a:t>
            </a:r>
          </a:p>
          <a:p>
            <a:r>
              <a:rPr lang="uk-UA" dirty="0" smtClean="0">
                <a:latin typeface="Monotype Corsiva" pitchFamily="66" charset="0"/>
              </a:rPr>
              <a:t> Вмикати та вимикати електроприлади тільки за вилку сухими руками.</a:t>
            </a:r>
          </a:p>
          <a:p>
            <a:endParaRPr lang="uk-UA" dirty="0"/>
          </a:p>
        </p:txBody>
      </p:sp>
      <p:pic>
        <p:nvPicPr>
          <p:cNvPr id="5" name="Рисунок 4" descr="C:\Users\Public\Documents\ТЕРЕЩЕНКО Коробка\фото нове 2\Screenshot_20200408-190724.png"/>
          <p:cNvPicPr/>
          <p:nvPr/>
        </p:nvPicPr>
        <p:blipFill>
          <a:blip r:embed="rId2"/>
          <a:srcRect l="38642" t="3528" r="6034" b="74015"/>
          <a:stretch>
            <a:fillRect/>
          </a:stretch>
        </p:blipFill>
        <p:spPr bwMode="auto">
          <a:xfrm>
            <a:off x="1332547" y="4789305"/>
            <a:ext cx="2220550" cy="18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Public\Documents\ТЕРЕЩЕНКО Коробка\охорона\Screenshot_20200407-122325.png"/>
          <p:cNvPicPr/>
          <p:nvPr/>
        </p:nvPicPr>
        <p:blipFill>
          <a:blip r:embed="rId3" cstate="print"/>
          <a:srcRect l="802" t="3368" b="43358"/>
          <a:stretch>
            <a:fillRect/>
          </a:stretch>
        </p:blipFill>
        <p:spPr bwMode="auto">
          <a:xfrm>
            <a:off x="6230984" y="783771"/>
            <a:ext cx="2677886" cy="27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Public\Documents\Нов фото\Screenshot_20200414_102122.jpg"/>
          <p:cNvPicPr/>
          <p:nvPr/>
        </p:nvPicPr>
        <p:blipFill>
          <a:blip r:embed="rId4"/>
          <a:srcRect l="7424" t="35227" r="67198" b="32197"/>
          <a:stretch>
            <a:fillRect/>
          </a:stretch>
        </p:blipFill>
        <p:spPr bwMode="auto">
          <a:xfrm>
            <a:off x="3971380" y="2737212"/>
            <a:ext cx="2520860" cy="243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1599</TotalTime>
  <Words>524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ОХОРОНА ПРАЦІ  на уроках виробничого навчання  професії : “Кухар.Кондитер”</vt:lpstr>
      <vt:lpstr>Презентация PowerPoint</vt:lpstr>
      <vt:lpstr>При приготуванні їжі необхідно дотримуватися  правил охорони праці</vt:lpstr>
      <vt:lpstr>Під час роботи</vt:lpstr>
      <vt:lpstr>Під час роботи</vt:lpstr>
      <vt:lpstr>По закінченні роботи</vt:lpstr>
      <vt:lpstr>Під час праці кухарю заборонено:</vt:lpstr>
      <vt:lpstr>Джерела небезпеки на кухні</vt:lpstr>
      <vt:lpstr>Правила безпечної роботи з електроприладами</vt:lpstr>
      <vt:lpstr>Вимоги пожежної безпеки</vt:lpstr>
      <vt:lpstr>Бліц -  опитування</vt:lpstr>
      <vt:lpstr>Бліц - опитування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MIKHAIL</cp:lastModifiedBy>
  <cp:revision>17</cp:revision>
  <dcterms:created xsi:type="dcterms:W3CDTF">2014-09-29T12:30:26Z</dcterms:created>
  <dcterms:modified xsi:type="dcterms:W3CDTF">2020-07-01T13:29:30Z</dcterms:modified>
</cp:coreProperties>
</file>