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6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68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4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9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2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8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5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5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3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CFD4-A049-484D-B35B-646C8F3CDF39}" type="datetimeFigureOut">
              <a:rPr lang="ru-RU" smtClean="0"/>
              <a:t>22.08.2020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E54D-9CBC-4271-B982-00CC329F4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7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>
            <a:extLst>
              <a:ext uri="{FF2B5EF4-FFF2-40B4-BE49-F238E27FC236}">
                <a16:creationId xmlns:a16="http://schemas.microsoft.com/office/drawing/2014/main" id="{812DBC90-4F32-49B8-B264-FB7D530C2D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73914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5400" b="1" kern="10" dirty="0" err="1"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Весняні</a:t>
            </a:r>
            <a:r>
              <a:rPr lang="ru-RU" sz="5400" b="1" kern="10" dirty="0"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  </a:t>
            </a:r>
            <a:r>
              <a:rPr lang="ru-RU" sz="5400" b="1" kern="10" dirty="0" err="1"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квіти</a:t>
            </a:r>
            <a:r>
              <a:rPr lang="ru-RU" sz="5400" b="1" kern="10" dirty="0"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 </a:t>
            </a: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2CC29A29-93B2-48B1-A680-A78441FC35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73914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5400" b="1" kern="10" dirty="0" err="1"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Весняні</a:t>
            </a:r>
            <a:r>
              <a:rPr lang="ru-RU" sz="5400" b="1" kern="10" dirty="0"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  </a:t>
            </a:r>
            <a:r>
              <a:rPr lang="ru-RU" sz="5400" b="1" kern="10" dirty="0" err="1"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квіти</a:t>
            </a:r>
            <a:r>
              <a:rPr lang="ru-RU" sz="5400" b="1" kern="10" dirty="0">
                <a:solidFill>
                  <a:srgbClr val="00CC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 </a:t>
            </a:r>
          </a:p>
        </p:txBody>
      </p:sp>
      <p:pic>
        <p:nvPicPr>
          <p:cNvPr id="6" name="Picture 6" descr="oformlenie-38_small">
            <a:extLst>
              <a:ext uri="{FF2B5EF4-FFF2-40B4-BE49-F238E27FC236}">
                <a16:creationId xmlns:a16="http://schemas.microsoft.com/office/drawing/2014/main" id="{7AB981CD-F683-436C-B4AE-ADBFF6A4D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867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59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14">
            <a:extLst>
              <a:ext uri="{FF2B5EF4-FFF2-40B4-BE49-F238E27FC236}">
                <a16:creationId xmlns:a16="http://schemas.microsoft.com/office/drawing/2014/main" id="{1FC41F9F-5A90-4DF3-BFC8-A630DA99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0">
            <a:off x="5453646" y="261752"/>
            <a:ext cx="3436685" cy="4822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D02BEA9-1520-4D3C-BED1-EB1FACC85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25381">
            <a:off x="234366" y="241536"/>
            <a:ext cx="3471620" cy="4822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BBBC4465-EB93-45EE-9815-732576702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56" y="5006998"/>
            <a:ext cx="8598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 err="1">
                <a:solidFill>
                  <a:srgbClr val="006600"/>
                </a:solidFill>
              </a:rPr>
              <a:t>Існує</a:t>
            </a:r>
            <a:r>
              <a:rPr lang="ru-RU" altLang="ru-RU" i="1" dirty="0">
                <a:solidFill>
                  <a:srgbClr val="006600"/>
                </a:solidFill>
              </a:rPr>
              <a:t> легенда, в </a:t>
            </a:r>
            <a:r>
              <a:rPr lang="ru-RU" altLang="ru-RU" i="1" dirty="0" err="1">
                <a:solidFill>
                  <a:srgbClr val="006600"/>
                </a:solidFill>
              </a:rPr>
              <a:t>якій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розповідається</a:t>
            </a:r>
            <a:r>
              <a:rPr lang="ru-RU" altLang="ru-RU" i="1" dirty="0">
                <a:solidFill>
                  <a:srgbClr val="006600"/>
                </a:solidFill>
              </a:rPr>
              <a:t> не </a:t>
            </a:r>
            <a:r>
              <a:rPr lang="ru-RU" altLang="ru-RU" i="1" dirty="0" err="1">
                <a:solidFill>
                  <a:srgbClr val="006600"/>
                </a:solidFill>
              </a:rPr>
              <a:t>тільки</a:t>
            </a:r>
            <a:r>
              <a:rPr lang="ru-RU" altLang="ru-RU" i="1" dirty="0">
                <a:solidFill>
                  <a:srgbClr val="006600"/>
                </a:solidFill>
              </a:rPr>
              <a:t> про </a:t>
            </a:r>
            <a:r>
              <a:rPr lang="ru-RU" altLang="ru-RU" i="1" dirty="0" err="1">
                <a:solidFill>
                  <a:srgbClr val="006600"/>
                </a:solidFill>
              </a:rPr>
              <a:t>квітки</a:t>
            </a:r>
            <a:r>
              <a:rPr lang="ru-RU" altLang="ru-RU" i="1" dirty="0">
                <a:solidFill>
                  <a:srgbClr val="006600"/>
                </a:solidFill>
              </a:rPr>
              <a:t>, а й про </a:t>
            </a:r>
            <a:r>
              <a:rPr lang="ru-RU" altLang="ru-RU" i="1" dirty="0" err="1">
                <a:solidFill>
                  <a:srgbClr val="006600"/>
                </a:solidFill>
              </a:rPr>
              <a:t>червоні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ягоди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цієї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рослини</a:t>
            </a:r>
            <a:r>
              <a:rPr lang="ru-RU" altLang="ru-RU" i="1" dirty="0">
                <a:solidFill>
                  <a:srgbClr val="006600"/>
                </a:solidFill>
              </a:rPr>
              <a:t>: юнак на </a:t>
            </a:r>
            <a:r>
              <a:rPr lang="ru-RU" altLang="ru-RU" i="1" dirty="0" err="1">
                <a:solidFill>
                  <a:srgbClr val="006600"/>
                </a:solidFill>
              </a:rPr>
              <a:t>ім’я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Конвалія</a:t>
            </a:r>
            <a:r>
              <a:rPr lang="ru-RU" altLang="ru-RU" i="1" dirty="0">
                <a:solidFill>
                  <a:srgbClr val="006600"/>
                </a:solidFill>
              </a:rPr>
              <a:t> так </a:t>
            </a:r>
            <a:r>
              <a:rPr lang="ru-RU" altLang="ru-RU" i="1" dirty="0" err="1">
                <a:solidFill>
                  <a:srgbClr val="006600"/>
                </a:solidFill>
              </a:rPr>
              <a:t>гірко</a:t>
            </a:r>
            <a:r>
              <a:rPr lang="ru-RU" altLang="ru-RU" i="1" dirty="0">
                <a:solidFill>
                  <a:srgbClr val="006600"/>
                </a:solidFill>
              </a:rPr>
              <a:t> плакав за Весною, яка покинула </a:t>
            </a:r>
            <a:r>
              <a:rPr lang="ru-RU" altLang="ru-RU" i="1" dirty="0" err="1">
                <a:solidFill>
                  <a:srgbClr val="006600"/>
                </a:solidFill>
              </a:rPr>
              <a:t>його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що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сльози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перетворилися</a:t>
            </a:r>
            <a:r>
              <a:rPr lang="ru-RU" altLang="ru-RU" i="1" dirty="0">
                <a:solidFill>
                  <a:srgbClr val="006600"/>
                </a:solidFill>
              </a:rPr>
              <a:t> на </a:t>
            </a:r>
            <a:r>
              <a:rPr lang="ru-RU" altLang="ru-RU" i="1" dirty="0" err="1">
                <a:solidFill>
                  <a:srgbClr val="006600"/>
                </a:solidFill>
              </a:rPr>
              <a:t>білі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квіточки</a:t>
            </a:r>
            <a:r>
              <a:rPr lang="ru-RU" altLang="ru-RU" i="1" dirty="0">
                <a:solidFill>
                  <a:srgbClr val="006600"/>
                </a:solidFill>
              </a:rPr>
              <a:t>, а кров </a:t>
            </a:r>
            <a:r>
              <a:rPr lang="ru-RU" altLang="ru-RU" i="1" dirty="0" err="1">
                <a:solidFill>
                  <a:srgbClr val="006600"/>
                </a:solidFill>
              </a:rPr>
              <a:t>серця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забарвила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ягоди</a:t>
            </a:r>
            <a:r>
              <a:rPr lang="ru-RU" altLang="ru-RU" i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D201F2C-B0FE-425A-BC30-F49D6A75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460612"/>
            <a:ext cx="2594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Arial" charset="0"/>
              </a:rPr>
              <a:t>Конвалії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немона дубравная">
            <a:extLst>
              <a:ext uri="{FF2B5EF4-FFF2-40B4-BE49-F238E27FC236}">
                <a16:creationId xmlns:a16="http://schemas.microsoft.com/office/drawing/2014/main" id="{0031353C-EACE-493C-AC43-F05EFDEC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16" y="381000"/>
            <a:ext cx="4491067" cy="442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0B13F8E4-D7EA-4228-97F2-78A5C2BC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6218" y="381000"/>
            <a:ext cx="394306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solidFill>
                  <a:srgbClr val="006600"/>
                </a:solidFill>
              </a:rPr>
              <a:t>Через 2 — 3 </a:t>
            </a:r>
            <a:r>
              <a:rPr lang="ru-RU" altLang="ru-RU" i="1" dirty="0" err="1">
                <a:solidFill>
                  <a:srgbClr val="006600"/>
                </a:solidFill>
              </a:rPr>
              <a:t>тижні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після</a:t>
            </a:r>
            <a:r>
              <a:rPr lang="ru-RU" altLang="ru-RU" i="1" dirty="0">
                <a:solidFill>
                  <a:srgbClr val="006600"/>
                </a:solidFill>
              </a:rPr>
              <a:t> того, як </a:t>
            </a:r>
            <a:r>
              <a:rPr lang="ru-RU" altLang="ru-RU" i="1" dirty="0" err="1">
                <a:solidFill>
                  <a:srgbClr val="006600"/>
                </a:solidFill>
              </a:rPr>
              <a:t>зійде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сніг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маленькі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рослини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анемони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дібровної</a:t>
            </a:r>
            <a:r>
              <a:rPr lang="ru-RU" altLang="ru-RU" i="1" dirty="0">
                <a:solidFill>
                  <a:srgbClr val="006600"/>
                </a:solidFill>
              </a:rPr>
              <a:t>, листками і великими </a:t>
            </a:r>
            <a:r>
              <a:rPr lang="ru-RU" altLang="ru-RU" i="1" dirty="0" err="1">
                <a:solidFill>
                  <a:srgbClr val="006600"/>
                </a:solidFill>
              </a:rPr>
              <a:t>білими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квітками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суцільним</a:t>
            </a:r>
            <a:r>
              <a:rPr lang="ru-RU" altLang="ru-RU" i="1" dirty="0">
                <a:solidFill>
                  <a:srgbClr val="006600"/>
                </a:solidFill>
              </a:rPr>
              <a:t> килимом </a:t>
            </a:r>
            <a:r>
              <a:rPr lang="ru-RU" altLang="ru-RU" i="1" dirty="0" err="1">
                <a:solidFill>
                  <a:srgbClr val="006600"/>
                </a:solidFill>
              </a:rPr>
              <a:t>вкривають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вологі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місця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широколистих</a:t>
            </a:r>
            <a:r>
              <a:rPr lang="ru-RU" altLang="ru-RU" i="1" dirty="0">
                <a:solidFill>
                  <a:srgbClr val="006600"/>
                </a:solidFill>
              </a:rPr>
              <a:t> і </a:t>
            </a:r>
            <a:r>
              <a:rPr lang="ru-RU" altLang="ru-RU" i="1" dirty="0" err="1">
                <a:solidFill>
                  <a:srgbClr val="006600"/>
                </a:solidFill>
              </a:rPr>
              <a:t>мішаних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лісів</a:t>
            </a:r>
            <a:r>
              <a:rPr lang="ru-RU" altLang="ru-RU" i="1" dirty="0">
                <a:solidFill>
                  <a:srgbClr val="006600"/>
                </a:solidFill>
              </a:rPr>
              <a:t>, береги </a:t>
            </a:r>
            <a:r>
              <a:rPr lang="ru-RU" altLang="ru-RU" i="1" dirty="0" err="1">
                <a:solidFill>
                  <a:srgbClr val="006600"/>
                </a:solidFill>
              </a:rPr>
              <a:t>лісових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струмків</a:t>
            </a:r>
            <a:r>
              <a:rPr lang="ru-RU" altLang="ru-RU" i="1" dirty="0">
                <a:solidFill>
                  <a:srgbClr val="006600"/>
                </a:solidFill>
              </a:rPr>
              <a:t> і </a:t>
            </a:r>
            <a:r>
              <a:rPr lang="ru-RU" altLang="ru-RU" i="1" dirty="0" err="1">
                <a:solidFill>
                  <a:srgbClr val="006600"/>
                </a:solidFill>
              </a:rPr>
              <a:t>річечок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Підвищення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температури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прискорює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відкривання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пелюсток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Під</a:t>
            </a:r>
            <a:r>
              <a:rPr lang="ru-RU" altLang="ru-RU" i="1" dirty="0">
                <a:solidFill>
                  <a:srgbClr val="006600"/>
                </a:solidFill>
              </a:rPr>
              <a:t> час </a:t>
            </a:r>
            <a:r>
              <a:rPr lang="ru-RU" altLang="ru-RU" i="1" dirty="0" err="1">
                <a:solidFill>
                  <a:srgbClr val="006600"/>
                </a:solidFill>
              </a:rPr>
              <a:t>дощу</a:t>
            </a:r>
            <a:r>
              <a:rPr lang="ru-RU" altLang="ru-RU" i="1" dirty="0">
                <a:solidFill>
                  <a:srgbClr val="006600"/>
                </a:solidFill>
              </a:rPr>
              <a:t> і на </a:t>
            </a:r>
            <a:r>
              <a:rPr lang="ru-RU" altLang="ru-RU" i="1" dirty="0" err="1">
                <a:solidFill>
                  <a:srgbClr val="006600"/>
                </a:solidFill>
              </a:rPr>
              <a:t>ніч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пелюстки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стуляються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квітконіжка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згинається</a:t>
            </a:r>
            <a:r>
              <a:rPr lang="ru-RU" altLang="ru-RU" i="1" dirty="0">
                <a:solidFill>
                  <a:srgbClr val="006600"/>
                </a:solidFill>
              </a:rPr>
              <a:t> донизу, і </a:t>
            </a:r>
            <a:r>
              <a:rPr lang="ru-RU" altLang="ru-RU" i="1" dirty="0" err="1">
                <a:solidFill>
                  <a:srgbClr val="006600"/>
                </a:solidFill>
              </a:rPr>
              <a:t>квітка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звисає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захищаючи</a:t>
            </a:r>
            <a:r>
              <a:rPr lang="ru-RU" altLang="ru-RU" i="1" dirty="0">
                <a:solidFill>
                  <a:srgbClr val="006600"/>
                </a:solidFill>
              </a:rPr>
              <a:t> таким чином пилок </a:t>
            </a:r>
            <a:r>
              <a:rPr lang="ru-RU" altLang="ru-RU" i="1" dirty="0" err="1">
                <a:solidFill>
                  <a:srgbClr val="006600"/>
                </a:solidFill>
              </a:rPr>
              <a:t>від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зайвої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вологи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</a:p>
          <a:p>
            <a:pPr algn="just" eaLnBrk="1" hangingPunct="1"/>
            <a:r>
              <a:rPr lang="ru-RU" altLang="ru-RU" i="1" dirty="0" err="1">
                <a:solidFill>
                  <a:srgbClr val="006600"/>
                </a:solidFill>
              </a:rPr>
              <a:t>Поширена</a:t>
            </a:r>
            <a:r>
              <a:rPr lang="ru-RU" altLang="ru-RU" i="1" dirty="0">
                <a:solidFill>
                  <a:srgbClr val="006600"/>
                </a:solidFill>
              </a:rPr>
              <a:t> в </a:t>
            </a:r>
            <a:r>
              <a:rPr lang="ru-RU" altLang="ru-RU" i="1" dirty="0" err="1">
                <a:solidFill>
                  <a:srgbClr val="006600"/>
                </a:solidFill>
              </a:rPr>
              <a:t>лісових</a:t>
            </a:r>
            <a:r>
              <a:rPr lang="ru-RU" altLang="ru-RU" i="1" dirty="0">
                <a:solidFill>
                  <a:srgbClr val="006600"/>
                </a:solidFill>
              </a:rPr>
              <a:t> районах, </a:t>
            </a:r>
            <a:r>
              <a:rPr lang="ru-RU" altLang="ru-RU" i="1" dirty="0" err="1">
                <a:solidFill>
                  <a:srgbClr val="006600"/>
                </a:solidFill>
              </a:rPr>
              <a:t>рідше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трапляється</a:t>
            </a:r>
            <a:r>
              <a:rPr lang="ru-RU" altLang="ru-RU" i="1" dirty="0">
                <a:solidFill>
                  <a:srgbClr val="006600"/>
                </a:solidFill>
              </a:rPr>
              <a:t> в </a:t>
            </a:r>
            <a:r>
              <a:rPr lang="ru-RU" altLang="ru-RU" i="1" dirty="0" err="1">
                <a:solidFill>
                  <a:srgbClr val="006600"/>
                </a:solidFill>
              </a:rPr>
              <a:t>Лісостепу</a:t>
            </a:r>
            <a:r>
              <a:rPr lang="ru-RU" altLang="ru-RU" i="1" dirty="0">
                <a:solidFill>
                  <a:srgbClr val="006600"/>
                </a:solidFill>
              </a:rPr>
              <a:t>. Не </a:t>
            </a:r>
            <a:r>
              <a:rPr lang="ru-RU" altLang="ru-RU" i="1" dirty="0" err="1">
                <a:solidFill>
                  <a:srgbClr val="006600"/>
                </a:solidFill>
              </a:rPr>
              <a:t>встигнуть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облетіти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пелюстки</a:t>
            </a:r>
            <a:r>
              <a:rPr lang="ru-RU" altLang="ru-RU" i="1" dirty="0">
                <a:solidFill>
                  <a:srgbClr val="006600"/>
                </a:solidFill>
              </a:rPr>
              <a:t>, як </a:t>
            </a:r>
            <a:r>
              <a:rPr lang="ru-RU" altLang="ru-RU" i="1" dirty="0" err="1">
                <a:solidFill>
                  <a:srgbClr val="006600"/>
                </a:solidFill>
              </a:rPr>
              <a:t>утворюються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дрібненькі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плодики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Рослина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отруйна</a:t>
            </a:r>
            <a:r>
              <a:rPr lang="ru-RU" altLang="ru-RU" i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DAA330-F95F-4945-9915-0041861DAD4A}"/>
              </a:ext>
            </a:extLst>
          </p:cNvPr>
          <p:cNvSpPr/>
          <p:nvPr/>
        </p:nvSpPr>
        <p:spPr>
          <a:xfrm>
            <a:off x="354933" y="4892094"/>
            <a:ext cx="4491067" cy="14421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5200"/>
              </a:lnSpc>
            </a:pPr>
            <a:r>
              <a:rPr lang="ru-RU" sz="5400" b="1" kern="1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Анемона</a:t>
            </a:r>
          </a:p>
          <a:p>
            <a:pPr algn="ctr">
              <a:lnSpc>
                <a:spcPts val="5200"/>
              </a:lnSpc>
            </a:pPr>
            <a:r>
              <a:rPr lang="ru-RU" sz="5400" b="1" kern="10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kern="10" cap="none" spc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</a:t>
            </a:r>
            <a:r>
              <a:rPr lang="ru-RU" altLang="ru-RU" sz="5400" b="1" kern="1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</a:t>
            </a:r>
            <a:r>
              <a:rPr lang="ru-RU" sz="5400" b="1" kern="10" cap="none" spc="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бровна</a:t>
            </a:r>
            <a:endParaRPr lang="ru-RU" sz="5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77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:\Для мами!!!\Курси 2012\Для вчителя 1\весенние цветы\0_b408_cfc44953_orig.jpeg">
            <a:extLst>
              <a:ext uri="{FF2B5EF4-FFF2-40B4-BE49-F238E27FC236}">
                <a16:creationId xmlns:a16="http://schemas.microsoft.com/office/drawing/2014/main" id="{754A1F40-1F7B-4B85-8966-9537A771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544" y="1669577"/>
            <a:ext cx="5790063" cy="4334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 descr="0_11172_3ccebb35_L">
            <a:extLst>
              <a:ext uri="{FF2B5EF4-FFF2-40B4-BE49-F238E27FC236}">
                <a16:creationId xmlns:a16="http://schemas.microsoft.com/office/drawing/2014/main" id="{61C54F42-2310-4D55-8A97-4FDD4341B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2768" y="348018"/>
            <a:ext cx="3702050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B875D4-288F-4CFE-A5EE-2417E6B49910}"/>
              </a:ext>
            </a:extLst>
          </p:cNvPr>
          <p:cNvSpPr/>
          <p:nvPr/>
        </p:nvSpPr>
        <p:spPr>
          <a:xfrm>
            <a:off x="1832212" y="587514"/>
            <a:ext cx="2491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4000" b="1" dirty="0">
                <a:ln w="1905">
                  <a:solidFill>
                    <a:srgbClr val="0066FF"/>
                  </a:solidFill>
                </a:ln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Проліски</a:t>
            </a:r>
            <a:endParaRPr lang="ru-RU" sz="4000" b="1" dirty="0">
              <a:ln w="1905">
                <a:solidFill>
                  <a:srgbClr val="0066FF"/>
                </a:solidFill>
              </a:ln>
              <a:solidFill>
                <a:srgbClr val="00CC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8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>
            <a:extLst>
              <a:ext uri="{FF2B5EF4-FFF2-40B4-BE49-F238E27FC236}">
                <a16:creationId xmlns:a16="http://schemas.microsoft.com/office/drawing/2014/main" id="{AA6AEB39-1BF4-4FC8-AF0D-1579CF95B2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7325" y="3429000"/>
            <a:ext cx="8153400" cy="2057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9342"/>
              </a:avLst>
            </a:prstTxWarp>
          </a:bodyPr>
          <a:lstStyle/>
          <a:p>
            <a:pPr algn="ctr"/>
            <a:r>
              <a:rPr lang="ru-RU" sz="40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Бережіть</a:t>
            </a:r>
            <a:r>
              <a:rPr lang="ru-RU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ea typeface="+mn-lt"/>
                <a:cs typeface="+mn-lt"/>
              </a:rPr>
              <a:t> природу!</a:t>
            </a:r>
          </a:p>
        </p:txBody>
      </p:sp>
      <p:pic>
        <p:nvPicPr>
          <p:cNvPr id="3" name="Picture 6" descr="oformlenie-34_small">
            <a:extLst>
              <a:ext uri="{FF2B5EF4-FFF2-40B4-BE49-F238E27FC236}">
                <a16:creationId xmlns:a16="http://schemas.microsoft.com/office/drawing/2014/main" id="{5F28042E-77D3-4533-BB75-94F5DB4F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4" y="291128"/>
            <a:ext cx="449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сонечко2">
            <a:extLst>
              <a:ext uri="{FF2B5EF4-FFF2-40B4-BE49-F238E27FC236}">
                <a16:creationId xmlns:a16="http://schemas.microsoft.com/office/drawing/2014/main" id="{0834961A-65F8-429F-8C3A-814DC747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128" y="1119116"/>
            <a:ext cx="36576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ividers_87">
            <a:extLst>
              <a:ext uri="{FF2B5EF4-FFF2-40B4-BE49-F238E27FC236}">
                <a16:creationId xmlns:a16="http://schemas.microsoft.com/office/drawing/2014/main" id="{3C8D222E-5382-4BD9-92F1-E0A2FA8B0E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893558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медуница1">
            <a:extLst>
              <a:ext uri="{FF2B5EF4-FFF2-40B4-BE49-F238E27FC236}">
                <a16:creationId xmlns:a16="http://schemas.microsoft.com/office/drawing/2014/main" id="{22B693A0-9DB1-4483-A6B7-AC1EE9A8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303" y="2026572"/>
            <a:ext cx="3105150" cy="3971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9">
            <a:extLst>
              <a:ext uri="{FF2B5EF4-FFF2-40B4-BE49-F238E27FC236}">
                <a16:creationId xmlns:a16="http://schemas.microsoft.com/office/drawing/2014/main" id="{1F4725C4-11E1-460C-BFE6-EA7B85250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755" y="320536"/>
            <a:ext cx="3105150" cy="1167069"/>
          </a:xfrm>
          <a:prstGeom prst="ellips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Arial" charset="0"/>
              </a:rPr>
              <a:t>Медуниця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2" descr="D:\Для мами!!!\Курси 2012\Для вчителя 1\весенние цветы\медуница.jpg">
            <a:extLst>
              <a:ext uri="{FF2B5EF4-FFF2-40B4-BE49-F238E27FC236}">
                <a16:creationId xmlns:a16="http://schemas.microsoft.com/office/drawing/2014/main" id="{99C3F4FD-4CF0-4400-8F02-236BF750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15439"/>
            <a:ext cx="2590800" cy="3627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E344CC22-7415-4094-8981-103890F0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58899"/>
            <a:ext cx="344805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solidFill>
                  <a:srgbClr val="006600"/>
                </a:solidFill>
              </a:rPr>
              <a:t>Горизонтально </a:t>
            </a:r>
            <a:r>
              <a:rPr lang="ru-RU" altLang="ru-RU" i="1" dirty="0" err="1">
                <a:solidFill>
                  <a:srgbClr val="006600"/>
                </a:solidFill>
              </a:rPr>
              <a:t>розгалужене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кореневищерозташовується</a:t>
            </a:r>
            <a:r>
              <a:rPr lang="ru-RU" altLang="ru-RU" i="1" dirty="0">
                <a:solidFill>
                  <a:srgbClr val="006600"/>
                </a:solidFill>
              </a:rPr>
              <a:t> на </a:t>
            </a:r>
            <a:r>
              <a:rPr lang="ru-RU" altLang="ru-RU" i="1" dirty="0" err="1">
                <a:solidFill>
                  <a:srgbClr val="006600"/>
                </a:solidFill>
              </a:rPr>
              <a:t>глибині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кількох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сантиметрів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Незабаром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після</a:t>
            </a:r>
            <a:r>
              <a:rPr lang="ru-RU" altLang="ru-RU" i="1" dirty="0">
                <a:solidFill>
                  <a:srgbClr val="006600"/>
                </a:solidFill>
              </a:rPr>
              <a:t> сходу </a:t>
            </a:r>
            <a:r>
              <a:rPr lang="ru-RU" altLang="ru-RU" i="1" dirty="0" err="1">
                <a:solidFill>
                  <a:srgbClr val="006600"/>
                </a:solidFill>
              </a:rPr>
              <a:t>снігу</a:t>
            </a:r>
            <a:r>
              <a:rPr lang="ru-RU" altLang="ru-RU" i="1" dirty="0">
                <a:solidFill>
                  <a:srgbClr val="006600"/>
                </a:solidFill>
              </a:rPr>
              <a:t> з </a:t>
            </a:r>
            <a:r>
              <a:rPr lang="ru-RU" altLang="ru-RU" i="1" dirty="0" err="1">
                <a:solidFill>
                  <a:srgbClr val="006600"/>
                </a:solidFill>
              </a:rPr>
              <a:t>нього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розвиваються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опушені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стебла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висотою</a:t>
            </a:r>
            <a:r>
              <a:rPr lang="ru-RU" altLang="ru-RU" i="1" dirty="0">
                <a:solidFill>
                  <a:srgbClr val="006600"/>
                </a:solidFill>
              </a:rPr>
              <a:t> 10-30 см з сидячими, </a:t>
            </a:r>
            <a:r>
              <a:rPr lang="ru-RU" altLang="ru-RU" i="1" dirty="0" err="1">
                <a:solidFill>
                  <a:srgbClr val="006600"/>
                </a:solidFill>
              </a:rPr>
              <a:t>видовженими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грубоопушенние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шорсткими</a:t>
            </a:r>
            <a:r>
              <a:rPr lang="ru-RU" altLang="ru-RU" i="1" dirty="0">
                <a:solidFill>
                  <a:srgbClr val="006600"/>
                </a:solidFill>
              </a:rPr>
              <a:t> листками. На </a:t>
            </a:r>
            <a:r>
              <a:rPr lang="ru-RU" altLang="ru-RU" i="1" dirty="0" err="1">
                <a:solidFill>
                  <a:srgbClr val="006600"/>
                </a:solidFill>
              </a:rPr>
              <a:t>верхівці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стебла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розташовуються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квітки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їх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досить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багато</a:t>
            </a:r>
            <a:r>
              <a:rPr lang="ru-RU" altLang="ru-RU" i="1" dirty="0">
                <a:solidFill>
                  <a:srgbClr val="006600"/>
                </a:solidFill>
              </a:rPr>
              <a:t>. На самому початку </a:t>
            </a:r>
            <a:r>
              <a:rPr lang="ru-RU" altLang="ru-RU" i="1" dirty="0" err="1">
                <a:solidFill>
                  <a:srgbClr val="006600"/>
                </a:solidFill>
              </a:rPr>
              <a:t>цвітіння</a:t>
            </a:r>
            <a:r>
              <a:rPr lang="ru-RU" altLang="ru-RU" i="1" dirty="0">
                <a:solidFill>
                  <a:srgbClr val="006600"/>
                </a:solidFill>
              </a:rPr>
              <a:t> вони </a:t>
            </a:r>
            <a:r>
              <a:rPr lang="ru-RU" altLang="ru-RU" i="1" dirty="0" err="1">
                <a:solidFill>
                  <a:srgbClr val="006600"/>
                </a:solidFill>
              </a:rPr>
              <a:t>рожеві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пізніше</a:t>
            </a:r>
            <a:r>
              <a:rPr lang="ru-RU" altLang="ru-RU" i="1" dirty="0">
                <a:solidFill>
                  <a:srgbClr val="006600"/>
                </a:solidFill>
              </a:rPr>
              <a:t> - </a:t>
            </a:r>
            <a:r>
              <a:rPr lang="ru-RU" altLang="ru-RU" i="1" dirty="0" err="1">
                <a:solidFill>
                  <a:srgbClr val="006600"/>
                </a:solidFill>
              </a:rPr>
              <a:t>сині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Цвіте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медунка</a:t>
            </a:r>
            <a:r>
              <a:rPr lang="ru-RU" altLang="ru-RU" i="1" dirty="0">
                <a:solidFill>
                  <a:srgbClr val="006600"/>
                </a:solidFill>
              </a:rPr>
              <a:t> в </a:t>
            </a:r>
            <a:r>
              <a:rPr lang="ru-RU" altLang="ru-RU" i="1" dirty="0" err="1">
                <a:solidFill>
                  <a:srgbClr val="006600"/>
                </a:solidFill>
              </a:rPr>
              <a:t>березні</a:t>
            </a:r>
            <a:r>
              <a:rPr lang="ru-RU" altLang="ru-RU" i="1" dirty="0">
                <a:solidFill>
                  <a:srgbClr val="006600"/>
                </a:solidFill>
              </a:rPr>
              <a:t> - </a:t>
            </a:r>
            <a:r>
              <a:rPr lang="ru-RU" altLang="ru-RU" i="1" dirty="0" err="1">
                <a:solidFill>
                  <a:srgbClr val="006600"/>
                </a:solidFill>
              </a:rPr>
              <a:t>квітні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астет</a:t>
            </a:r>
            <a:r>
              <a:rPr lang="ru-RU" altLang="ru-RU" i="1" dirty="0">
                <a:solidFill>
                  <a:srgbClr val="006600"/>
                </a:solidFill>
              </a:rPr>
              <a:t> в </a:t>
            </a:r>
            <a:r>
              <a:rPr lang="ru-RU" altLang="ru-RU" i="1" dirty="0" err="1">
                <a:solidFill>
                  <a:srgbClr val="006600"/>
                </a:solidFill>
              </a:rPr>
              <a:t>тінистих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листяних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лісах</a:t>
            </a:r>
            <a:r>
              <a:rPr lang="ru-RU" altLang="ru-RU" i="1" dirty="0">
                <a:solidFill>
                  <a:srgbClr val="006600"/>
                </a:solidFill>
              </a:rPr>
              <a:t>, у </a:t>
            </a:r>
            <a:r>
              <a:rPr lang="ru-RU" altLang="ru-RU" i="1" dirty="0" err="1">
                <a:solidFill>
                  <a:srgbClr val="006600"/>
                </a:solidFill>
              </a:rPr>
              <a:t>чагарниках</a:t>
            </a:r>
            <a:r>
              <a:rPr lang="ru-RU" altLang="ru-RU" i="1" dirty="0">
                <a:solidFill>
                  <a:srgbClr val="006600"/>
                </a:solidFill>
              </a:rPr>
              <a:t> і </a:t>
            </a:r>
            <a:r>
              <a:rPr lang="ru-RU" altLang="ru-RU" i="1" dirty="0" err="1">
                <a:solidFill>
                  <a:srgbClr val="006600"/>
                </a:solidFill>
              </a:rPr>
              <a:t>живих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огорожах</a:t>
            </a:r>
            <a:r>
              <a:rPr lang="ru-RU" altLang="ru-RU" i="1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2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103">
            <a:extLst>
              <a:ext uri="{FF2B5EF4-FFF2-40B4-BE49-F238E27FC236}">
                <a16:creationId xmlns:a16="http://schemas.microsoft.com/office/drawing/2014/main" id="{60144335-A619-4EAD-B463-F2B54DA78E4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25" y="3583983"/>
            <a:ext cx="3566351" cy="259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AutoShape 7">
            <a:extLst>
              <a:ext uri="{FF2B5EF4-FFF2-40B4-BE49-F238E27FC236}">
                <a16:creationId xmlns:a16="http://schemas.microsoft.com/office/drawing/2014/main" id="{C844DDAB-6F19-4659-BA5A-95C1C7072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794" y="174076"/>
            <a:ext cx="4800600" cy="838200"/>
          </a:xfrm>
          <a:prstGeom prst="wedgeEllipseCallout">
            <a:avLst>
              <a:gd name="adj1" fmla="val -13312"/>
              <a:gd name="adj2" fmla="val 89317"/>
            </a:avLst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uk-UA" sz="40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Arial" charset="0"/>
                <a:cs typeface="Arial" charset="0"/>
              </a:rPr>
              <a:t>Підсніжники</a:t>
            </a:r>
            <a:endParaRPr lang="ru-RU" sz="4000" b="1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4CFBF3D4-79A0-42F8-B54E-48F877E4B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9" y="1120775"/>
            <a:ext cx="5838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ru-RU" i="1" dirty="0">
                <a:solidFill>
                  <a:srgbClr val="006600"/>
                </a:solidFill>
              </a:rPr>
              <a:t>Підсні́жник білосні́жний, підсні́жник звича́йний, про́лісок білосні́жний (лат. </a:t>
            </a:r>
            <a:r>
              <a:rPr lang="en-US" altLang="ru-RU" i="1" dirty="0">
                <a:solidFill>
                  <a:srgbClr val="006600"/>
                </a:solidFill>
              </a:rPr>
              <a:t>Galanthus </a:t>
            </a:r>
            <a:r>
              <a:rPr lang="en-US" altLang="ru-RU" i="1" dirty="0" err="1">
                <a:solidFill>
                  <a:srgbClr val="006600"/>
                </a:solidFill>
              </a:rPr>
              <a:t>nivalis</a:t>
            </a:r>
            <a:r>
              <a:rPr lang="en-US" altLang="ru-RU" i="1" dirty="0">
                <a:solidFill>
                  <a:srgbClr val="006600"/>
                </a:solidFill>
              </a:rPr>
              <a:t> L.), </a:t>
            </a:r>
            <a:r>
              <a:rPr lang="vi-VN" altLang="ru-RU" i="1" dirty="0">
                <a:solidFill>
                  <a:srgbClr val="006600"/>
                </a:solidFill>
              </a:rPr>
              <a:t>місцева назва козульки — багаторічна цибулинна рослина. Назва роду походить від грецьких слів, які в перекладі означають «молочно-квітковий» (колір квітів цієї рослини нагадує молоко). Підсніжник звичайний зростає у листяних лісах і чагарниках в Карпатах та західних лісостепових районах.</a:t>
            </a:r>
            <a:endParaRPr lang="ru-RU" altLang="ru-RU" i="1" dirty="0">
              <a:solidFill>
                <a:srgbClr val="006600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80253D0-917A-40BC-8BA9-B2EA52E1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5732" y="3583982"/>
            <a:ext cx="3566350" cy="259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726B3808-0649-4B6B-A6CC-71B785B5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3632" y="676607"/>
            <a:ext cx="2838450" cy="234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44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1603BA-DD4B-4267-87B6-3C1B1CEFA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096" y="412750"/>
            <a:ext cx="160361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uk-UA" sz="4000" b="1" kern="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Ряст</a:t>
            </a:r>
            <a:endParaRPr lang="ru-RU" sz="4000" kern="0" dirty="0">
              <a:solidFill>
                <a:schemeClr val="tx2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Picture 4" descr="2492240_5f07a396">
            <a:extLst>
              <a:ext uri="{FF2B5EF4-FFF2-40B4-BE49-F238E27FC236}">
                <a16:creationId xmlns:a16="http://schemas.microsoft.com/office/drawing/2014/main" id="{38FE6A74-9748-4575-9C68-E6D6C6621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49" y="534537"/>
            <a:ext cx="53340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86D57FCF-4497-4137-A78C-9AC6A37AD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19200"/>
            <a:ext cx="326295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i="1" dirty="0" err="1">
                <a:solidFill>
                  <a:srgbClr val="006600"/>
                </a:solidFill>
              </a:rPr>
              <a:t>Багаторічна</a:t>
            </a:r>
            <a:r>
              <a:rPr lang="ru-RU" altLang="ru-RU" sz="2600" i="1" dirty="0">
                <a:solidFill>
                  <a:srgbClr val="006600"/>
                </a:solidFill>
              </a:rPr>
              <a:t> </a:t>
            </a:r>
            <a:r>
              <a:rPr lang="ru-RU" altLang="ru-RU" sz="2600" i="1" dirty="0" err="1">
                <a:solidFill>
                  <a:srgbClr val="006600"/>
                </a:solidFill>
              </a:rPr>
              <a:t>трав’яниста</a:t>
            </a:r>
            <a:r>
              <a:rPr lang="ru-RU" altLang="ru-RU" sz="2600" i="1" dirty="0">
                <a:solidFill>
                  <a:srgbClr val="006600"/>
                </a:solidFill>
              </a:rPr>
              <a:t> </a:t>
            </a:r>
            <a:r>
              <a:rPr lang="ru-RU" altLang="ru-RU" sz="2600" i="1" dirty="0" err="1">
                <a:solidFill>
                  <a:srgbClr val="006600"/>
                </a:solidFill>
              </a:rPr>
              <a:t>лікарська</a:t>
            </a:r>
            <a:r>
              <a:rPr lang="ru-RU" altLang="ru-RU" sz="2600" i="1" dirty="0">
                <a:solidFill>
                  <a:srgbClr val="006600"/>
                </a:solidFill>
              </a:rPr>
              <a:t> </a:t>
            </a:r>
            <a:r>
              <a:rPr lang="ru-RU" altLang="ru-RU" sz="2600" i="1" dirty="0" err="1">
                <a:solidFill>
                  <a:srgbClr val="006600"/>
                </a:solidFill>
              </a:rPr>
              <a:t>рослина</a:t>
            </a:r>
            <a:r>
              <a:rPr lang="ru-RU" altLang="ru-RU" sz="2600" i="1" dirty="0">
                <a:solidFill>
                  <a:srgbClr val="006600"/>
                </a:solidFill>
              </a:rPr>
              <a:t>, </a:t>
            </a:r>
            <a:r>
              <a:rPr lang="ru-RU" altLang="ru-RU" sz="2600" i="1" dirty="0" err="1">
                <a:solidFill>
                  <a:srgbClr val="006600"/>
                </a:solidFill>
              </a:rPr>
              <a:t>що</a:t>
            </a:r>
            <a:r>
              <a:rPr lang="ru-RU" altLang="ru-RU" sz="2600" i="1" dirty="0">
                <a:solidFill>
                  <a:srgbClr val="006600"/>
                </a:solidFill>
              </a:rPr>
              <a:t> </a:t>
            </a:r>
            <a:r>
              <a:rPr lang="ru-RU" altLang="ru-RU" sz="2600" i="1" dirty="0" err="1">
                <a:solidFill>
                  <a:srgbClr val="006600"/>
                </a:solidFill>
              </a:rPr>
              <a:t>цвіте</a:t>
            </a:r>
            <a:r>
              <a:rPr lang="ru-RU" altLang="ru-RU" sz="2600" i="1" dirty="0">
                <a:solidFill>
                  <a:srgbClr val="006600"/>
                </a:solidFill>
              </a:rPr>
              <a:t> рано </a:t>
            </a:r>
            <a:r>
              <a:rPr lang="ru-RU" altLang="ru-RU" sz="2600" i="1" dirty="0" err="1">
                <a:solidFill>
                  <a:srgbClr val="006600"/>
                </a:solidFill>
              </a:rPr>
              <a:t>навесні</a:t>
            </a:r>
            <a:r>
              <a:rPr lang="ru-RU" altLang="ru-RU" sz="2600" i="1" dirty="0">
                <a:solidFill>
                  <a:srgbClr val="006600"/>
                </a:solidFill>
              </a:rPr>
              <a:t> </a:t>
            </a:r>
            <a:r>
              <a:rPr lang="ru-RU" altLang="ru-RU" sz="2600" i="1" dirty="0" err="1">
                <a:solidFill>
                  <a:srgbClr val="006600"/>
                </a:solidFill>
              </a:rPr>
              <a:t>білими</a:t>
            </a:r>
            <a:r>
              <a:rPr lang="ru-RU" altLang="ru-RU" sz="2600" i="1" dirty="0">
                <a:solidFill>
                  <a:srgbClr val="006600"/>
                </a:solidFill>
              </a:rPr>
              <a:t>, </a:t>
            </a:r>
            <a:r>
              <a:rPr lang="ru-RU" altLang="ru-RU" sz="2600" i="1" dirty="0" err="1">
                <a:solidFill>
                  <a:srgbClr val="006600"/>
                </a:solidFill>
              </a:rPr>
              <a:t>жовтими</a:t>
            </a:r>
            <a:r>
              <a:rPr lang="ru-RU" altLang="ru-RU" sz="2600" i="1" dirty="0">
                <a:solidFill>
                  <a:srgbClr val="006600"/>
                </a:solidFill>
              </a:rPr>
              <a:t>, </a:t>
            </a:r>
            <a:r>
              <a:rPr lang="ru-RU" altLang="ru-RU" sz="2600" i="1" dirty="0" err="1">
                <a:solidFill>
                  <a:srgbClr val="006600"/>
                </a:solidFill>
              </a:rPr>
              <a:t>червонуватими</a:t>
            </a:r>
            <a:r>
              <a:rPr lang="ru-RU" altLang="ru-RU" sz="2600" i="1" dirty="0">
                <a:solidFill>
                  <a:srgbClr val="006600"/>
                </a:solidFill>
              </a:rPr>
              <a:t> </a:t>
            </a:r>
            <a:r>
              <a:rPr lang="ru-RU" altLang="ru-RU" sz="2600" i="1" dirty="0" err="1">
                <a:solidFill>
                  <a:srgbClr val="006600"/>
                </a:solidFill>
              </a:rPr>
              <a:t>або</a:t>
            </a:r>
            <a:r>
              <a:rPr lang="ru-RU" altLang="ru-RU" sz="2600" i="1" dirty="0">
                <a:solidFill>
                  <a:srgbClr val="006600"/>
                </a:solidFill>
              </a:rPr>
              <a:t> </a:t>
            </a:r>
            <a:r>
              <a:rPr lang="ru-RU" altLang="ru-RU" sz="2600" i="1" dirty="0" err="1">
                <a:solidFill>
                  <a:srgbClr val="006600"/>
                </a:solidFill>
              </a:rPr>
              <a:t>фіолетовими</a:t>
            </a:r>
            <a:r>
              <a:rPr lang="ru-RU" altLang="ru-RU" sz="2600" i="1" dirty="0">
                <a:solidFill>
                  <a:srgbClr val="006600"/>
                </a:solidFill>
              </a:rPr>
              <a:t> </a:t>
            </a:r>
            <a:r>
              <a:rPr lang="ru-RU" altLang="ru-RU" sz="2600" i="1" dirty="0" err="1">
                <a:solidFill>
                  <a:srgbClr val="006600"/>
                </a:solidFill>
              </a:rPr>
              <a:t>квіточками</a:t>
            </a:r>
            <a:r>
              <a:rPr lang="ru-RU" altLang="ru-RU" sz="2600" i="1" dirty="0">
                <a:solidFill>
                  <a:srgbClr val="006600"/>
                </a:solidFill>
              </a:rPr>
              <a:t>, </a:t>
            </a:r>
            <a:r>
              <a:rPr lang="ru-RU" altLang="ru-RU" sz="2600" i="1" dirty="0" err="1">
                <a:solidFill>
                  <a:srgbClr val="006600"/>
                </a:solidFill>
              </a:rPr>
              <a:t>зібраними</a:t>
            </a:r>
            <a:r>
              <a:rPr lang="ru-RU" altLang="ru-RU" sz="2600" i="1" dirty="0">
                <a:solidFill>
                  <a:srgbClr val="006600"/>
                </a:solidFill>
              </a:rPr>
              <a:t> в </a:t>
            </a:r>
            <a:r>
              <a:rPr lang="ru-RU" altLang="ru-RU" sz="2600" i="1" dirty="0" err="1">
                <a:solidFill>
                  <a:srgbClr val="006600"/>
                </a:solidFill>
              </a:rPr>
              <a:t>китиці</a:t>
            </a:r>
            <a:r>
              <a:rPr lang="ru-RU" altLang="ru-RU" sz="2600" i="1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2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Безимени-1">
            <a:extLst>
              <a:ext uri="{FF2B5EF4-FFF2-40B4-BE49-F238E27FC236}">
                <a16:creationId xmlns:a16="http://schemas.microsoft.com/office/drawing/2014/main" id="{C051D2D2-69A8-4292-BBA7-DB302638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266" y="340307"/>
            <a:ext cx="3581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Безимени-1">
            <a:extLst>
              <a:ext uri="{FF2B5EF4-FFF2-40B4-BE49-F238E27FC236}">
                <a16:creationId xmlns:a16="http://schemas.microsoft.com/office/drawing/2014/main" id="{20604A97-EE12-492B-B780-B47929E6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834" y="3197050"/>
            <a:ext cx="3779900" cy="33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E46C9B45-E585-4E05-A014-E18A77CD6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070" y="320850"/>
            <a:ext cx="5029200" cy="783193"/>
          </a:xfrm>
          <a:prstGeom prst="wedgeRoundRectCallout">
            <a:avLst>
              <a:gd name="adj1" fmla="val -51476"/>
              <a:gd name="adj2" fmla="val 125404"/>
              <a:gd name="adj3" fmla="val 16667"/>
            </a:avLst>
          </a:prstGeom>
          <a:noFill/>
          <a:ln w="12700" cap="rnd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4000" b="1">
                <a:ln w="31550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charset="0"/>
              </a:rPr>
              <a:t>Горицвіт весняний</a:t>
            </a:r>
            <a:endParaRPr lang="ru-RU" sz="4000" b="1" dirty="0">
              <a:ln w="31550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BF139682-74A2-4562-AE0F-290109526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94" y="4400332"/>
            <a:ext cx="4247333" cy="1514773"/>
          </a:xfrm>
          <a:prstGeom prst="wedgeEllipseCallout">
            <a:avLst>
              <a:gd name="adj1" fmla="val 61028"/>
              <a:gd name="adj2" fmla="val 3794"/>
            </a:avLst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ru-RU" sz="3200" b="1" dirty="0" err="1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Брандушка</a:t>
            </a:r>
            <a:r>
              <a:rPr kumimoji="1" lang="ru-RU" sz="3200" b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kumimoji="1" lang="ru-RU" sz="3200" b="1" dirty="0" err="1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весняна</a:t>
            </a:r>
            <a:endParaRPr kumimoji="1" lang="ru-RU" sz="3200" b="1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0F9AB437-0009-4195-9227-42F240C3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665" y="1053849"/>
            <a:ext cx="5304009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 err="1">
                <a:solidFill>
                  <a:srgbClr val="006600"/>
                </a:solidFill>
              </a:rPr>
              <a:t>Це</a:t>
            </a:r>
            <a:r>
              <a:rPr lang="ru-RU" altLang="ru-RU" i="1" dirty="0">
                <a:solidFill>
                  <a:srgbClr val="006600"/>
                </a:solidFill>
              </a:rPr>
              <a:t> — </a:t>
            </a:r>
            <a:r>
              <a:rPr lang="ru-RU" altLang="ru-RU" i="1" dirty="0" err="1">
                <a:solidFill>
                  <a:srgbClr val="006600"/>
                </a:solidFill>
              </a:rPr>
              <a:t>багаторічна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трав'яниста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рослина</a:t>
            </a:r>
            <a:r>
              <a:rPr lang="ru-RU" altLang="ru-RU" i="1" dirty="0">
                <a:solidFill>
                  <a:srgbClr val="006600"/>
                </a:solidFill>
              </a:rPr>
              <a:t> . </a:t>
            </a:r>
            <a:r>
              <a:rPr lang="ru-RU" altLang="ru-RU" i="1" dirty="0" err="1">
                <a:solidFill>
                  <a:srgbClr val="006600"/>
                </a:solidFill>
              </a:rPr>
              <a:t>Стебла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численні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голі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або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злегка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опушені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прості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або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розгалужені</a:t>
            </a:r>
            <a:r>
              <a:rPr lang="ru-RU" altLang="ru-RU" i="1" dirty="0">
                <a:solidFill>
                  <a:srgbClr val="006600"/>
                </a:solidFill>
              </a:rPr>
              <a:t>, 5—20 см </a:t>
            </a:r>
            <a:r>
              <a:rPr lang="ru-RU" altLang="ru-RU" i="1" dirty="0" err="1">
                <a:solidFill>
                  <a:srgbClr val="006600"/>
                </a:solidFill>
              </a:rPr>
              <a:t>заввишки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Низові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ластки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бурі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лусковидні</a:t>
            </a:r>
            <a:r>
              <a:rPr lang="ru-RU" altLang="ru-RU" i="1" dirty="0">
                <a:solidFill>
                  <a:srgbClr val="006600"/>
                </a:solidFill>
              </a:rPr>
              <a:t>; </a:t>
            </a:r>
            <a:r>
              <a:rPr lang="ru-RU" altLang="ru-RU" i="1" dirty="0" err="1">
                <a:solidFill>
                  <a:srgbClr val="006600"/>
                </a:solidFill>
              </a:rPr>
              <a:t>серединні</a:t>
            </a:r>
            <a:r>
              <a:rPr lang="ru-RU" altLang="ru-RU" i="1" dirty="0">
                <a:solidFill>
                  <a:srgbClr val="006600"/>
                </a:solidFill>
              </a:rPr>
              <a:t> — </a:t>
            </a:r>
            <a:r>
              <a:rPr lang="ru-RU" altLang="ru-RU" i="1" dirty="0" err="1">
                <a:solidFill>
                  <a:srgbClr val="006600"/>
                </a:solidFill>
              </a:rPr>
              <a:t>сидячі</a:t>
            </a:r>
            <a:r>
              <a:rPr lang="ru-RU" altLang="ru-RU" i="1" dirty="0">
                <a:solidFill>
                  <a:srgbClr val="006600"/>
                </a:solidFill>
              </a:rPr>
              <a:t>,. </a:t>
            </a:r>
            <a:r>
              <a:rPr lang="ru-RU" altLang="ru-RU" i="1" dirty="0" err="1">
                <a:solidFill>
                  <a:srgbClr val="006600"/>
                </a:solidFill>
              </a:rPr>
              <a:t>Квітки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великі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пелюстки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яскраво-жовті</a:t>
            </a:r>
            <a:r>
              <a:rPr lang="ru-RU" altLang="ru-RU" i="1" dirty="0">
                <a:solidFill>
                  <a:srgbClr val="006600"/>
                </a:solidFill>
              </a:rPr>
              <a:t>, видов </a:t>
            </a:r>
            <a:r>
              <a:rPr lang="ru-RU" altLang="ru-RU" i="1" dirty="0" err="1">
                <a:solidFill>
                  <a:srgbClr val="006600"/>
                </a:solidFill>
              </a:rPr>
              <a:t>женояйцевидні</a:t>
            </a:r>
            <a:r>
              <a:rPr lang="ru-RU" altLang="ru-RU" i="1" dirty="0">
                <a:solidFill>
                  <a:srgbClr val="006600"/>
                </a:solidFill>
              </a:rPr>
              <a:t>, в </a:t>
            </a:r>
            <a:r>
              <a:rPr lang="ru-RU" altLang="ru-RU" i="1" dirty="0" err="1">
                <a:solidFill>
                  <a:srgbClr val="006600"/>
                </a:solidFill>
              </a:rPr>
              <a:t>кількості</a:t>
            </a:r>
            <a:r>
              <a:rPr lang="ru-RU" altLang="ru-RU" i="1" dirty="0">
                <a:solidFill>
                  <a:srgbClr val="006600"/>
                </a:solidFill>
              </a:rPr>
              <a:t> 12—20. </a:t>
            </a:r>
            <a:r>
              <a:rPr lang="ru-RU" altLang="ru-RU" i="1" dirty="0" err="1">
                <a:solidFill>
                  <a:srgbClr val="006600"/>
                </a:solidFill>
              </a:rPr>
              <a:t>Плід</a:t>
            </a:r>
            <a:r>
              <a:rPr lang="ru-RU" altLang="ru-RU" i="1" dirty="0">
                <a:solidFill>
                  <a:srgbClr val="006600"/>
                </a:solidFill>
              </a:rPr>
              <a:t> — </a:t>
            </a:r>
            <a:r>
              <a:rPr lang="ru-RU" altLang="ru-RU" i="1" dirty="0" err="1">
                <a:solidFill>
                  <a:srgbClr val="006600"/>
                </a:solidFill>
              </a:rPr>
              <a:t>сім'янка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Цвіте</a:t>
            </a:r>
            <a:r>
              <a:rPr lang="ru-RU" altLang="ru-RU" i="1" dirty="0">
                <a:solidFill>
                  <a:srgbClr val="006600"/>
                </a:solidFill>
              </a:rPr>
              <a:t> у </a:t>
            </a:r>
            <a:r>
              <a:rPr lang="ru-RU" altLang="ru-RU" i="1" dirty="0" err="1">
                <a:solidFill>
                  <a:srgbClr val="006600"/>
                </a:solidFill>
              </a:rPr>
              <a:t>квітні</a:t>
            </a:r>
            <a:r>
              <a:rPr lang="ru-RU" altLang="ru-RU" i="1" dirty="0">
                <a:solidFill>
                  <a:srgbClr val="006600"/>
                </a:solidFill>
              </a:rPr>
              <a:t> — </a:t>
            </a:r>
            <a:r>
              <a:rPr lang="ru-RU" altLang="ru-RU" i="1" dirty="0" err="1">
                <a:solidFill>
                  <a:srgbClr val="006600"/>
                </a:solidFill>
              </a:rPr>
              <a:t>травні</a:t>
            </a:r>
            <a:r>
              <a:rPr lang="ru-RU" altLang="ru-RU" i="1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5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imula_veris_L">
            <a:extLst>
              <a:ext uri="{FF2B5EF4-FFF2-40B4-BE49-F238E27FC236}">
                <a16:creationId xmlns:a16="http://schemas.microsoft.com/office/drawing/2014/main" id="{69DC878F-8CA6-460B-850B-6AE62050E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5272" y="1905001"/>
            <a:ext cx="4848954" cy="397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57C24BDA-28DC-4E0F-B4FD-9E94C381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184" y="412749"/>
            <a:ext cx="6823881" cy="114309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4400" dirty="0">
                <a:solidFill>
                  <a:schemeClr val="accent2"/>
                </a:solidFill>
                <a:latin typeface="Times New Roman" pitchFamily="18" charset="0"/>
              </a:rPr>
              <a:t>Примула</a:t>
            </a:r>
            <a:endParaRPr lang="ru-RU" sz="4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D8D445E-AE29-48CB-AF3E-32E7A0FF8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04" y="1844314"/>
            <a:ext cx="355241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 err="1">
                <a:solidFill>
                  <a:srgbClr val="006600"/>
                </a:solidFill>
              </a:rPr>
              <a:t>Первоцвіт</a:t>
            </a:r>
            <a:r>
              <a:rPr lang="ru-RU" altLang="ru-RU" sz="2000" i="1" dirty="0">
                <a:solidFill>
                  <a:srgbClr val="006600"/>
                </a:solidFill>
              </a:rPr>
              <a:t> – </a:t>
            </a:r>
            <a:r>
              <a:rPr lang="ru-RU" altLang="ru-RU" sz="2000" i="1" dirty="0" err="1">
                <a:solidFill>
                  <a:srgbClr val="006600"/>
                </a:solidFill>
              </a:rPr>
              <a:t>однолітні</a:t>
            </a:r>
            <a:r>
              <a:rPr lang="ru-RU" altLang="ru-RU" sz="2000" i="1" dirty="0">
                <a:solidFill>
                  <a:srgbClr val="006600"/>
                </a:solidFill>
              </a:rPr>
              <a:t> і </a:t>
            </a:r>
            <a:r>
              <a:rPr lang="ru-RU" altLang="ru-RU" sz="2000" i="1" dirty="0" err="1">
                <a:solidFill>
                  <a:srgbClr val="006600"/>
                </a:solidFill>
              </a:rPr>
              <a:t>багаторічні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безстебельні</a:t>
            </a:r>
            <a:r>
              <a:rPr lang="ru-RU" altLang="ru-RU" sz="2000" i="1" dirty="0">
                <a:solidFill>
                  <a:srgbClr val="006600"/>
                </a:solidFill>
              </a:rPr>
              <a:t> трави. </a:t>
            </a:r>
            <a:r>
              <a:rPr lang="ru-RU" altLang="ru-RU" sz="2000" i="1" dirty="0" err="1">
                <a:solidFill>
                  <a:srgbClr val="006600"/>
                </a:solidFill>
              </a:rPr>
              <a:t>Листя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зелене</a:t>
            </a:r>
            <a:r>
              <a:rPr lang="ru-RU" altLang="ru-RU" sz="2000" i="1" dirty="0">
                <a:solidFill>
                  <a:srgbClr val="006600"/>
                </a:solidFill>
              </a:rPr>
              <a:t>, </a:t>
            </a:r>
            <a:r>
              <a:rPr lang="ru-RU" altLang="ru-RU" sz="2000" i="1" dirty="0" err="1">
                <a:solidFill>
                  <a:srgbClr val="006600"/>
                </a:solidFill>
              </a:rPr>
              <a:t>злегка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гофроване</a:t>
            </a:r>
            <a:r>
              <a:rPr lang="ru-RU" altLang="ru-RU" sz="2000" i="1" dirty="0">
                <a:solidFill>
                  <a:srgbClr val="006600"/>
                </a:solidFill>
              </a:rPr>
              <a:t>, </a:t>
            </a:r>
            <a:r>
              <a:rPr lang="ru-RU" altLang="ru-RU" sz="2000" i="1" dirty="0" err="1">
                <a:solidFill>
                  <a:srgbClr val="006600"/>
                </a:solidFill>
              </a:rPr>
              <a:t>розеточне</a:t>
            </a:r>
            <a:r>
              <a:rPr lang="ru-RU" altLang="ru-RU" sz="2000" i="1" dirty="0">
                <a:solidFill>
                  <a:srgbClr val="006600"/>
                </a:solidFill>
              </a:rPr>
              <a:t>, на черешках </a:t>
            </a:r>
            <a:r>
              <a:rPr lang="ru-RU" altLang="ru-RU" sz="2000" i="1" dirty="0" err="1">
                <a:solidFill>
                  <a:srgbClr val="006600"/>
                </a:solidFill>
              </a:rPr>
              <a:t>або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сидяче</a:t>
            </a:r>
            <a:r>
              <a:rPr lang="ru-RU" altLang="ru-RU" sz="2000" i="1" dirty="0">
                <a:solidFill>
                  <a:srgbClr val="006600"/>
                </a:solidFill>
              </a:rPr>
              <a:t>. </a:t>
            </a:r>
            <a:r>
              <a:rPr lang="ru-RU" altLang="ru-RU" sz="2000" i="1" dirty="0" err="1">
                <a:solidFill>
                  <a:srgbClr val="006600"/>
                </a:solidFill>
              </a:rPr>
              <a:t>Коротке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кореневище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швидке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розростається</a:t>
            </a:r>
            <a:r>
              <a:rPr lang="ru-RU" altLang="ru-RU" sz="2000" i="1" dirty="0">
                <a:solidFill>
                  <a:srgbClr val="006600"/>
                </a:solidFill>
              </a:rPr>
              <a:t> і </a:t>
            </a:r>
            <a:r>
              <a:rPr lang="ru-RU" altLang="ru-RU" sz="2000" i="1" dirty="0" err="1">
                <a:solidFill>
                  <a:srgbClr val="006600"/>
                </a:solidFill>
              </a:rPr>
              <a:t>викидає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численні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квіткові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стрілки</a:t>
            </a:r>
            <a:r>
              <a:rPr lang="ru-RU" altLang="ru-RU" sz="2000" i="1" dirty="0">
                <a:solidFill>
                  <a:srgbClr val="006600"/>
                </a:solidFill>
              </a:rPr>
              <a:t> з </a:t>
            </a:r>
            <a:r>
              <a:rPr lang="ru-RU" altLang="ru-RU" sz="2000" i="1" dirty="0" err="1">
                <a:solidFill>
                  <a:srgbClr val="006600"/>
                </a:solidFill>
              </a:rPr>
              <a:t>безліччю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квіток</a:t>
            </a:r>
            <a:r>
              <a:rPr lang="ru-RU" altLang="ru-RU" sz="2000" i="1" dirty="0">
                <a:solidFill>
                  <a:srgbClr val="006600"/>
                </a:solidFill>
              </a:rPr>
              <a:t>, </a:t>
            </a:r>
            <a:r>
              <a:rPr lang="ru-RU" altLang="ru-RU" sz="2000" i="1" dirty="0" err="1">
                <a:solidFill>
                  <a:srgbClr val="006600"/>
                </a:solidFill>
              </a:rPr>
              <a:t>що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приємно</a:t>
            </a:r>
            <a:r>
              <a:rPr lang="ru-RU" altLang="ru-RU" sz="2000" i="1" dirty="0">
                <a:solidFill>
                  <a:srgbClr val="006600"/>
                </a:solidFill>
              </a:rPr>
              <a:t> пахнуть, </a:t>
            </a:r>
            <a:r>
              <a:rPr lang="ru-RU" altLang="ru-RU" sz="2000" i="1" dirty="0" err="1">
                <a:solidFill>
                  <a:srgbClr val="006600"/>
                </a:solidFill>
              </a:rPr>
              <a:t>різних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відтінків</a:t>
            </a:r>
            <a:r>
              <a:rPr lang="ru-RU" altLang="ru-RU" sz="2000" i="1" dirty="0">
                <a:solidFill>
                  <a:srgbClr val="006600"/>
                </a:solidFill>
              </a:rPr>
              <a:t>: </a:t>
            </a:r>
            <a:r>
              <a:rPr lang="ru-RU" altLang="ru-RU" sz="2000" i="1" dirty="0" err="1">
                <a:solidFill>
                  <a:srgbClr val="006600"/>
                </a:solidFill>
              </a:rPr>
              <a:t>білі</a:t>
            </a:r>
            <a:r>
              <a:rPr lang="ru-RU" altLang="ru-RU" sz="2000" i="1" dirty="0">
                <a:solidFill>
                  <a:srgbClr val="006600"/>
                </a:solidFill>
              </a:rPr>
              <a:t>, </a:t>
            </a:r>
            <a:r>
              <a:rPr lang="ru-RU" altLang="ru-RU" sz="2000" i="1" dirty="0" err="1">
                <a:solidFill>
                  <a:srgbClr val="006600"/>
                </a:solidFill>
              </a:rPr>
              <a:t>жовті</a:t>
            </a:r>
            <a:r>
              <a:rPr lang="ru-RU" altLang="ru-RU" sz="2000" i="1" dirty="0">
                <a:solidFill>
                  <a:srgbClr val="006600"/>
                </a:solidFill>
              </a:rPr>
              <a:t>, </a:t>
            </a:r>
            <a:r>
              <a:rPr lang="ru-RU" altLang="ru-RU" sz="2000" i="1" dirty="0" err="1">
                <a:solidFill>
                  <a:srgbClr val="006600"/>
                </a:solidFill>
              </a:rPr>
              <a:t>червоні</a:t>
            </a:r>
            <a:r>
              <a:rPr lang="ru-RU" altLang="ru-RU" sz="2000" i="1" dirty="0">
                <a:solidFill>
                  <a:srgbClr val="006600"/>
                </a:solidFill>
              </a:rPr>
              <a:t>, </a:t>
            </a:r>
            <a:r>
              <a:rPr lang="ru-RU" altLang="ru-RU" sz="2000" i="1" dirty="0" err="1">
                <a:solidFill>
                  <a:srgbClr val="006600"/>
                </a:solidFill>
              </a:rPr>
              <a:t>фіолетові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або</a:t>
            </a:r>
            <a:r>
              <a:rPr lang="ru-RU" altLang="ru-RU" sz="2000" i="1" dirty="0">
                <a:solidFill>
                  <a:srgbClr val="006600"/>
                </a:solidFill>
              </a:rPr>
              <a:t> </a:t>
            </a:r>
            <a:r>
              <a:rPr lang="ru-RU" altLang="ru-RU" sz="2000" i="1" dirty="0" err="1">
                <a:solidFill>
                  <a:srgbClr val="006600"/>
                </a:solidFill>
              </a:rPr>
              <a:t>сині</a:t>
            </a:r>
            <a:r>
              <a:rPr lang="ru-RU" altLang="ru-RU" sz="2000" i="1" dirty="0">
                <a:solidFill>
                  <a:srgbClr val="0066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9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rimula acaulis mix 1">
            <a:extLst>
              <a:ext uri="{FF2B5EF4-FFF2-40B4-BE49-F238E27FC236}">
                <a16:creationId xmlns:a16="http://schemas.microsoft.com/office/drawing/2014/main" id="{56ACA1FB-D265-42C3-8055-1A48678E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475233" cy="632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C2AF5985-7756-436F-9C19-5F68350F1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95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4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Примула</a:t>
            </a:r>
            <a:endParaRPr lang="ru-RU" sz="4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on-trava03">
            <a:extLst>
              <a:ext uri="{FF2B5EF4-FFF2-40B4-BE49-F238E27FC236}">
                <a16:creationId xmlns:a16="http://schemas.microsoft.com/office/drawing/2014/main" id="{6168963C-AAF3-4328-8874-23CA41A3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88" y="342900"/>
            <a:ext cx="3201228" cy="395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кульбаба">
            <a:extLst>
              <a:ext uri="{FF2B5EF4-FFF2-40B4-BE49-F238E27FC236}">
                <a16:creationId xmlns:a16="http://schemas.microsoft.com/office/drawing/2014/main" id="{F3A58CAE-FD0E-4B96-B5B2-D749B325E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48770"/>
            <a:ext cx="4191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8AE129FF-1F12-403B-AD1C-6062A768C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04800"/>
            <a:ext cx="3810000" cy="838200"/>
          </a:xfrm>
          <a:prstGeom prst="cloudCallout">
            <a:avLst>
              <a:gd name="adj1" fmla="val 2306"/>
              <a:gd name="adj2" fmla="val 125495"/>
            </a:avLst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uk-UA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Кульбаба</a:t>
            </a:r>
            <a:r>
              <a:rPr lang="uk-UA" sz="4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endParaRPr lang="ru-RU" sz="4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13F3769A-4187-4D44-9B90-7A4753357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80" y="4874419"/>
            <a:ext cx="3653050" cy="1219200"/>
          </a:xfrm>
          <a:prstGeom prst="cloudCallout">
            <a:avLst>
              <a:gd name="adj1" fmla="val -7103"/>
              <a:gd name="adj2" fmla="val -79445"/>
            </a:avLst>
          </a:prstGeom>
          <a:solidFill>
            <a:srgbClr val="CCCCFF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uk-UA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Сон-трава</a:t>
            </a:r>
            <a:endParaRPr lang="ru-RU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42A20A70-4B1B-4025-8A6A-FDB26A1A8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39570"/>
            <a:ext cx="482341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 err="1"/>
              <a:t>Багаторічна</a:t>
            </a:r>
            <a:r>
              <a:rPr lang="ru-RU" altLang="ru-RU" dirty="0"/>
              <a:t> </a:t>
            </a:r>
            <a:r>
              <a:rPr lang="ru-RU" altLang="ru-RU" dirty="0" err="1"/>
              <a:t>трав'яниста</a:t>
            </a:r>
            <a:r>
              <a:rPr lang="ru-RU" altLang="ru-RU" dirty="0"/>
              <a:t> </a:t>
            </a:r>
            <a:r>
              <a:rPr lang="ru-RU" altLang="ru-RU" dirty="0" err="1"/>
              <a:t>рослина</a:t>
            </a:r>
            <a:r>
              <a:rPr lang="ru-RU" altLang="ru-RU" dirty="0"/>
              <a:t> 5—30 см </a:t>
            </a:r>
            <a:r>
              <a:rPr lang="ru-RU" altLang="ru-RU" dirty="0" err="1"/>
              <a:t>заввишки</a:t>
            </a:r>
            <a:r>
              <a:rPr lang="ru-RU" altLang="ru-RU" dirty="0"/>
              <a:t>, при </a:t>
            </a:r>
            <a:r>
              <a:rPr lang="ru-RU" altLang="ru-RU" dirty="0" err="1"/>
              <a:t>ушкодженні</a:t>
            </a:r>
            <a:r>
              <a:rPr lang="ru-RU" altLang="ru-RU" dirty="0"/>
              <a:t> </a:t>
            </a:r>
            <a:r>
              <a:rPr lang="ru-RU" altLang="ru-RU" dirty="0" err="1"/>
              <a:t>виділяє</a:t>
            </a:r>
            <a:r>
              <a:rPr lang="ru-RU" altLang="ru-RU" dirty="0"/>
              <a:t> молочно-</a:t>
            </a:r>
            <a:r>
              <a:rPr lang="ru-RU" altLang="ru-RU" dirty="0" err="1"/>
              <a:t>білий</a:t>
            </a:r>
            <a:r>
              <a:rPr lang="ru-RU" altLang="ru-RU" dirty="0"/>
              <a:t> </a:t>
            </a:r>
            <a:r>
              <a:rPr lang="ru-RU" altLang="ru-RU" dirty="0" err="1"/>
              <a:t>сік</a:t>
            </a:r>
            <a:r>
              <a:rPr lang="ru-RU" altLang="ru-RU" dirty="0"/>
              <a:t>. </a:t>
            </a:r>
            <a:r>
              <a:rPr lang="ru-RU" altLang="ru-RU" dirty="0" err="1"/>
              <a:t>Всі</a:t>
            </a:r>
            <a:r>
              <a:rPr lang="ru-RU" altLang="ru-RU" dirty="0"/>
              <a:t> листки </a:t>
            </a:r>
            <a:r>
              <a:rPr lang="ru-RU" altLang="ru-RU" dirty="0" err="1"/>
              <a:t>зібрані</a:t>
            </a:r>
            <a:r>
              <a:rPr lang="ru-RU" altLang="ru-RU" dirty="0"/>
              <a:t> в </a:t>
            </a:r>
            <a:r>
              <a:rPr lang="ru-RU" altLang="ru-RU" dirty="0" err="1"/>
              <a:t>прикореневу</a:t>
            </a:r>
            <a:r>
              <a:rPr lang="ru-RU" altLang="ru-RU" dirty="0"/>
              <a:t> розетку, </a:t>
            </a:r>
            <a:r>
              <a:rPr lang="ru-RU" altLang="ru-RU" dirty="0" err="1"/>
              <a:t>ланцетні</a:t>
            </a:r>
            <a:r>
              <a:rPr lang="ru-RU" altLang="ru-RU" dirty="0"/>
              <a:t>, </a:t>
            </a:r>
            <a:r>
              <a:rPr lang="ru-RU" altLang="ru-RU" dirty="0" err="1"/>
              <a:t>виїмчасто-перистороздільні</a:t>
            </a:r>
            <a:r>
              <a:rPr lang="ru-RU" altLang="ru-RU" dirty="0"/>
              <a:t>. </a:t>
            </a:r>
            <a:r>
              <a:rPr lang="ru-RU" altLang="ru-RU" dirty="0" err="1"/>
              <a:t>віночок</a:t>
            </a:r>
            <a:r>
              <a:rPr lang="ru-RU" altLang="ru-RU" dirty="0"/>
              <a:t> </a:t>
            </a:r>
            <a:r>
              <a:rPr lang="ru-RU" altLang="ru-RU" dirty="0" err="1"/>
              <a:t>золотаво-жовтий</a:t>
            </a:r>
            <a:r>
              <a:rPr lang="ru-RU" altLang="ru-RU" dirty="0"/>
              <a:t>. </a:t>
            </a:r>
            <a:r>
              <a:rPr lang="ru-RU" altLang="ru-RU" dirty="0" err="1"/>
              <a:t>Цвіте</a:t>
            </a:r>
            <a:r>
              <a:rPr lang="ru-RU" altLang="ru-RU" dirty="0"/>
              <a:t> в </a:t>
            </a:r>
            <a:r>
              <a:rPr lang="ru-RU" altLang="ru-RU" dirty="0" err="1"/>
              <a:t>травні</a:t>
            </a:r>
            <a:r>
              <a:rPr lang="ru-RU" altLang="ru-RU" dirty="0"/>
              <a:t> — </a:t>
            </a:r>
            <a:r>
              <a:rPr lang="ru-RU" altLang="ru-RU" dirty="0" err="1"/>
              <a:t>липні</a:t>
            </a:r>
            <a:r>
              <a:rPr lang="ru-RU" altLang="ru-RU" dirty="0"/>
              <a:t>.</a:t>
            </a:r>
          </a:p>
          <a:p>
            <a:pPr algn="just" eaLnBrk="1" hangingPunct="1"/>
            <a:r>
              <a:rPr lang="ru-RU" altLang="ru-RU" dirty="0"/>
              <a:t>	Де росте? По </a:t>
            </a:r>
            <a:r>
              <a:rPr lang="ru-RU" altLang="ru-RU" dirty="0" err="1"/>
              <a:t>всій</a:t>
            </a:r>
            <a:r>
              <a:rPr lang="ru-RU" altLang="ru-RU" dirty="0"/>
              <a:t> </a:t>
            </a:r>
            <a:r>
              <a:rPr lang="ru-RU" altLang="ru-RU" dirty="0" err="1"/>
              <a:t>території</a:t>
            </a:r>
            <a:r>
              <a:rPr lang="ru-RU" altLang="ru-RU" dirty="0"/>
              <a:t> </a:t>
            </a:r>
            <a:r>
              <a:rPr lang="ru-RU" altLang="ru-RU" dirty="0" err="1"/>
              <a:t>України</a:t>
            </a:r>
            <a:r>
              <a:rPr lang="ru-RU" altLang="ru-RU" dirty="0"/>
              <a:t> — на </a:t>
            </a:r>
            <a:r>
              <a:rPr lang="ru-RU" altLang="ru-RU" dirty="0" err="1"/>
              <a:t>вогких</a:t>
            </a:r>
            <a:r>
              <a:rPr lang="ru-RU" altLang="ru-RU" dirty="0"/>
              <a:t> грунтах, при дорогах, в садах і на городах, на </a:t>
            </a:r>
            <a:r>
              <a:rPr lang="ru-RU" altLang="ru-RU" dirty="0" err="1"/>
              <a:t>узліссях</a:t>
            </a:r>
            <a:r>
              <a:rPr lang="ru-RU" altLang="ru-RU" dirty="0"/>
              <a:t>, </a:t>
            </a:r>
            <a:r>
              <a:rPr lang="ru-RU" altLang="ru-RU" dirty="0" err="1"/>
              <a:t>галявинах</a:t>
            </a:r>
            <a:r>
              <a:rPr lang="ru-RU" alt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08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olnechnij_krokus">
            <a:extLst>
              <a:ext uri="{FF2B5EF4-FFF2-40B4-BE49-F238E27FC236}">
                <a16:creationId xmlns:a16="http://schemas.microsoft.com/office/drawing/2014/main" id="{A20E6287-7202-4F8E-A833-D3D59BCD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9434"/>
          <a:stretch>
            <a:fillRect/>
          </a:stretch>
        </p:blipFill>
        <p:spPr bwMode="auto">
          <a:xfrm>
            <a:off x="152400" y="304800"/>
            <a:ext cx="3211409" cy="5017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крокус">
            <a:extLst>
              <a:ext uri="{FF2B5EF4-FFF2-40B4-BE49-F238E27FC236}">
                <a16:creationId xmlns:a16="http://schemas.microsoft.com/office/drawing/2014/main" id="{CADD2144-E1B6-43DD-B153-2233C5ED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9937" y="304800"/>
            <a:ext cx="2851663" cy="361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C6B5A62C-601A-4754-9935-2B472E7B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1121" y="3998119"/>
            <a:ext cx="5421371" cy="2088782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kumimoji="1" lang="uk-UA" sz="4000" b="1" kern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Крокуси</a:t>
            </a:r>
            <a:endParaRPr kumimoji="1" lang="ru-RU" sz="4000" b="1" kern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B252E6D-9062-490D-8B11-084ED9412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809" y="304800"/>
            <a:ext cx="257979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>
                <a:solidFill>
                  <a:srgbClr val="006600"/>
                </a:solidFill>
              </a:rPr>
              <a:t>Легенда </a:t>
            </a:r>
            <a:r>
              <a:rPr lang="ru-RU" altLang="ru-RU" i="1" dirty="0" err="1">
                <a:solidFill>
                  <a:srgbClr val="006600"/>
                </a:solidFill>
              </a:rPr>
              <a:t>розповідає</a:t>
            </a:r>
            <a:r>
              <a:rPr lang="ru-RU" altLang="ru-RU" i="1" dirty="0">
                <a:solidFill>
                  <a:srgbClr val="006600"/>
                </a:solidFill>
              </a:rPr>
              <a:t> про те, </a:t>
            </a:r>
            <a:r>
              <a:rPr lang="ru-RU" altLang="ru-RU" i="1" dirty="0" err="1">
                <a:solidFill>
                  <a:srgbClr val="006600"/>
                </a:solidFill>
              </a:rPr>
              <a:t>що</a:t>
            </a:r>
            <a:r>
              <a:rPr lang="ru-RU" altLang="ru-RU" i="1" dirty="0">
                <a:solidFill>
                  <a:srgbClr val="006600"/>
                </a:solidFill>
              </a:rPr>
              <a:t> житель </a:t>
            </a:r>
            <a:r>
              <a:rPr lang="ru-RU" altLang="ru-RU" i="1" dirty="0" err="1">
                <a:solidFill>
                  <a:srgbClr val="006600"/>
                </a:solidFill>
              </a:rPr>
              <a:t>Олімпу</a:t>
            </a:r>
            <a:r>
              <a:rPr lang="ru-RU" altLang="ru-RU" i="1" dirty="0">
                <a:solidFill>
                  <a:srgbClr val="006600"/>
                </a:solidFill>
              </a:rPr>
              <a:t> бог Гермес </a:t>
            </a:r>
            <a:r>
              <a:rPr lang="ru-RU" altLang="ru-RU" i="1" dirty="0" err="1">
                <a:solidFill>
                  <a:srgbClr val="006600"/>
                </a:solidFill>
              </a:rPr>
              <a:t>якось</a:t>
            </a:r>
            <a:r>
              <a:rPr lang="ru-RU" altLang="ru-RU" i="1" dirty="0">
                <a:solidFill>
                  <a:srgbClr val="006600"/>
                </a:solidFill>
              </a:rPr>
              <a:t> раз, </a:t>
            </a:r>
            <a:r>
              <a:rPr lang="ru-RU" altLang="ru-RU" i="1" dirty="0" err="1">
                <a:solidFill>
                  <a:srgbClr val="006600"/>
                </a:solidFill>
              </a:rPr>
              <a:t>змагаючись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зі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своїм</a:t>
            </a:r>
            <a:r>
              <a:rPr lang="ru-RU" altLang="ru-RU" i="1" dirty="0">
                <a:solidFill>
                  <a:srgbClr val="006600"/>
                </a:solidFill>
              </a:rPr>
              <a:t> другом </a:t>
            </a:r>
            <a:r>
              <a:rPr lang="ru-RU" altLang="ru-RU" i="1" dirty="0" err="1">
                <a:solidFill>
                  <a:srgbClr val="006600"/>
                </a:solidFill>
              </a:rPr>
              <a:t>Кроком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випадково</a:t>
            </a:r>
            <a:r>
              <a:rPr lang="ru-RU" altLang="ru-RU" i="1" dirty="0">
                <a:solidFill>
                  <a:srgbClr val="006600"/>
                </a:solidFill>
              </a:rPr>
              <a:t> вбив </a:t>
            </a:r>
            <a:r>
              <a:rPr lang="ru-RU" altLang="ru-RU" i="1" dirty="0" err="1">
                <a:solidFill>
                  <a:srgbClr val="006600"/>
                </a:solidFill>
              </a:rPr>
              <a:t>його</a:t>
            </a:r>
            <a:r>
              <a:rPr lang="ru-RU" altLang="ru-RU" i="1" dirty="0">
                <a:solidFill>
                  <a:srgbClr val="006600"/>
                </a:solidFill>
              </a:rPr>
              <a:t>. </a:t>
            </a:r>
            <a:r>
              <a:rPr lang="ru-RU" altLang="ru-RU" i="1" dirty="0" err="1">
                <a:solidFill>
                  <a:srgbClr val="006600"/>
                </a:solidFill>
              </a:rPr>
              <a:t>Оплакуючи</a:t>
            </a:r>
            <a:r>
              <a:rPr lang="ru-RU" altLang="ru-RU" i="1" dirty="0">
                <a:solidFill>
                  <a:srgbClr val="006600"/>
                </a:solidFill>
              </a:rPr>
              <a:t>, Гермес </a:t>
            </a:r>
            <a:r>
              <a:rPr lang="ru-RU" altLang="ru-RU" i="1" dirty="0" err="1">
                <a:solidFill>
                  <a:srgbClr val="006600"/>
                </a:solidFill>
              </a:rPr>
              <a:t>перетворив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краплі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його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крові</a:t>
            </a:r>
            <a:r>
              <a:rPr lang="ru-RU" altLang="ru-RU" i="1" dirty="0">
                <a:solidFill>
                  <a:srgbClr val="006600"/>
                </a:solidFill>
              </a:rPr>
              <a:t> в </a:t>
            </a:r>
            <a:r>
              <a:rPr lang="ru-RU" altLang="ru-RU" i="1" dirty="0" err="1">
                <a:solidFill>
                  <a:srgbClr val="006600"/>
                </a:solidFill>
              </a:rPr>
              <a:t>прекрасні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квіти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Крокуси</a:t>
            </a:r>
            <a:r>
              <a:rPr lang="ru-RU" altLang="ru-RU" i="1" dirty="0">
                <a:solidFill>
                  <a:srgbClr val="006600"/>
                </a:solidFill>
              </a:rPr>
              <a:t> – </a:t>
            </a:r>
            <a:r>
              <a:rPr lang="ru-RU" altLang="ru-RU" i="1" dirty="0" err="1">
                <a:solidFill>
                  <a:srgbClr val="006600"/>
                </a:solidFill>
              </a:rPr>
              <a:t>такі</a:t>
            </a:r>
            <a:r>
              <a:rPr lang="ru-RU" altLang="ru-RU" i="1" dirty="0">
                <a:solidFill>
                  <a:srgbClr val="006600"/>
                </a:solidFill>
              </a:rPr>
              <a:t> ж </a:t>
            </a:r>
            <a:r>
              <a:rPr lang="ru-RU" altLang="ru-RU" i="1" dirty="0" err="1">
                <a:solidFill>
                  <a:srgbClr val="006600"/>
                </a:solidFill>
              </a:rPr>
              <a:t>красиві</a:t>
            </a:r>
            <a:r>
              <a:rPr lang="ru-RU" altLang="ru-RU" i="1" dirty="0">
                <a:solidFill>
                  <a:srgbClr val="006600"/>
                </a:solidFill>
              </a:rPr>
              <a:t>, </a:t>
            </a:r>
            <a:r>
              <a:rPr lang="ru-RU" altLang="ru-RU" i="1" dirty="0" err="1">
                <a:solidFill>
                  <a:srgbClr val="006600"/>
                </a:solidFill>
              </a:rPr>
              <a:t>яким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був</a:t>
            </a:r>
            <a:r>
              <a:rPr lang="ru-RU" altLang="ru-RU" i="1" dirty="0">
                <a:solidFill>
                  <a:srgbClr val="006600"/>
                </a:solidFill>
              </a:rPr>
              <a:t> </a:t>
            </a:r>
            <a:r>
              <a:rPr lang="ru-RU" altLang="ru-RU" i="1" dirty="0" err="1">
                <a:solidFill>
                  <a:srgbClr val="006600"/>
                </a:solidFill>
              </a:rPr>
              <a:t>його</a:t>
            </a:r>
            <a:r>
              <a:rPr lang="ru-RU" altLang="ru-RU" i="1" dirty="0">
                <a:solidFill>
                  <a:srgbClr val="006600"/>
                </a:solidFill>
              </a:rPr>
              <a:t> друг.</a:t>
            </a:r>
          </a:p>
        </p:txBody>
      </p:sp>
    </p:spTree>
    <p:extLst>
      <p:ext uri="{BB962C8B-B14F-4D97-AF65-F5344CB8AC3E}">
        <p14:creationId xmlns:p14="http://schemas.microsoft.com/office/powerpoint/2010/main" val="12162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496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2020-08-22T17:30:26Z</dcterms:created>
  <dcterms:modified xsi:type="dcterms:W3CDTF">2020-08-22T18:33:10Z</dcterms:modified>
</cp:coreProperties>
</file>